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0" r:id="rId1"/>
  </p:sldMasterIdLst>
  <p:notesMasterIdLst>
    <p:notesMasterId r:id="rId44"/>
  </p:notesMasterIdLst>
  <p:sldIdLst>
    <p:sldId id="256" r:id="rId2"/>
    <p:sldId id="261" r:id="rId3"/>
    <p:sldId id="260" r:id="rId4"/>
    <p:sldId id="282" r:id="rId5"/>
    <p:sldId id="264" r:id="rId6"/>
    <p:sldId id="266" r:id="rId7"/>
    <p:sldId id="283" r:id="rId8"/>
    <p:sldId id="284" r:id="rId9"/>
    <p:sldId id="285" r:id="rId10"/>
    <p:sldId id="287" r:id="rId11"/>
    <p:sldId id="286" r:id="rId12"/>
    <p:sldId id="288" r:id="rId13"/>
    <p:sldId id="291" r:id="rId14"/>
    <p:sldId id="289" r:id="rId15"/>
    <p:sldId id="265" r:id="rId16"/>
    <p:sldId id="314" r:id="rId17"/>
    <p:sldId id="271" r:id="rId18"/>
    <p:sldId id="295" r:id="rId19"/>
    <p:sldId id="296" r:id="rId20"/>
    <p:sldId id="299" r:id="rId21"/>
    <p:sldId id="298" r:id="rId22"/>
    <p:sldId id="312" r:id="rId23"/>
    <p:sldId id="269" r:id="rId24"/>
    <p:sldId id="294" r:id="rId25"/>
    <p:sldId id="272" r:id="rId26"/>
    <p:sldId id="307" r:id="rId27"/>
    <p:sldId id="306" r:id="rId28"/>
    <p:sldId id="275" r:id="rId29"/>
    <p:sldId id="301" r:id="rId30"/>
    <p:sldId id="303" r:id="rId31"/>
    <p:sldId id="302" r:id="rId32"/>
    <p:sldId id="273" r:id="rId33"/>
    <p:sldId id="274" r:id="rId34"/>
    <p:sldId id="279" r:id="rId35"/>
    <p:sldId id="304" r:id="rId36"/>
    <p:sldId id="305" r:id="rId37"/>
    <p:sldId id="315" r:id="rId38"/>
    <p:sldId id="308" r:id="rId39"/>
    <p:sldId id="309" r:id="rId40"/>
    <p:sldId id="292" r:id="rId41"/>
    <p:sldId id="310" r:id="rId42"/>
    <p:sldId id="311"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k Dold" initials="DD" lastIdx="1" clrIdx="0">
    <p:extLst>
      <p:ext uri="{19B8F6BF-5375-455C-9EA6-DF929625EA0E}">
        <p15:presenceInfo xmlns:p15="http://schemas.microsoft.com/office/powerpoint/2012/main" userId="f2e3d405450aa2f4" providerId="Windows Live"/>
      </p:ext>
    </p:extLst>
  </p:cmAuthor>
  <p:cmAuthor id="2" name="Dold, Dominik (T RDA BAM SMR-DE)" initials="DD(RBS" lastIdx="3" clrIdx="1">
    <p:extLst>
      <p:ext uri="{19B8F6BF-5375-455C-9EA6-DF929625EA0E}">
        <p15:presenceInfo xmlns:p15="http://schemas.microsoft.com/office/powerpoint/2012/main" userId="S::dominik.dold@siemens.com::e3b83538-190a-41c4-93a1-78a811c24d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E75B6"/>
    <a:srgbClr val="4682B4"/>
    <a:srgbClr val="FF735A"/>
    <a:srgbClr val="B22222"/>
    <a:srgbClr val="FF6347"/>
    <a:srgbClr val="878787"/>
    <a:srgbClr val="008B8B"/>
    <a:srgbClr val="1F4E79"/>
    <a:srgbClr val="646363"/>
    <a:srgbClr val="416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3" autoAdjust="0"/>
    <p:restoredTop sz="81638" autoAdjust="0"/>
  </p:normalViewPr>
  <p:slideViewPr>
    <p:cSldViewPr snapToGrid="0">
      <p:cViewPr varScale="1">
        <p:scale>
          <a:sx n="131" d="100"/>
          <a:sy n="131" d="100"/>
        </p:scale>
        <p:origin x="104" y="64"/>
      </p:cViewPr>
      <p:guideLst/>
    </p:cSldViewPr>
  </p:slideViewPr>
  <p:notesTextViewPr>
    <p:cViewPr>
      <p:scale>
        <a:sx n="3" d="2"/>
        <a:sy n="3" d="2"/>
      </p:scale>
      <p:origin x="0" y="0"/>
    </p:cViewPr>
  </p:notesText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k Dold" userId="f2e3d405450aa2f4" providerId="LiveId" clId="{5805CB45-291F-49AE-A1B6-715AA1DB6F91}"/>
    <pc:docChg chg="undo redo custSel addSld delSld modSld">
      <pc:chgData name="Dominik Dold" userId="f2e3d405450aa2f4" providerId="LiveId" clId="{5805CB45-291F-49AE-A1B6-715AA1DB6F91}" dt="2026-01-07T14:02:15.997" v="2047" actId="20577"/>
      <pc:docMkLst>
        <pc:docMk/>
      </pc:docMkLst>
      <pc:sldChg chg="modSp mod">
        <pc:chgData name="Dominik Dold" userId="f2e3d405450aa2f4" providerId="LiveId" clId="{5805CB45-291F-49AE-A1B6-715AA1DB6F91}" dt="2026-01-07T14:02:15.997" v="2047" actId="20577"/>
        <pc:sldMkLst>
          <pc:docMk/>
          <pc:sldMk cId="1605938876" sldId="256"/>
        </pc:sldMkLst>
        <pc:spChg chg="mod">
          <ac:chgData name="Dominik Dold" userId="f2e3d405450aa2f4" providerId="LiveId" clId="{5805CB45-291F-49AE-A1B6-715AA1DB6F91}" dt="2026-01-07T14:02:15.997" v="2047" actId="20577"/>
          <ac:spMkLst>
            <pc:docMk/>
            <pc:sldMk cId="1605938876" sldId="256"/>
            <ac:spMk id="6" creationId="{FE52C87C-42C9-5D83-F25A-09C72E6C5AA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CE08E-FD48-4ABE-9805-2EBFDE106AB3}" type="datetimeFigureOut">
              <a:rPr lang="en-GB" smtClean="0"/>
              <a:t>09/01/2026</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3B3B47-E9D1-4DC9-BA97-9D4F98187D77}" type="slidenum">
              <a:rPr lang="en-GB" smtClean="0"/>
              <a:t>‹#›</a:t>
            </a:fld>
            <a:endParaRPr lang="en-GB"/>
          </a:p>
        </p:txBody>
      </p:sp>
    </p:spTree>
    <p:extLst>
      <p:ext uri="{BB962C8B-B14F-4D97-AF65-F5344CB8AC3E}">
        <p14:creationId xmlns:p14="http://schemas.microsoft.com/office/powerpoint/2010/main" val="233709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753B3B47-E9D1-4DC9-BA97-9D4F98187D77}" type="slidenum">
              <a:rPr lang="en-GB" smtClean="0"/>
              <a:t>5</a:t>
            </a:fld>
            <a:endParaRPr lang="en-GB"/>
          </a:p>
        </p:txBody>
      </p:sp>
    </p:spTree>
    <p:extLst>
      <p:ext uri="{BB962C8B-B14F-4D97-AF65-F5344CB8AC3E}">
        <p14:creationId xmlns:p14="http://schemas.microsoft.com/office/powerpoint/2010/main" val="715126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folie">
    <p:bg>
      <p:bgPr>
        <a:solidFill>
          <a:schemeClr val="bg1"/>
        </a:solidFill>
        <a:effectLst/>
      </p:bgPr>
    </p:bg>
    <p:spTree>
      <p:nvGrpSpPr>
        <p:cNvPr id="1" name=""/>
        <p:cNvGrpSpPr/>
        <p:nvPr/>
      </p:nvGrpSpPr>
      <p:grpSpPr>
        <a:xfrm>
          <a:off x="0" y="0"/>
          <a:ext cx="0" cy="0"/>
          <a:chOff x="0" y="0"/>
          <a:chExt cx="0" cy="0"/>
        </a:xfrm>
      </p:grpSpPr>
      <p:sp>
        <p:nvSpPr>
          <p:cNvPr id="11"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dirty="0"/>
          </a:p>
        </p:txBody>
      </p:sp>
      <p:pic>
        <p:nvPicPr>
          <p:cNvPr id="1028" name="Picture 4" descr="Data Science @ Uni Vienna">
            <a:extLst>
              <a:ext uri="{FF2B5EF4-FFF2-40B4-BE49-F238E27FC236}">
                <a16:creationId xmlns:a16="http://schemas.microsoft.com/office/drawing/2014/main" id="{04D2D794-85F5-7CD7-4A77-992CEEAB325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779327"/>
            <a:ext cx="7298267" cy="30786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D1E390-ECDD-CE6E-9367-DE8D21DB2F41}"/>
              </a:ext>
            </a:extLst>
          </p:cNvPr>
          <p:cNvSpPr txBox="1"/>
          <p:nvPr userDrawn="1"/>
        </p:nvSpPr>
        <p:spPr>
          <a:xfrm>
            <a:off x="259080" y="863807"/>
            <a:ext cx="553212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Mathematics of Data Science</a:t>
            </a:r>
            <a:endParaRPr lang="en-AT" sz="2400" b="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1B6B0B7C-0D14-E6B2-C871-A2C642F5419D}"/>
              </a:ext>
            </a:extLst>
          </p:cNvPr>
          <p:cNvSpPr txBox="1"/>
          <p:nvPr userDrawn="1"/>
        </p:nvSpPr>
        <p:spPr>
          <a:xfrm>
            <a:off x="7298266" y="5901860"/>
            <a:ext cx="9067800" cy="369332"/>
          </a:xfrm>
          <a:prstGeom prst="rect">
            <a:avLst/>
          </a:prstGeom>
          <a:noFill/>
        </p:spPr>
        <p:txBody>
          <a:bodyPr wrap="square" rtlCol="0">
            <a:spAutoFit/>
          </a:bodyPr>
          <a:lstStyle/>
          <a:p>
            <a:r>
              <a:rPr lang="en-US" sz="1800" b="0" dirty="0">
                <a:latin typeface="Beaufort for LOL" panose="02020503050000020004" pitchFamily="18" charset="0"/>
                <a:cs typeface="Beaufort for LOL" panose="02020503050000020004" pitchFamily="18" charset="0"/>
              </a:rPr>
              <a:t>University of Vienna, </a:t>
            </a:r>
            <a:r>
              <a:rPr lang="en-US" sz="1800" b="0" dirty="0" err="1">
                <a:latin typeface="Beaufort for LOL" panose="02020503050000020004" pitchFamily="18" charset="0"/>
                <a:cs typeface="Beaufort for LOL" panose="02020503050000020004" pitchFamily="18" charset="0"/>
              </a:rPr>
              <a:t>WiSe</a:t>
            </a:r>
            <a:r>
              <a:rPr lang="en-US" sz="1800" b="0" dirty="0">
                <a:latin typeface="Beaufort for LOL" panose="02020503050000020004" pitchFamily="18" charset="0"/>
                <a:cs typeface="Beaufort for LOL" panose="02020503050000020004" pitchFamily="18" charset="0"/>
              </a:rPr>
              <a:t> 2025</a:t>
            </a:r>
            <a:endParaRPr lang="en-AT" sz="1800" b="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ECC94799-5FA7-268F-965B-42C585B4C68D}"/>
              </a:ext>
            </a:extLst>
          </p:cNvPr>
          <p:cNvSpPr txBox="1"/>
          <p:nvPr userDrawn="1"/>
        </p:nvSpPr>
        <p:spPr>
          <a:xfrm>
            <a:off x="259080" y="3198167"/>
            <a:ext cx="5532120" cy="461665"/>
          </a:xfrm>
          <a:prstGeom prst="rect">
            <a:avLst/>
          </a:prstGeom>
          <a:noFill/>
        </p:spPr>
        <p:txBody>
          <a:bodyPr wrap="square" rtlCol="0">
            <a:spAutoFit/>
          </a:bodyPr>
          <a:lstStyle/>
          <a:p>
            <a:r>
              <a:rPr lang="en-US" sz="2400" b="1" dirty="0">
                <a:solidFill>
                  <a:schemeClr val="accent5">
                    <a:lumMod val="50000"/>
                  </a:schemeClr>
                </a:solidFill>
                <a:latin typeface="Beaufort for LOL" panose="02020503050000020004" pitchFamily="18" charset="0"/>
                <a:cs typeface="Beaufort for LOL" panose="02020503050000020004" pitchFamily="18" charset="0"/>
              </a:rPr>
              <a:t>Lecturer: Dominik Dold</a:t>
            </a:r>
            <a:endParaRPr lang="en-AT" sz="2400" b="1" dirty="0">
              <a:solidFill>
                <a:schemeClr val="accent5">
                  <a:lumMod val="50000"/>
                </a:schemeClr>
              </a:solidFill>
              <a:latin typeface="Beaufort for LOL" panose="02020503050000020004" pitchFamily="18" charset="0"/>
              <a:cs typeface="Beaufort for LOL" panose="02020503050000020004" pitchFamily="18" charset="0"/>
            </a:endParaRPr>
          </a:p>
        </p:txBody>
      </p:sp>
      <p:sp>
        <p:nvSpPr>
          <p:cNvPr id="9" name="TextBox 8">
            <a:extLst>
              <a:ext uri="{FF2B5EF4-FFF2-40B4-BE49-F238E27FC236}">
                <a16:creationId xmlns:a16="http://schemas.microsoft.com/office/drawing/2014/main" id="{6F6DB9A7-BB84-C6CF-3F68-20EEF0340673}"/>
              </a:ext>
            </a:extLst>
          </p:cNvPr>
          <p:cNvSpPr txBox="1"/>
          <p:nvPr userDrawn="1"/>
        </p:nvSpPr>
        <p:spPr>
          <a:xfrm>
            <a:off x="7298266" y="6244710"/>
            <a:ext cx="9067800" cy="369332"/>
          </a:xfrm>
          <a:prstGeom prst="rect">
            <a:avLst/>
          </a:prstGeom>
          <a:noFill/>
        </p:spPr>
        <p:txBody>
          <a:bodyPr wrap="square" rtlCol="0">
            <a:spAutoFit/>
          </a:bodyPr>
          <a:lstStyle/>
          <a:p>
            <a:r>
              <a:rPr lang="en-US" sz="1800" b="0" dirty="0">
                <a:latin typeface="Beaufort for LOL" panose="02020503050000020004" pitchFamily="18" charset="0"/>
                <a:cs typeface="Beaufort for LOL" panose="02020503050000020004" pitchFamily="18" charset="0"/>
              </a:rPr>
              <a:t>Master’s </a:t>
            </a:r>
            <a:r>
              <a:rPr lang="en-US" sz="1800" b="0" dirty="0" err="1">
                <a:latin typeface="Beaufort for LOL" panose="02020503050000020004" pitchFamily="18" charset="0"/>
                <a:cs typeface="Beaufort for LOL" panose="02020503050000020004" pitchFamily="18" charset="0"/>
              </a:rPr>
              <a:t>programme</a:t>
            </a:r>
            <a:r>
              <a:rPr lang="en-US" sz="1800" b="0" dirty="0">
                <a:latin typeface="Beaufort for LOL" panose="02020503050000020004" pitchFamily="18" charset="0"/>
                <a:cs typeface="Beaufort for LOL" panose="02020503050000020004" pitchFamily="18" charset="0"/>
              </a:rPr>
              <a:t> in Data Science</a:t>
            </a:r>
            <a:endParaRPr lang="en-AT" sz="1800" b="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47585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de-DE"/>
              <a:t>Mastertitelformat bearbeiten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CBE30051-C6DB-4954-8A39-7BBB06410C9B}" type="datetime1">
              <a:rPr lang="en-GB" smtClean="0"/>
              <a:t>09/01/2026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130129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D7C210B-129B-4959-BC37-B5393D6AEA88}" type="datetime1">
              <a:rPr lang="en-GB" smtClean="0"/>
              <a:t>09/01/2026</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6638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de-DE"/>
              <a:t>Mastertitelformat bearbeiten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742CE41D-2DBF-4108-A0A6-B66ADCBB53B9}" type="datetime1">
              <a:rPr lang="en-GB" smtClean="0"/>
              <a:t>09/01/2026</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6" name="Slide Number Placeholder 5"/>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2837493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891" y="-119587"/>
            <a:ext cx="11314444" cy="1325562"/>
          </a:xfrm>
        </p:spPr>
        <p:txBody>
          <a:bodyPr>
            <a:normAutofit/>
          </a:bodyPr>
          <a:lstStyle>
            <a:lvl1pPr>
              <a:defRPr sz="3500" b="1">
                <a:solidFill>
                  <a:srgbClr val="191D43"/>
                </a:solidFill>
                <a:latin typeface="Beaufort for LoL" panose="02020503050000020004" pitchFamily="18" charset="0"/>
                <a:cs typeface="Beaufort for LoL" panose="02020503050000020004" pitchFamily="18" charset="0"/>
              </a:defRPr>
            </a:lvl1pPr>
          </a:lstStyle>
          <a:p>
            <a:r>
              <a:rPr lang="en-US" dirty="0"/>
              <a:t>And nothing else matters</a:t>
            </a:r>
          </a:p>
        </p:txBody>
      </p:sp>
      <p:sp>
        <p:nvSpPr>
          <p:cNvPr id="6" name="Slide Number Placeholder 5"/>
          <p:cNvSpPr>
            <a:spLocks noGrp="1"/>
          </p:cNvSpPr>
          <p:nvPr>
            <p:ph type="sldNum" sz="quarter" idx="12"/>
          </p:nvPr>
        </p:nvSpPr>
        <p:spPr>
          <a:xfrm>
            <a:off x="9448801" y="6528720"/>
            <a:ext cx="2743200" cy="365125"/>
          </a:xfrm>
          <a:prstGeom prst="rect">
            <a:avLst/>
          </a:prstGeom>
        </p:spPr>
        <p:txBody>
          <a:bodyPr/>
          <a:lstStyle>
            <a:lvl1pPr>
              <a:defRPr sz="1200">
                <a:latin typeface="Beaufort for LoL" panose="02020503050000020004" pitchFamily="18" charset="0"/>
                <a:cs typeface="Beaufort for LoL" panose="02020503050000020004" pitchFamily="18" charset="0"/>
              </a:defRPr>
            </a:lvl1pPr>
          </a:lstStyle>
          <a:p>
            <a:fld id="{CC491BDB-77F2-4EF0-887C-9DE660584513}" type="slidenum">
              <a:rPr lang="en-GB" smtClean="0"/>
              <a:pPr/>
              <a:t>‹#›</a:t>
            </a:fld>
            <a:endParaRPr lang="en-GB" dirty="0"/>
          </a:p>
        </p:txBody>
      </p:sp>
      <p:cxnSp>
        <p:nvCxnSpPr>
          <p:cNvPr id="4" name="Straight Connector 3">
            <a:extLst>
              <a:ext uri="{FF2B5EF4-FFF2-40B4-BE49-F238E27FC236}">
                <a16:creationId xmlns:a16="http://schemas.microsoft.com/office/drawing/2014/main" id="{8BDAD9EC-3917-A6B5-BFC0-78CFC508B2ED}"/>
              </a:ext>
            </a:extLst>
          </p:cNvPr>
          <p:cNvCxnSpPr>
            <a:cxnSpLocks/>
          </p:cNvCxnSpPr>
          <p:nvPr userDrawn="1"/>
        </p:nvCxnSpPr>
        <p:spPr>
          <a:xfrm>
            <a:off x="305079" y="891868"/>
            <a:ext cx="11314444" cy="0"/>
          </a:xfrm>
          <a:prstGeom prst="line">
            <a:avLst/>
          </a:prstGeom>
          <a:ln w="53975" cap="rnd" cmpd="sng">
            <a:gradFill flip="none" rotWithShape="1">
              <a:gsLst>
                <a:gs pos="0">
                  <a:srgbClr val="191D43"/>
                </a:gs>
                <a:gs pos="34000">
                  <a:srgbClr val="191D43"/>
                </a:gs>
                <a:gs pos="62000">
                  <a:srgbClr val="191D43">
                    <a:alpha val="55000"/>
                  </a:srgbClr>
                </a:gs>
                <a:gs pos="86000">
                  <a:srgbClr val="191D43">
                    <a:alpha val="0"/>
                  </a:srgbClr>
                </a:gs>
              </a:gsLst>
              <a:lin ang="0" scaled="1"/>
              <a:tileRect/>
            </a:gra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997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52A333-6028-3FFA-E937-DF521D2EF675}"/>
              </a:ext>
            </a:extLst>
          </p:cNvPr>
          <p:cNvSpPr>
            <a:spLocks noGrp="1"/>
          </p:cNvSpPr>
          <p:nvPr>
            <p:ph type="title" hasCustomPrompt="1"/>
          </p:nvPr>
        </p:nvSpPr>
        <p:spPr>
          <a:xfrm>
            <a:off x="3563144" y="2651917"/>
            <a:ext cx="5065709" cy="1325562"/>
          </a:xfrm>
        </p:spPr>
        <p:txBody>
          <a:bodyPr>
            <a:normAutofit/>
          </a:bodyPr>
          <a:lstStyle>
            <a:lvl1pPr>
              <a:defRPr sz="3500" b="1">
                <a:solidFill>
                  <a:srgbClr val="191D43"/>
                </a:solidFill>
                <a:latin typeface="Beaufort for LoL" panose="02020503050000020004" pitchFamily="18" charset="0"/>
                <a:cs typeface="Beaufort for LoL" panose="02020503050000020004" pitchFamily="18" charset="0"/>
              </a:defRPr>
            </a:lvl1pPr>
          </a:lstStyle>
          <a:p>
            <a:r>
              <a:rPr lang="en-US" dirty="0"/>
              <a:t>And nothing else matters</a:t>
            </a:r>
          </a:p>
        </p:txBody>
      </p:sp>
    </p:spTree>
    <p:extLst>
      <p:ext uri="{BB962C8B-B14F-4D97-AF65-F5344CB8AC3E}">
        <p14:creationId xmlns:p14="http://schemas.microsoft.com/office/powerpoint/2010/main" val="2515466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332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104763"/>
                </a:solidFill>
              </a:defRPr>
            </a:lvl1pPr>
          </a:lstStyle>
          <a:p>
            <a:r>
              <a:rPr lang="en-GB" sz="4400" b="1" dirty="0">
                <a:solidFill>
                  <a:srgbClr val="700000"/>
                </a:solidFill>
              </a:rPr>
              <a:t>And nothing else matters</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4CB3D7D-A06C-4DE9-992B-5B65F53834D9}" type="datetime1">
              <a:rPr lang="en-GB" smtClean="0"/>
              <a:t>09/01/2026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247160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45127" y="2507550"/>
            <a:ext cx="5156200" cy="36805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7550"/>
            <a:ext cx="5181601" cy="36805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C67A38C1-9379-4361-9946-D3680B7F47FE}" type="datetime1">
              <a:rPr lang="en-GB" smtClean="0"/>
              <a:t>09/01/2026</a:t>
            </a:fld>
            <a:endParaRPr lang="en-GB"/>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9" name="Slide Number Placeholder 8"/>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
        <p:nvSpPr>
          <p:cNvPr id="10" name="Title 9"/>
          <p:cNvSpPr>
            <a:spLocks noGrp="1"/>
          </p:cNvSpPr>
          <p:nvPr>
            <p:ph type="title"/>
          </p:nvPr>
        </p:nvSpPr>
        <p:spPr/>
        <p:txBody>
          <a:bodyPr/>
          <a:lstStyle/>
          <a:p>
            <a:r>
              <a:rPr lang="de-DE"/>
              <a:t>Mastertitelformat bearbeiten</a:t>
            </a:r>
            <a:endParaRPr lang="en-US" dirty="0"/>
          </a:p>
        </p:txBody>
      </p:sp>
    </p:spTree>
    <p:extLst>
      <p:ext uri="{BB962C8B-B14F-4D97-AF65-F5344CB8AC3E}">
        <p14:creationId xmlns:p14="http://schemas.microsoft.com/office/powerpoint/2010/main" val="183565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9C7243E-F364-48F3-BBAD-37A743E237B4}" type="datetime1">
              <a:rPr lang="en-GB" smtClean="0"/>
              <a:t>09/01/2026</a:t>
            </a:fld>
            <a:endParaRPr lang="en-GB"/>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5" name="Slide Number Placeholder 4"/>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
        <p:nvSpPr>
          <p:cNvPr id="6" name="Title 5"/>
          <p:cNvSpPr>
            <a:spLocks noGrp="1"/>
          </p:cNvSpPr>
          <p:nvPr>
            <p:ph type="title"/>
          </p:nvPr>
        </p:nvSpPr>
        <p:spPr/>
        <p:txBody>
          <a:bodyPr/>
          <a:lstStyle/>
          <a:p>
            <a:r>
              <a:rPr lang="de-DE"/>
              <a:t>Mastertitelformat bearbeiten</a:t>
            </a:r>
            <a:endParaRPr lang="en-US"/>
          </a:p>
        </p:txBody>
      </p:sp>
      <p:cxnSp>
        <p:nvCxnSpPr>
          <p:cNvPr id="7" name="Gerader Verbinder 6">
            <a:extLst>
              <a:ext uri="{FF2B5EF4-FFF2-40B4-BE49-F238E27FC236}">
                <a16:creationId xmlns:a16="http://schemas.microsoft.com/office/drawing/2014/main" id="{2C75F848-CC64-48D8-80EC-4DCB6841C39A}"/>
              </a:ext>
            </a:extLst>
          </p:cNvPr>
          <p:cNvCxnSpPr>
            <a:cxnSpLocks/>
          </p:cNvCxnSpPr>
          <p:nvPr userDrawn="1"/>
        </p:nvCxnSpPr>
        <p:spPr>
          <a:xfrm>
            <a:off x="840375" y="1452057"/>
            <a:ext cx="10507806" cy="0"/>
          </a:xfrm>
          <a:prstGeom prst="line">
            <a:avLst/>
          </a:prstGeom>
          <a:ln w="38100" cap="rnd" cmpd="sng">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7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8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de-DE"/>
              <a:t>Mastertitelformat bearbeiten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5FC0CC01-3EBF-4DED-A29A-5DE22DB44D36}" type="datetime1">
              <a:rPr lang="en-GB" smtClean="0"/>
              <a:t>09/01/2026</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GB"/>
              <a:t>Dominik Dold</a:t>
            </a:r>
          </a:p>
        </p:txBody>
      </p:sp>
      <p:sp>
        <p:nvSpPr>
          <p:cNvPr id="7" name="Slide Number Placeholder 6"/>
          <p:cNvSpPr>
            <a:spLocks noGrp="1"/>
          </p:cNvSpPr>
          <p:nvPr>
            <p:ph type="sldNum" sz="quarter" idx="12"/>
          </p:nvPr>
        </p:nvSpPr>
        <p:spPr>
          <a:xfrm>
            <a:off x="8617527" y="6356350"/>
            <a:ext cx="2743200" cy="365125"/>
          </a:xfrm>
          <a:prstGeom prst="rect">
            <a:avLst/>
          </a:prstGeom>
        </p:spPr>
        <p:txBody>
          <a:bodyPr/>
          <a:lstStyle/>
          <a:p>
            <a:fld id="{CC491BDB-77F2-4EF0-887C-9DE660584513}" type="slidenum">
              <a:rPr lang="en-GB" smtClean="0"/>
              <a:t>‹#›</a:t>
            </a:fld>
            <a:endParaRPr lang="en-GB"/>
          </a:p>
        </p:txBody>
      </p:sp>
    </p:spTree>
    <p:extLst>
      <p:ext uri="{BB962C8B-B14F-4D97-AF65-F5344CB8AC3E}">
        <p14:creationId xmlns:p14="http://schemas.microsoft.com/office/powerpoint/2010/main" val="87573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9CDC136D-BBC1-4797-AC59-38B61BEC7FD1}" type="datetime1">
              <a:rPr lang="en-GB" smtClean="0"/>
              <a:t>09/01/2026</a:t>
            </a:fld>
            <a:endParaRPr lang="en-GB"/>
          </a:p>
        </p:txBody>
      </p:sp>
      <p:sp>
        <p:nvSpPr>
          <p:cNvPr id="7" name="Footer Placeholder 6">
            <a:extLst>
              <a:ext uri="{FF2B5EF4-FFF2-40B4-BE49-F238E27FC236}">
                <a16:creationId xmlns:a16="http://schemas.microsoft.com/office/drawing/2014/main" id="{92919525-E890-AB35-6708-B0FE1DB18E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T"/>
          </a:p>
        </p:txBody>
      </p:sp>
      <p:sp>
        <p:nvSpPr>
          <p:cNvPr id="8" name="Slide Number Placeholder 7">
            <a:extLst>
              <a:ext uri="{FF2B5EF4-FFF2-40B4-BE49-F238E27FC236}">
                <a16:creationId xmlns:a16="http://schemas.microsoft.com/office/drawing/2014/main" id="{88B9D883-0E54-23DE-2184-3F413ECDDD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2FE272-A65B-4EA4-AEA8-D88D698DA1CE}" type="slidenum">
              <a:rPr lang="en-AT" smtClean="0"/>
              <a:t>‹#›</a:t>
            </a:fld>
            <a:endParaRPr lang="en-AT"/>
          </a:p>
        </p:txBody>
      </p:sp>
    </p:spTree>
    <p:extLst>
      <p:ext uri="{BB962C8B-B14F-4D97-AF65-F5344CB8AC3E}">
        <p14:creationId xmlns:p14="http://schemas.microsoft.com/office/powerpoint/2010/main" val="3647615518"/>
      </p:ext>
    </p:extLst>
  </p:cSld>
  <p:clrMap bg1="lt1" tx1="dk1" bg2="lt2" tx2="dk2" accent1="accent1" accent2="accent2" accent3="accent3" accent4="accent4" accent5="accent5" accent6="accent6" hlink="hlink" folHlink="folHlink"/>
  <p:sldLayoutIdLst>
    <p:sldLayoutId id="2147483743" r:id="rId1"/>
    <p:sldLayoutId id="2147483732" r:id="rId2"/>
    <p:sldLayoutId id="2147483737" r:id="rId3"/>
    <p:sldLayoutId id="2147483733" r:id="rId4"/>
    <p:sldLayoutId id="2147483734" r:id="rId5"/>
    <p:sldLayoutId id="2147483735" r:id="rId6"/>
    <p:sldLayoutId id="2147483736" r:id="rId7"/>
    <p:sldLayoutId id="2147483742" r:id="rId8"/>
    <p:sldLayoutId id="2147483738" r:id="rId9"/>
    <p:sldLayoutId id="2147483739" r:id="rId10"/>
    <p:sldLayoutId id="2147483740" r:id="rId11"/>
    <p:sldLayoutId id="214748374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5.png"/><Relationship Id="rId7"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png"/><Relationship Id="rId20" Type="http://schemas.openxmlformats.org/officeDocument/2006/relationships/hyperlink" Target="https://setosa.io/ev/conditional-probability/" TargetMode="Externa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31.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3.png"/><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570.png"/><Relationship Id="rId7" Type="http://schemas.openxmlformats.org/officeDocument/2006/relationships/image" Target="../media/image61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590.png"/><Relationship Id="rId4" Type="http://schemas.openxmlformats.org/officeDocument/2006/relationships/image" Target="../media/image580.png"/></Relationships>
</file>

<file path=ppt/slides/_rels/slide16.xml.rels><?xml version="1.0" encoding="UTF-8" standalone="yes"?>
<Relationships xmlns="http://schemas.openxmlformats.org/package/2006/relationships"><Relationship Id="rId3" Type="http://schemas.openxmlformats.org/officeDocument/2006/relationships/image" Target="../media/image761.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90.png"/><Relationship Id="rId4" Type="http://schemas.openxmlformats.org/officeDocument/2006/relationships/image" Target="../media/image78.gif"/></Relationships>
</file>

<file path=ppt/slides/_rels/slide1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70.png"/></Relationships>
</file>

<file path=ppt/slides/_rels/slide2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jpe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7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2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8.xml.rels><?xml version="1.0" encoding="UTF-8" standalone="yes"?>
<Relationships xmlns="http://schemas.openxmlformats.org/package/2006/relationships"><Relationship Id="rId8" Type="http://schemas.openxmlformats.org/officeDocument/2006/relationships/image" Target="../media/image1190.png"/><Relationship Id="rId3" Type="http://schemas.openxmlformats.org/officeDocument/2006/relationships/image" Target="../media/image1140.png"/><Relationship Id="rId7" Type="http://schemas.openxmlformats.org/officeDocument/2006/relationships/image" Target="../media/image1180.png"/><Relationship Id="rId2" Type="http://schemas.openxmlformats.org/officeDocument/2006/relationships/image" Target="../media/image1130.png"/><Relationship Id="rId1" Type="http://schemas.openxmlformats.org/officeDocument/2006/relationships/slideLayout" Target="../slideLayouts/slideLayout2.xml"/><Relationship Id="rId6" Type="http://schemas.openxmlformats.org/officeDocument/2006/relationships/image" Target="../media/image1170.png"/><Relationship Id="rId5" Type="http://schemas.openxmlformats.org/officeDocument/2006/relationships/image" Target="../media/image1160.png"/><Relationship Id="rId4" Type="http://schemas.openxmlformats.org/officeDocument/2006/relationships/image" Target="../media/image1150.png"/><Relationship Id="rId9" Type="http://schemas.openxmlformats.org/officeDocument/2006/relationships/image" Target="../media/image130.gif"/></Relationships>
</file>

<file path=ppt/slides/_rels/slide2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image" Target="../media/image1210.png"/><Relationship Id="rId1" Type="http://schemas.openxmlformats.org/officeDocument/2006/relationships/slideLayout" Target="../slideLayouts/slideLayout2.xml"/><Relationship Id="rId5" Type="http://schemas.openxmlformats.org/officeDocument/2006/relationships/image" Target="../media/image1230.png"/><Relationship Id="rId4" Type="http://schemas.openxmlformats.org/officeDocument/2006/relationships/image" Target="../media/image12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32.xml.rels><?xml version="1.0" encoding="UTF-8" standalone="yes"?>
<Relationships xmlns="http://schemas.openxmlformats.org/package/2006/relationships"><Relationship Id="rId3" Type="http://schemas.openxmlformats.org/officeDocument/2006/relationships/image" Target="../media/image1250.png"/><Relationship Id="rId7" Type="http://schemas.openxmlformats.org/officeDocument/2006/relationships/image" Target="../media/image147.png"/><Relationship Id="rId2" Type="http://schemas.openxmlformats.org/officeDocument/2006/relationships/image" Target="../media/image1240.png"/><Relationship Id="rId1" Type="http://schemas.openxmlformats.org/officeDocument/2006/relationships/slideLayout" Target="../slideLayouts/slideLayout2.xml"/><Relationship Id="rId6" Type="http://schemas.openxmlformats.org/officeDocument/2006/relationships/image" Target="../media/image1280.png"/><Relationship Id="rId5" Type="http://schemas.openxmlformats.org/officeDocument/2006/relationships/image" Target="../media/image1410.png"/><Relationship Id="rId4" Type="http://schemas.openxmlformats.org/officeDocument/2006/relationships/image" Target="../media/image1260.png"/></Relationships>
</file>

<file path=ppt/slides/_rels/slide33.xml.rels><?xml version="1.0" encoding="UTF-8" standalone="yes"?>
<Relationships xmlns="http://schemas.openxmlformats.org/package/2006/relationships"><Relationship Id="rId3" Type="http://schemas.openxmlformats.org/officeDocument/2006/relationships/image" Target="../media/image1320.png"/><Relationship Id="rId7" Type="http://schemas.openxmlformats.org/officeDocument/2006/relationships/image" Target="../media/image150.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330.png"/></Relationships>
</file>

<file path=ppt/slides/_rels/slide34.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image" Target="../media/image1471.png"/><Relationship Id="rId1" Type="http://schemas.openxmlformats.org/officeDocument/2006/relationships/slideLayout" Target="../slideLayouts/slideLayout2.xml"/><Relationship Id="rId5" Type="http://schemas.openxmlformats.org/officeDocument/2006/relationships/image" Target="../media/image142.gif"/><Relationship Id="rId4" Type="http://schemas.openxmlformats.org/officeDocument/2006/relationships/image" Target="../media/image1390.png"/></Relationships>
</file>

<file path=ppt/slides/_rels/slide3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60.png"/><Relationship Id="rId3" Type="http://schemas.openxmlformats.org/officeDocument/2006/relationships/image" Target="../media/image152.png"/><Relationship Id="rId7" Type="http://schemas.openxmlformats.org/officeDocument/2006/relationships/image" Target="../media/image1540.png"/><Relationship Id="rId12" Type="http://schemas.openxmlformats.org/officeDocument/2006/relationships/image" Target="../media/image159.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30.png"/><Relationship Id="rId11" Type="http://schemas.openxmlformats.org/officeDocument/2006/relationships/image" Target="../media/image158.png"/><Relationship Id="rId5" Type="http://schemas.openxmlformats.org/officeDocument/2006/relationships/image" Target="../media/image1520.png"/><Relationship Id="rId10" Type="http://schemas.openxmlformats.org/officeDocument/2006/relationships/image" Target="../media/image156.png"/><Relationship Id="rId4" Type="http://schemas.openxmlformats.org/officeDocument/2006/relationships/image" Target="../media/image153.png"/><Relationship Id="rId9" Type="http://schemas.openxmlformats.org/officeDocument/2006/relationships/image" Target="../media/image155.png"/></Relationships>
</file>

<file path=ppt/slides/_rels/slide36.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3.png"/><Relationship Id="rId2" Type="http://schemas.openxmlformats.org/officeDocument/2006/relationships/image" Target="../media/image1570.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3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571.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62.jpe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4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63.jpeg"/><Relationship Id="rId5" Type="http://schemas.openxmlformats.org/officeDocument/2006/relationships/image" Target="../media/image181.png"/><Relationship Id="rId4" Type="http://schemas.openxmlformats.org/officeDocument/2006/relationships/image" Target="../media/image180.png"/></Relationships>
</file>

<file path=ppt/slides/_rels/slide4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10" Type="http://schemas.openxmlformats.org/officeDocument/2006/relationships/image" Target="../media/image164.jpeg"/><Relationship Id="rId4" Type="http://schemas.openxmlformats.org/officeDocument/2006/relationships/image" Target="../media/image185.png"/><Relationship Id="rId9" Type="http://schemas.openxmlformats.org/officeDocument/2006/relationships/image" Target="../media/image190.pn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710.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9.png"/><Relationship Id="rId10" Type="http://schemas.openxmlformats.org/officeDocument/2006/relationships/image" Target="../media/image10.jpeg"/><Relationship Id="rId4" Type="http://schemas.openxmlformats.org/officeDocument/2006/relationships/image" Target="../media/image810.pn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450+ Rolling Dice Drawing Stock Illustrations, Royalty-Free Vector Graphics  &amp; Clip Art - iStock">
            <a:extLst>
              <a:ext uri="{FF2B5EF4-FFF2-40B4-BE49-F238E27FC236}">
                <a16:creationId xmlns:a16="http://schemas.microsoft.com/office/drawing/2014/main" id="{CE00B801-ED68-EB77-E8D5-577B3A417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100" y="742304"/>
            <a:ext cx="2500812" cy="24558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C623FA-D60C-2925-BFA7-1CF01C1D405C}"/>
              </a:ext>
            </a:extLst>
          </p:cNvPr>
          <p:cNvSpPr txBox="1"/>
          <p:nvPr/>
        </p:nvSpPr>
        <p:spPr>
          <a:xfrm>
            <a:off x="9964738" y="6606905"/>
            <a:ext cx="2316162" cy="276999"/>
          </a:xfrm>
          <a:prstGeom prst="rect">
            <a:avLst/>
          </a:prstGeom>
          <a:noFill/>
        </p:spPr>
        <p:txBody>
          <a:bodyPr wrap="square">
            <a:spAutoFit/>
          </a:bodyPr>
          <a:lstStyle/>
          <a:p>
            <a:r>
              <a:rPr lang="en-GB" sz="1200" b="0" i="0" dirty="0">
                <a:solidFill>
                  <a:srgbClr val="9AA0A6"/>
                </a:solidFill>
                <a:effectLst/>
                <a:latin typeface="Beaufort for LOL" panose="02020503050000020004" pitchFamily="18" charset="0"/>
                <a:cs typeface="Beaufort for LOL" panose="02020503050000020004" pitchFamily="18" charset="0"/>
              </a:rPr>
              <a:t>Credit: Getty Images/iStockphoto</a:t>
            </a:r>
            <a:endParaRPr lang="en-AT" sz="1200" dirty="0">
              <a:latin typeface="Beaufort for LOL" panose="02020503050000020004" pitchFamily="18" charset="0"/>
              <a:cs typeface="Beaufort for LOL" panose="02020503050000020004" pitchFamily="18" charset="0"/>
            </a:endParaRPr>
          </a:p>
        </p:txBody>
      </p:sp>
      <p:sp>
        <p:nvSpPr>
          <p:cNvPr id="6" name="TextBox 5">
            <a:extLst>
              <a:ext uri="{FF2B5EF4-FFF2-40B4-BE49-F238E27FC236}">
                <a16:creationId xmlns:a16="http://schemas.microsoft.com/office/drawing/2014/main" id="{FE52C87C-42C9-5D83-F25A-09C72E6C5AA9}"/>
              </a:ext>
            </a:extLst>
          </p:cNvPr>
          <p:cNvSpPr txBox="1"/>
          <p:nvPr/>
        </p:nvSpPr>
        <p:spPr>
          <a:xfrm>
            <a:off x="259080" y="217476"/>
            <a:ext cx="9067800" cy="646331"/>
          </a:xfrm>
          <a:prstGeom prst="rect">
            <a:avLst/>
          </a:prstGeom>
          <a:noFill/>
        </p:spPr>
        <p:txBody>
          <a:bodyPr wrap="square" rtlCol="0">
            <a:spAutoFit/>
          </a:bodyPr>
          <a:lstStyle/>
          <a:p>
            <a:r>
              <a:rPr lang="en-US" sz="3600" b="1" dirty="0">
                <a:latin typeface="Beaufort for LOL" panose="02020503050000020004" pitchFamily="18" charset="0"/>
                <a:cs typeface="Beaufort for LOL" panose="02020503050000020004" pitchFamily="18" charset="0"/>
              </a:rPr>
              <a:t>1 – Foundations of Probability Theory</a:t>
            </a:r>
            <a:endParaRPr lang="en-AT" sz="3600"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605938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713A9-92B3-C9BE-510D-8D0DF6ECC640}"/>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13D1DD72-31B0-D99E-6220-30F98863303E}"/>
              </a:ext>
            </a:extLst>
          </p:cNvPr>
          <p:cNvSpPr/>
          <p:nvPr/>
        </p:nvSpPr>
        <p:spPr>
          <a:xfrm>
            <a:off x="242891" y="3624633"/>
            <a:ext cx="9371137" cy="552613"/>
          </a:xfrm>
          <a:prstGeom prst="roundRect">
            <a:avLst/>
          </a:prstGeom>
          <a:solidFill>
            <a:srgbClr val="468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3CF8C57F-8D4D-4084-1F37-F409CDFDE5C9}"/>
              </a:ext>
            </a:extLst>
          </p:cNvPr>
          <p:cNvSpPr>
            <a:spLocks noGrp="1"/>
          </p:cNvSpPr>
          <p:nvPr>
            <p:ph type="title"/>
          </p:nvPr>
        </p:nvSpPr>
        <p:spPr/>
        <p:txBody>
          <a:bodyPr/>
          <a:lstStyle/>
          <a:p>
            <a:r>
              <a:rPr lang="en-US" dirty="0"/>
              <a:t>Example: rolling a die</a:t>
            </a:r>
            <a:endParaRPr lang="en-AT" dirty="0"/>
          </a:p>
        </p:txBody>
      </p:sp>
      <p:sp>
        <p:nvSpPr>
          <p:cNvPr id="3" name="Slide Number Placeholder 2">
            <a:extLst>
              <a:ext uri="{FF2B5EF4-FFF2-40B4-BE49-F238E27FC236}">
                <a16:creationId xmlns:a16="http://schemas.microsoft.com/office/drawing/2014/main" id="{5B455D11-CFE1-7703-AE6F-6476DB32E8A4}"/>
              </a:ext>
            </a:extLst>
          </p:cNvPr>
          <p:cNvSpPr>
            <a:spLocks noGrp="1"/>
          </p:cNvSpPr>
          <p:nvPr>
            <p:ph type="sldNum" sz="quarter" idx="12"/>
          </p:nvPr>
        </p:nvSpPr>
        <p:spPr/>
        <p:txBody>
          <a:bodyPr/>
          <a:lstStyle/>
          <a:p>
            <a:fld id="{CC491BDB-77F2-4EF0-887C-9DE660584513}" type="slidenum">
              <a:rPr lang="en-GB" smtClean="0"/>
              <a:pPr/>
              <a:t>10</a:t>
            </a:fld>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D53D64-F84D-FDE0-1726-BF9EC80FDC25}"/>
                  </a:ext>
                </a:extLst>
              </p:cNvPr>
              <p:cNvSpPr txBox="1"/>
              <p:nvPr/>
            </p:nvSpPr>
            <p:spPr>
              <a:xfrm>
                <a:off x="362434" y="1306191"/>
                <a:ext cx="4630136" cy="538609"/>
              </a:xfrm>
              <a:prstGeom prst="rect">
                <a:avLst/>
              </a:prstGeom>
              <a:noFill/>
            </p:spPr>
            <p:txBody>
              <a:bodyPr wrap="square" rtlCol="0">
                <a:spAutoFit/>
              </a:bodyPr>
              <a:lstStyle/>
              <a:p>
                <a:pPr>
                  <a:spcAft>
                    <a:spcPts val="600"/>
                  </a:spcAft>
                </a:pPr>
                <a14:m>
                  <m:oMathPara xmlns:m="http://schemas.openxmlformats.org/officeDocument/2006/math">
                    <m:oMathParaPr>
                      <m:jc m:val="left"/>
                    </m:oMathParaPr>
                    <m:oMath xmlns:m="http://schemas.openxmlformats.org/officeDocument/2006/math">
                      <m:r>
                        <m:rPr>
                          <m:sty m:val="p"/>
                        </m:rPr>
                        <a:rPr lang="en-GB" sz="2400" b="0" i="0" smtClean="0">
                          <a:latin typeface="Cambria Math" panose="02040503050406030204" pitchFamily="18" charset="0"/>
                          <a:cs typeface="Beaufort for LOL" panose="02020503050000020004" pitchFamily="18" charset="0"/>
                        </a:rPr>
                        <m:t>Outcomes</m:t>
                      </m:r>
                      <m:r>
                        <a:rPr lang="en-GB"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Ω</m:t>
                      </m:r>
                      <m:r>
                        <a:rPr lang="en-US" sz="2400" b="0" i="1" smtClean="0">
                          <a:latin typeface="Cambria Math" panose="02040503050406030204" pitchFamily="18" charset="0"/>
                          <a:cs typeface="Beaufort for LOL" panose="02020503050000020004" pitchFamily="18" charset="0"/>
                        </a:rPr>
                        <m:t>={1,2,3,4,5,6}</m:t>
                      </m:r>
                    </m:oMath>
                  </m:oMathPara>
                </a14:m>
                <a:endParaRPr lang="en-US" sz="2400" b="1"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74D53D64-F84D-FDE0-1726-BF9EC80FDC25}"/>
                  </a:ext>
                </a:extLst>
              </p:cNvPr>
              <p:cNvSpPr txBox="1">
                <a:spLocks noRot="1" noChangeAspect="1" noMove="1" noResize="1" noEditPoints="1" noAdjustHandles="1" noChangeArrowheads="1" noChangeShapeType="1" noTextEdit="1"/>
              </p:cNvSpPr>
              <p:nvPr/>
            </p:nvSpPr>
            <p:spPr>
              <a:xfrm>
                <a:off x="362434" y="1306191"/>
                <a:ext cx="4630136" cy="538609"/>
              </a:xfrm>
              <a:prstGeom prst="rect">
                <a:avLst/>
              </a:prstGeom>
              <a:blipFill>
                <a:blip r:embed="rId2"/>
                <a:stretch>
                  <a:fillRect/>
                </a:stretch>
              </a:blipFill>
            </p:spPr>
            <p:txBody>
              <a:bodyPr/>
              <a:lstStyle/>
              <a:p>
                <a:r>
                  <a:rPr lang="en-AT">
                    <a:noFill/>
                  </a:rPr>
                  <a:t> </a:t>
                </a:r>
              </a:p>
            </p:txBody>
          </p:sp>
        </mc:Fallback>
      </mc:AlternateContent>
      <p:sp>
        <p:nvSpPr>
          <p:cNvPr id="7" name="TextBox 6">
            <a:extLst>
              <a:ext uri="{FF2B5EF4-FFF2-40B4-BE49-F238E27FC236}">
                <a16:creationId xmlns:a16="http://schemas.microsoft.com/office/drawing/2014/main" id="{711D3B64-1867-4217-09EC-BD3ED226CA66}"/>
              </a:ext>
            </a:extLst>
          </p:cNvPr>
          <p:cNvSpPr txBox="1"/>
          <p:nvPr/>
        </p:nvSpPr>
        <p:spPr>
          <a:xfrm>
            <a:off x="242891" y="3651839"/>
            <a:ext cx="10938370" cy="461665"/>
          </a:xfrm>
          <a:prstGeom prst="rect">
            <a:avLst/>
          </a:prstGeom>
          <a:noFill/>
        </p:spPr>
        <p:txBody>
          <a:bodyPr wrap="square" rtlCol="0">
            <a:spAutoFit/>
          </a:bodyPr>
          <a:lstStyle/>
          <a:p>
            <a:r>
              <a:rPr lang="en-US" sz="2400" dirty="0">
                <a:solidFill>
                  <a:schemeClr val="bg1"/>
                </a:solidFill>
                <a:latin typeface="Beaufort for LOL" panose="02020503050000020004" pitchFamily="18" charset="0"/>
                <a:cs typeface="Beaufort for LOL" panose="02020503050000020004" pitchFamily="18" charset="0"/>
              </a:rPr>
              <a:t>What’s the probability of rolling either an even number </a:t>
            </a:r>
            <a:r>
              <a:rPr lang="en-US" sz="2400" b="1" dirty="0">
                <a:solidFill>
                  <a:schemeClr val="bg1"/>
                </a:solidFill>
                <a:latin typeface="Beaufort for LOL" panose="02020503050000020004" pitchFamily="18" charset="0"/>
                <a:cs typeface="Beaufort for LOL" panose="02020503050000020004" pitchFamily="18" charset="0"/>
              </a:rPr>
              <a:t>or </a:t>
            </a:r>
            <a:r>
              <a:rPr lang="en-US" sz="2400" dirty="0">
                <a:solidFill>
                  <a:schemeClr val="bg1"/>
                </a:solidFill>
                <a:latin typeface="Beaufort for LOL" panose="02020503050000020004" pitchFamily="18" charset="0"/>
                <a:cs typeface="Beaufort for LOL" panose="02020503050000020004" pitchFamily="18" charset="0"/>
              </a:rPr>
              <a:t>either </a:t>
            </a:r>
            <a:r>
              <a:rPr lang="en-US" sz="2400">
                <a:solidFill>
                  <a:schemeClr val="bg1"/>
                </a:solidFill>
                <a:latin typeface="Beaufort for LOL" panose="02020503050000020004" pitchFamily="18" charset="0"/>
                <a:cs typeface="Beaufort for LOL" panose="02020503050000020004" pitchFamily="18" charset="0"/>
              </a:rPr>
              <a:t>3 or </a:t>
            </a:r>
            <a:r>
              <a:rPr lang="en-US" sz="2400" dirty="0">
                <a:solidFill>
                  <a:schemeClr val="bg1"/>
                </a:solidFill>
                <a:latin typeface="Beaufort for LOL" panose="02020503050000020004" pitchFamily="18" charset="0"/>
                <a:cs typeface="Beaufort for LOL" panose="02020503050000020004" pitchFamily="18" charset="0"/>
              </a:rPr>
              <a:t>6?</a:t>
            </a:r>
            <a:endParaRPr lang="en-AT" sz="2400" dirty="0">
              <a:solidFill>
                <a:schemeClr val="bg1"/>
              </a:solidFill>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4D3E04-FB3F-8B7B-BE90-AACE86CC99CD}"/>
                  </a:ext>
                </a:extLst>
              </p:cNvPr>
              <p:cNvSpPr txBox="1"/>
              <p:nvPr/>
            </p:nvSpPr>
            <p:spPr>
              <a:xfrm>
                <a:off x="452003" y="2846933"/>
                <a:ext cx="10145488" cy="461665"/>
              </a:xfrm>
              <a:prstGeom prst="rect">
                <a:avLst/>
              </a:prstGeom>
              <a:noFill/>
            </p:spPr>
            <p:txBody>
              <a:bodyPr wrap="square" rtlCol="0">
                <a:spAutoFit/>
              </a:bodyPr>
              <a:lstStyle/>
              <a:p>
                <a:pPr>
                  <a:spcAft>
                    <a:spcPts val="600"/>
                  </a:spcAft>
                </a:pP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1</m:t>
                            </m:r>
                          </m:e>
                        </m:d>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2</m:t>
                            </m:r>
                          </m:e>
                        </m:d>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3</m:t>
                            </m:r>
                          </m:e>
                        </m:d>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4</m:t>
                            </m:r>
                          </m:e>
                        </m:d>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5</m:t>
                            </m:r>
                          </m:e>
                        </m:d>
                      </m:e>
                    </m:d>
                    <m:r>
                      <a:rPr lang="en-US" sz="2400" b="0" i="1" smtClean="0">
                        <a:latin typeface="Cambria Math" panose="02040503050406030204" pitchFamily="18" charset="0"/>
                        <a:cs typeface="Beaufort for LOL" panose="02020503050000020004" pitchFamily="18" charset="0"/>
                      </a:rPr>
                      <m:t>=0.15,   </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6</m:t>
                            </m:r>
                          </m:e>
                        </m:d>
                      </m:e>
                    </m:d>
                    <m:r>
                      <a:rPr lang="en-US" sz="2400" b="0" i="1" smtClean="0">
                        <a:latin typeface="Cambria Math" panose="02040503050406030204" pitchFamily="18" charset="0"/>
                        <a:cs typeface="Beaufort for LOL" panose="02020503050000020004" pitchFamily="18" charset="0"/>
                      </a:rPr>
                      <m:t>=0.25</m:t>
                    </m:r>
                  </m:oMath>
                </a14:m>
                <a:r>
                  <a:rPr lang="en-US" sz="2400" b="1" dirty="0">
                    <a:latin typeface="Beaufort for LOL" panose="02020503050000020004" pitchFamily="18" charset="0"/>
                    <a:cs typeface="Beaufort for LOL" panose="02020503050000020004" pitchFamily="18" charset="0"/>
                  </a:rPr>
                  <a:t> </a:t>
                </a:r>
              </a:p>
            </p:txBody>
          </p:sp>
        </mc:Choice>
        <mc:Fallback xmlns="">
          <p:sp>
            <p:nvSpPr>
              <p:cNvPr id="13" name="TextBox 12">
                <a:extLst>
                  <a:ext uri="{FF2B5EF4-FFF2-40B4-BE49-F238E27FC236}">
                    <a16:creationId xmlns:a16="http://schemas.microsoft.com/office/drawing/2014/main" id="{914D3E04-FB3F-8B7B-BE90-AACE86CC99CD}"/>
                  </a:ext>
                </a:extLst>
              </p:cNvPr>
              <p:cNvSpPr txBox="1">
                <a:spLocks noRot="1" noChangeAspect="1" noMove="1" noResize="1" noEditPoints="1" noAdjustHandles="1" noChangeArrowheads="1" noChangeShapeType="1" noTextEdit="1"/>
              </p:cNvSpPr>
              <p:nvPr/>
            </p:nvSpPr>
            <p:spPr>
              <a:xfrm>
                <a:off x="452003" y="2846933"/>
                <a:ext cx="10145488" cy="461665"/>
              </a:xfrm>
              <a:prstGeom prst="rect">
                <a:avLst/>
              </a:prstGeom>
              <a:blipFill>
                <a:blip r:embed="rId3"/>
                <a:stretch>
                  <a:fillRect l="-120"/>
                </a:stretch>
              </a:blipFill>
            </p:spPr>
            <p:txBody>
              <a:bodyPr/>
              <a:lstStyle/>
              <a:p>
                <a:r>
                  <a:rPr lang="en-AT">
                    <a:noFill/>
                  </a:rPr>
                  <a:t> </a:t>
                </a:r>
              </a:p>
            </p:txBody>
          </p:sp>
        </mc:Fallback>
      </mc:AlternateContent>
      <p:sp>
        <p:nvSpPr>
          <p:cNvPr id="17" name="TextBox 16">
            <a:extLst>
              <a:ext uri="{FF2B5EF4-FFF2-40B4-BE49-F238E27FC236}">
                <a16:creationId xmlns:a16="http://schemas.microsoft.com/office/drawing/2014/main" id="{CA873ECC-4750-13B6-3C38-B9627D7B2E74}"/>
              </a:ext>
            </a:extLst>
          </p:cNvPr>
          <p:cNvSpPr txBox="1"/>
          <p:nvPr/>
        </p:nvSpPr>
        <p:spPr>
          <a:xfrm>
            <a:off x="362434" y="2070145"/>
            <a:ext cx="8413898"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We assume a rigged die:</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828C39-E27A-B929-19BA-33D2912964A3}"/>
                  </a:ext>
                </a:extLst>
              </p:cNvPr>
              <p:cNvSpPr txBox="1"/>
              <p:nvPr/>
            </p:nvSpPr>
            <p:spPr>
              <a:xfrm>
                <a:off x="362434" y="4282648"/>
                <a:ext cx="10145488" cy="461665"/>
              </a:xfrm>
              <a:prstGeom prst="rect">
                <a:avLst/>
              </a:prstGeom>
              <a:noFill/>
            </p:spPr>
            <p:txBody>
              <a:bodyPr wrap="square" rtlCol="0">
                <a:spAutoFit/>
              </a:bodyPr>
              <a:lstStyle/>
              <a:p>
                <a:pPr>
                  <a:spcAft>
                    <a:spcPts val="600"/>
                  </a:spcAft>
                </a:pPr>
                <a:r>
                  <a:rPr lang="en-US" sz="2400" b="1" dirty="0">
                    <a:cs typeface="Beaufort for LOL" panose="02020503050000020004" pitchFamily="18" charset="0"/>
                  </a:rPr>
                  <a:t>Events:</a:t>
                </a:r>
                <a:r>
                  <a:rPr lang="en-US" sz="2400" b="0" dirty="0">
                    <a:cs typeface="Beaufort for LOL" panose="02020503050000020004" pitchFamily="18" charset="0"/>
                  </a:rPr>
                  <a: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m:t>
                    </m:r>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2,4,6</m:t>
                        </m:r>
                      </m:e>
                    </m:d>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𝐵</m:t>
                    </m:r>
                    <m:r>
                      <a:rPr lang="en-US" sz="2400" b="0" i="1" smtClean="0">
                        <a:latin typeface="Cambria Math" panose="02040503050406030204" pitchFamily="18" charset="0"/>
                        <a:cs typeface="Beaufort for LOL" panose="02020503050000020004" pitchFamily="18" charset="0"/>
                      </a:rPr>
                      <m:t>=</m:t>
                    </m:r>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3, 6</m:t>
                        </m:r>
                      </m:e>
                    </m:d>
                  </m:oMath>
                </a14:m>
                <a:endParaRPr lang="en-US" sz="2400" b="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B1828C39-E27A-B929-19BA-33D2912964A3}"/>
                  </a:ext>
                </a:extLst>
              </p:cNvPr>
              <p:cNvSpPr txBox="1">
                <a:spLocks noRot="1" noChangeAspect="1" noMove="1" noResize="1" noEditPoints="1" noAdjustHandles="1" noChangeArrowheads="1" noChangeShapeType="1" noTextEdit="1"/>
              </p:cNvSpPr>
              <p:nvPr/>
            </p:nvSpPr>
            <p:spPr>
              <a:xfrm>
                <a:off x="362434" y="4282648"/>
                <a:ext cx="10145488" cy="461665"/>
              </a:xfrm>
              <a:prstGeom prst="rect">
                <a:avLst/>
              </a:prstGeom>
              <a:blipFill>
                <a:blip r:embed="rId4"/>
                <a:stretch>
                  <a:fillRect l="-901" t="-10667" b="-3066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57A0A7-FE9D-409A-03F7-92622C697464}"/>
                  </a:ext>
                </a:extLst>
              </p:cNvPr>
              <p:cNvSpPr txBox="1"/>
              <p:nvPr/>
            </p:nvSpPr>
            <p:spPr>
              <a:xfrm>
                <a:off x="384626" y="6000788"/>
                <a:ext cx="9862460" cy="461665"/>
              </a:xfrm>
              <a:prstGeom prst="rect">
                <a:avLst/>
              </a:prstGeom>
              <a:noFill/>
            </p:spPr>
            <p:txBody>
              <a:bodyPr wrap="square">
                <a:spAutoFit/>
              </a:bodyPr>
              <a:lstStyle/>
              <a:p>
                <a:r>
                  <a:rPr lang="en-US" sz="2400" b="1" dirty="0">
                    <a:cs typeface="Beaufort for LOL" panose="02020503050000020004" pitchFamily="18" charset="0"/>
                  </a:rPr>
                  <a:t>Result:</a:t>
                </a:r>
                <a:r>
                  <a:rPr lang="en-US" sz="2400" b="0" dirty="0">
                    <a:cs typeface="Beaufort for LOL" panose="02020503050000020004" pitchFamily="18" charset="0"/>
                  </a:rPr>
                  <a: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𝐴</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=0.7 </m:t>
                    </m:r>
                  </m:oMath>
                </a14:m>
                <a:endParaRPr lang="en-AT" sz="2400" dirty="0"/>
              </a:p>
            </p:txBody>
          </p:sp>
        </mc:Choice>
        <mc:Fallback xmlns="">
          <p:sp>
            <p:nvSpPr>
              <p:cNvPr id="10" name="TextBox 9">
                <a:extLst>
                  <a:ext uri="{FF2B5EF4-FFF2-40B4-BE49-F238E27FC236}">
                    <a16:creationId xmlns:a16="http://schemas.microsoft.com/office/drawing/2014/main" id="{8057A0A7-FE9D-409A-03F7-92622C697464}"/>
                  </a:ext>
                </a:extLst>
              </p:cNvPr>
              <p:cNvSpPr txBox="1">
                <a:spLocks noRot="1" noChangeAspect="1" noMove="1" noResize="1" noEditPoints="1" noAdjustHandles="1" noChangeArrowheads="1" noChangeShapeType="1" noTextEdit="1"/>
              </p:cNvSpPr>
              <p:nvPr/>
            </p:nvSpPr>
            <p:spPr>
              <a:xfrm>
                <a:off x="384626" y="6000788"/>
                <a:ext cx="9862460" cy="461665"/>
              </a:xfrm>
              <a:prstGeom prst="rect">
                <a:avLst/>
              </a:prstGeom>
              <a:blipFill>
                <a:blip r:embed="rId5"/>
                <a:stretch>
                  <a:fillRect l="-927"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DD7B12-8130-A177-2D6D-A1B40E3CE4BA}"/>
                  </a:ext>
                </a:extLst>
              </p:cNvPr>
              <p:cNvSpPr txBox="1"/>
              <p:nvPr/>
            </p:nvSpPr>
            <p:spPr>
              <a:xfrm>
                <a:off x="362434" y="4890292"/>
                <a:ext cx="11467132" cy="461665"/>
              </a:xfrm>
              <a:prstGeom prst="rect">
                <a:avLst/>
              </a:prstGeom>
              <a:noFill/>
            </p:spPr>
            <p:txBody>
              <a:bodyPr wrap="square">
                <a:spAutoFit/>
              </a:bodyPr>
              <a:lstStyle/>
              <a:p>
                <a:r>
                  <a:rPr lang="en-US" sz="2400" b="1" dirty="0">
                    <a:cs typeface="Beaufort for LOL" panose="02020503050000020004" pitchFamily="18" charset="0"/>
                  </a:rPr>
                  <a:t>Probabilities: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2</m:t>
                            </m:r>
                          </m:e>
                        </m:d>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4</m:t>
                            </m:r>
                          </m:e>
                        </m:d>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6</m:t>
                            </m:r>
                          </m:e>
                        </m:d>
                      </m:e>
                    </m:d>
                    <m:r>
                      <a:rPr lang="en-US" sz="2400" b="0" i="1" smtClean="0">
                        <a:latin typeface="Cambria Math" panose="02040503050406030204" pitchFamily="18" charset="0"/>
                        <a:cs typeface="Beaufort for LOL" panose="02020503050000020004" pitchFamily="18" charset="0"/>
                      </a:rPr>
                      <m:t>=0.55,    </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𝐵</m:t>
                        </m:r>
                      </m:e>
                    </m:d>
                    <m:r>
                      <a:rPr lang="en-US" sz="2400" b="0" i="1" smtClean="0">
                        <a:latin typeface="Cambria Math" panose="02040503050406030204" pitchFamily="18" charset="0"/>
                        <a:cs typeface="Beaufort for LOL" panose="02020503050000020004" pitchFamily="18" charset="0"/>
                      </a:rPr>
                      <m:t>=0.4</m:t>
                    </m:r>
                  </m:oMath>
                </a14:m>
                <a:endParaRPr lang="en-AT" sz="2400" dirty="0"/>
              </a:p>
            </p:txBody>
          </p:sp>
        </mc:Choice>
        <mc:Fallback xmlns="">
          <p:sp>
            <p:nvSpPr>
              <p:cNvPr id="11" name="TextBox 10">
                <a:extLst>
                  <a:ext uri="{FF2B5EF4-FFF2-40B4-BE49-F238E27FC236}">
                    <a16:creationId xmlns:a16="http://schemas.microsoft.com/office/drawing/2014/main" id="{5BDD7B12-8130-A177-2D6D-A1B40E3CE4BA}"/>
                  </a:ext>
                </a:extLst>
              </p:cNvPr>
              <p:cNvSpPr txBox="1">
                <a:spLocks noRot="1" noChangeAspect="1" noMove="1" noResize="1" noEditPoints="1" noAdjustHandles="1" noChangeArrowheads="1" noChangeShapeType="1" noTextEdit="1"/>
              </p:cNvSpPr>
              <p:nvPr/>
            </p:nvSpPr>
            <p:spPr>
              <a:xfrm>
                <a:off x="362434" y="4890292"/>
                <a:ext cx="11467132" cy="461665"/>
              </a:xfrm>
              <a:prstGeom prst="rect">
                <a:avLst/>
              </a:prstGeom>
              <a:blipFill>
                <a:blip r:embed="rId6"/>
                <a:stretch>
                  <a:fillRect l="-797"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EC0867-E5AB-EE79-215E-E273106D82E4}"/>
                  </a:ext>
                </a:extLst>
              </p:cNvPr>
              <p:cNvSpPr txBox="1"/>
              <p:nvPr/>
            </p:nvSpPr>
            <p:spPr>
              <a:xfrm>
                <a:off x="-1853104" y="5388595"/>
                <a:ext cx="1146713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ea typeface="Cambria Math" panose="02040503050406030204" pitchFamily="18" charset="0"/>
                              <a:cs typeface="Beaufort for LOL" panose="02020503050000020004" pitchFamily="18" charset="0"/>
                            </a:rPr>
                            <m:t>𝐴</m:t>
                          </m:r>
                          <m:r>
                            <a:rPr lang="en-US" sz="2400" i="1">
                              <a:latin typeface="Cambria Math" panose="02040503050406030204" pitchFamily="18" charset="0"/>
                              <a:ea typeface="Cambria Math" panose="02040503050406030204" pitchFamily="18" charset="0"/>
                              <a:cs typeface="Beaufort for LOL" panose="02020503050000020004" pitchFamily="18" charset="0"/>
                            </a:rPr>
                            <m:t>∩</m:t>
                          </m:r>
                          <m:r>
                            <a:rPr lang="en-US" sz="2400" i="1">
                              <a:latin typeface="Cambria Math" panose="02040503050406030204" pitchFamily="18" charset="0"/>
                              <a:ea typeface="Cambria Math" panose="02040503050406030204" pitchFamily="18" charset="0"/>
                              <a:cs typeface="Beaufort for LOL" panose="02020503050000020004" pitchFamily="18" charset="0"/>
                            </a:rPr>
                            <m:t>𝐵</m:t>
                          </m:r>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6</m:t>
                              </m:r>
                            </m:e>
                          </m:d>
                        </m:e>
                      </m:d>
                      <m:r>
                        <a:rPr lang="en-US" sz="2400" b="0" i="1" smtClean="0">
                          <a:latin typeface="Cambria Math" panose="02040503050406030204" pitchFamily="18" charset="0"/>
                          <a:cs typeface="Beaufort for LOL" panose="02020503050000020004" pitchFamily="18" charset="0"/>
                        </a:rPr>
                        <m:t>=0.25</m:t>
                      </m:r>
                    </m:oMath>
                  </m:oMathPara>
                </a14:m>
                <a:endParaRPr lang="en-AT" sz="2400" dirty="0"/>
              </a:p>
            </p:txBody>
          </p:sp>
        </mc:Choice>
        <mc:Fallback xmlns="">
          <p:sp>
            <p:nvSpPr>
              <p:cNvPr id="12" name="TextBox 11">
                <a:extLst>
                  <a:ext uri="{FF2B5EF4-FFF2-40B4-BE49-F238E27FC236}">
                    <a16:creationId xmlns:a16="http://schemas.microsoft.com/office/drawing/2014/main" id="{CBEC0867-E5AB-EE79-215E-E273106D82E4}"/>
                  </a:ext>
                </a:extLst>
              </p:cNvPr>
              <p:cNvSpPr txBox="1">
                <a:spLocks noRot="1" noChangeAspect="1" noMove="1" noResize="1" noEditPoints="1" noAdjustHandles="1" noChangeArrowheads="1" noChangeShapeType="1" noTextEdit="1"/>
              </p:cNvSpPr>
              <p:nvPr/>
            </p:nvSpPr>
            <p:spPr>
              <a:xfrm>
                <a:off x="-1853104" y="5388595"/>
                <a:ext cx="11467132" cy="461665"/>
              </a:xfrm>
              <a:prstGeom prst="rect">
                <a:avLst/>
              </a:prstGeom>
              <a:blipFill>
                <a:blip r:embed="rId7"/>
                <a:stretch>
                  <a:fillRect/>
                </a:stretch>
              </a:blipFill>
            </p:spPr>
            <p:txBody>
              <a:bodyPr/>
              <a:lstStyle/>
              <a:p>
                <a:r>
                  <a:rPr lang="en-AT">
                    <a:noFill/>
                  </a:rPr>
                  <a:t> </a:t>
                </a:r>
              </a:p>
            </p:txBody>
          </p:sp>
        </mc:Fallback>
      </mc:AlternateContent>
      <p:pic>
        <p:nvPicPr>
          <p:cNvPr id="14" name="Picture 6" descr="450+ Rolling Dice Drawing Stock Illustrations, Royalty-Free Vector Graphics  &amp; Clip Art - iStock">
            <a:extLst>
              <a:ext uri="{FF2B5EF4-FFF2-40B4-BE49-F238E27FC236}">
                <a16:creationId xmlns:a16="http://schemas.microsoft.com/office/drawing/2014/main" id="{909D0C0F-4EE5-5BF5-D45E-2F0E59AAAF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8459" y="1072976"/>
            <a:ext cx="1500377" cy="1473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68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03B5C-F2BE-571D-8A31-98D63A754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79E9C4-C556-E688-61B5-F4F2D4178D54}"/>
              </a:ext>
            </a:extLst>
          </p:cNvPr>
          <p:cNvSpPr>
            <a:spLocks noGrp="1"/>
          </p:cNvSpPr>
          <p:nvPr>
            <p:ph type="title"/>
          </p:nvPr>
        </p:nvSpPr>
        <p:spPr/>
        <p:txBody>
          <a:bodyPr/>
          <a:lstStyle/>
          <a:p>
            <a:r>
              <a:rPr lang="en-US" dirty="0"/>
              <a:t>Laplacian probability</a:t>
            </a:r>
            <a:endParaRPr lang="en-AT" dirty="0"/>
          </a:p>
        </p:txBody>
      </p:sp>
      <p:sp>
        <p:nvSpPr>
          <p:cNvPr id="3" name="Slide Number Placeholder 2">
            <a:extLst>
              <a:ext uri="{FF2B5EF4-FFF2-40B4-BE49-F238E27FC236}">
                <a16:creationId xmlns:a16="http://schemas.microsoft.com/office/drawing/2014/main" id="{8BDEEDD8-62D8-DCF7-919F-0EC227A56D83}"/>
              </a:ext>
            </a:extLst>
          </p:cNvPr>
          <p:cNvSpPr>
            <a:spLocks noGrp="1"/>
          </p:cNvSpPr>
          <p:nvPr>
            <p:ph type="sldNum" sz="quarter" idx="12"/>
          </p:nvPr>
        </p:nvSpPr>
        <p:spPr/>
        <p:txBody>
          <a:bodyPr/>
          <a:lstStyle/>
          <a:p>
            <a:fld id="{CC491BDB-77F2-4EF0-887C-9DE660584513}" type="slidenum">
              <a:rPr lang="en-GB" smtClean="0"/>
              <a:pPr/>
              <a:t>11</a:t>
            </a:fld>
            <a:endParaRPr lang="en-GB" dirty="0"/>
          </a:p>
        </p:txBody>
      </p:sp>
      <p:sp>
        <p:nvSpPr>
          <p:cNvPr id="6" name="TextBox 5">
            <a:extLst>
              <a:ext uri="{FF2B5EF4-FFF2-40B4-BE49-F238E27FC236}">
                <a16:creationId xmlns:a16="http://schemas.microsoft.com/office/drawing/2014/main" id="{5D15D1AC-4743-D73D-5770-7BBBE074EB32}"/>
              </a:ext>
            </a:extLst>
          </p:cNvPr>
          <p:cNvSpPr txBox="1"/>
          <p:nvPr/>
        </p:nvSpPr>
        <p:spPr>
          <a:xfrm>
            <a:off x="9614027" y="2516267"/>
            <a:ext cx="2651754" cy="307777"/>
          </a:xfrm>
          <a:prstGeom prst="rect">
            <a:avLst/>
          </a:prstGeom>
          <a:noFill/>
        </p:spPr>
        <p:txBody>
          <a:bodyPr wrap="square" rtlCol="0">
            <a:spAutoFit/>
          </a:bodyPr>
          <a:lstStyle/>
          <a:p>
            <a:r>
              <a:rPr lang="en-US" sz="1400" dirty="0"/>
              <a:t>Pierre-Simon Laplace (1749-1827)</a:t>
            </a:r>
            <a:endParaRPr lang="en-AT" sz="1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DD5FB4-60F5-638B-8AF3-79A477AFCF77}"/>
                  </a:ext>
                </a:extLst>
              </p:cNvPr>
              <p:cNvSpPr txBox="1"/>
              <p:nvPr/>
            </p:nvSpPr>
            <p:spPr>
              <a:xfrm>
                <a:off x="169108" y="1124360"/>
                <a:ext cx="9444919" cy="1508105"/>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Note that we can choose P however we want as long as the axioms hold!</a:t>
                </a:r>
              </a:p>
              <a:p>
                <a:pPr marL="342900" indent="-342900">
                  <a:spcAft>
                    <a:spcPts val="2400"/>
                  </a:spcAft>
                  <a:buFont typeface="Arial" panose="020B0604020202020204" pitchFamily="34" charset="0"/>
                  <a:buChar char="•"/>
                </a:pPr>
                <a:r>
                  <a:rPr lang="en-US" sz="2400" b="1" dirty="0">
                    <a:latin typeface="Beaufort for LOL" panose="02020503050000020004" pitchFamily="18" charset="0"/>
                    <a:cs typeface="Beaufort for LOL" panose="02020503050000020004" pitchFamily="18" charset="0"/>
                  </a:rPr>
                  <a:t>Special case: </a:t>
                </a:r>
                <a:r>
                  <a:rPr lang="en-US" sz="2400" dirty="0">
                    <a:latin typeface="Beaufort for LOL" panose="02020503050000020004" pitchFamily="18" charset="0"/>
                    <a:cs typeface="Beaufort for LOL" panose="02020503050000020004" pitchFamily="18" charset="0"/>
                  </a:rPr>
                  <a:t>every elementary outcome has the same probability!</a:t>
                </a:r>
                <a:br>
                  <a:rPr lang="en-US" sz="2400" dirty="0">
                    <a:latin typeface="Beaufort for LOL" panose="02020503050000020004" pitchFamily="18" charset="0"/>
                    <a:cs typeface="Beaufort for LOL" panose="02020503050000020004" pitchFamily="18" charset="0"/>
                  </a:rPr>
                </a:br>
                <a:r>
                  <a:rPr lang="en-US" sz="2400" i="1" dirty="0">
                    <a:latin typeface="Beaufort for LOL" panose="02020503050000020004" pitchFamily="18" charset="0"/>
                    <a:cs typeface="Beaufort for LOL" panose="02020503050000020004" pitchFamily="18" charset="0"/>
                  </a:rPr>
                  <a:t>For example: rolling a fair die,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i="1">
                            <a:latin typeface="Cambria Math" panose="02040503050406030204" pitchFamily="18" charset="0"/>
                            <a:cs typeface="Beaufort for LOL" panose="02020503050000020004" pitchFamily="18" charset="0"/>
                          </a:rPr>
                        </m:ctrlPr>
                      </m:dPr>
                      <m:e>
                        <m:d>
                          <m:dPr>
                            <m:begChr m:val="{"/>
                            <m:endChr m:val="}"/>
                            <m:ctrlPr>
                              <a:rPr lang="en-US" sz="2400" i="1">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cs typeface="Beaufort for LOL" panose="02020503050000020004" pitchFamily="18" charset="0"/>
                              </a:rPr>
                              <m:t>1</m:t>
                            </m:r>
                          </m:e>
                        </m:d>
                      </m:e>
                    </m:d>
                    <m:r>
                      <a:rPr lang="en-US" sz="2400" i="1">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i="1">
                            <a:latin typeface="Cambria Math" panose="02040503050406030204" pitchFamily="18" charset="0"/>
                            <a:cs typeface="Beaufort for LOL" panose="02020503050000020004" pitchFamily="18" charset="0"/>
                          </a:rPr>
                        </m:ctrlPr>
                      </m:dPr>
                      <m:e>
                        <m:d>
                          <m:dPr>
                            <m:begChr m:val="{"/>
                            <m:endChr m:val="}"/>
                            <m:ctrlPr>
                              <a:rPr lang="en-US" sz="2400" i="1">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cs typeface="Beaufort for LOL" panose="02020503050000020004" pitchFamily="18" charset="0"/>
                              </a:rPr>
                              <m:t>6</m:t>
                            </m:r>
                          </m:e>
                        </m:d>
                      </m:e>
                    </m:d>
                    <m:r>
                      <a:rPr lang="en-US" sz="2400" i="1">
                        <a:latin typeface="Cambria Math" panose="02040503050406030204" pitchFamily="18" charset="0"/>
                        <a:cs typeface="Beaufort for LOL" panose="02020503050000020004" pitchFamily="18" charset="0"/>
                      </a:rPr>
                      <m:t>=1/6</m:t>
                    </m:r>
                  </m:oMath>
                </a14:m>
                <a:r>
                  <a:rPr lang="en-US" sz="2400" i="1" dirty="0">
                    <a:latin typeface="Beaufort for LOL" panose="02020503050000020004" pitchFamily="18" charset="0"/>
                    <a:cs typeface="Beaufort for LOL" panose="02020503050000020004" pitchFamily="18" charset="0"/>
                  </a:rPr>
                  <a:t> </a:t>
                </a:r>
              </a:p>
            </p:txBody>
          </p:sp>
        </mc:Choice>
        <mc:Fallback xmlns="">
          <p:sp>
            <p:nvSpPr>
              <p:cNvPr id="4" name="TextBox 3">
                <a:extLst>
                  <a:ext uri="{FF2B5EF4-FFF2-40B4-BE49-F238E27FC236}">
                    <a16:creationId xmlns:a16="http://schemas.microsoft.com/office/drawing/2014/main" id="{C0DD5FB4-60F5-638B-8AF3-79A477AFCF77}"/>
                  </a:ext>
                </a:extLst>
              </p:cNvPr>
              <p:cNvSpPr txBox="1">
                <a:spLocks noRot="1" noChangeAspect="1" noMove="1" noResize="1" noEditPoints="1" noAdjustHandles="1" noChangeArrowheads="1" noChangeShapeType="1" noTextEdit="1"/>
              </p:cNvSpPr>
              <p:nvPr/>
            </p:nvSpPr>
            <p:spPr>
              <a:xfrm>
                <a:off x="169108" y="1124360"/>
                <a:ext cx="9444919" cy="1508105"/>
              </a:xfrm>
              <a:prstGeom prst="rect">
                <a:avLst/>
              </a:prstGeom>
              <a:blipFill>
                <a:blip r:embed="rId2"/>
                <a:stretch>
                  <a:fillRect l="-904" t="-3226" r="-710" b="-8065"/>
                </a:stretch>
              </a:blipFill>
            </p:spPr>
            <p:txBody>
              <a:bodyPr/>
              <a:lstStyle/>
              <a:p>
                <a:r>
                  <a:rPr lang="en-AT">
                    <a:noFill/>
                  </a:rPr>
                  <a:t> </a:t>
                </a:r>
              </a:p>
            </p:txBody>
          </p:sp>
        </mc:Fallback>
      </mc:AlternateContent>
      <p:pic>
        <p:nvPicPr>
          <p:cNvPr id="6146" name="Picture 2">
            <a:extLst>
              <a:ext uri="{FF2B5EF4-FFF2-40B4-BE49-F238E27FC236}">
                <a16:creationId xmlns:a16="http://schemas.microsoft.com/office/drawing/2014/main" id="{7A4B0F75-3299-3B99-300E-EF2CA0C4F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5855" y="-102998"/>
            <a:ext cx="2239926" cy="262519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DD5F638C-5460-C13C-F2A6-1882C99E2D08}"/>
              </a:ext>
            </a:extLst>
          </p:cNvPr>
          <p:cNvSpPr/>
          <p:nvPr/>
        </p:nvSpPr>
        <p:spPr>
          <a:xfrm>
            <a:off x="620211" y="2885351"/>
            <a:ext cx="8420361" cy="173906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E9EC399-EFA5-C89F-E617-2BFD0B9EE08A}"/>
                  </a:ext>
                </a:extLst>
              </p:cNvPr>
              <p:cNvSpPr txBox="1"/>
              <p:nvPr/>
            </p:nvSpPr>
            <p:spPr>
              <a:xfrm>
                <a:off x="889569" y="2951235"/>
                <a:ext cx="8268607" cy="1607299"/>
              </a:xfrm>
              <a:prstGeom prst="rect">
                <a:avLst/>
              </a:prstGeom>
              <a:noFill/>
            </p:spPr>
            <p:txBody>
              <a:bodyPr wrap="square">
                <a:spAutoFit/>
              </a:bodyPr>
              <a:lstStyle/>
              <a:p>
                <a:pPr>
                  <a:spcAft>
                    <a:spcPts val="2400"/>
                  </a:spcAft>
                </a:pPr>
                <a:r>
                  <a:rPr lang="en-US" sz="2400" dirty="0">
                    <a:latin typeface="Beaufort for LOL" panose="02020503050000020004" pitchFamily="18" charset="0"/>
                    <a:cs typeface="Beaufort for LOL" panose="02020503050000020004" pitchFamily="18" charset="0"/>
                  </a:rPr>
                  <a:t>In this case, we can use </a:t>
                </a:r>
                <a:r>
                  <a:rPr lang="en-US" sz="2400" b="1" dirty="0">
                    <a:latin typeface="Beaufort for LOL" panose="02020503050000020004" pitchFamily="18" charset="0"/>
                    <a:cs typeface="Beaufort for LOL" panose="02020503050000020004" pitchFamily="18" charset="0"/>
                  </a:rPr>
                  <a:t>Laplace’s rule </a:t>
                </a:r>
                <a:r>
                  <a:rPr lang="en-US" sz="2400" dirty="0">
                    <a:latin typeface="Beaufort for LOL" panose="02020503050000020004" pitchFamily="18" charset="0"/>
                    <a:cs typeface="Beaufort for LOL" panose="02020503050000020004" pitchFamily="18" charset="0"/>
                  </a:rPr>
                  <a:t>to calculate probabilities:</a:t>
                </a:r>
                <a:br>
                  <a:rPr lang="en-US" sz="2400" dirty="0">
                    <a:latin typeface="Beaufort for LOL" panose="02020503050000020004" pitchFamily="18" charset="0"/>
                    <a:cs typeface="Beaufort for LOL" panose="02020503050000020004" pitchFamily="18" charset="0"/>
                  </a:rPr>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i="1">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cs typeface="Beaufort for LOL" panose="02020503050000020004" pitchFamily="18" charset="0"/>
                            </a:rPr>
                            <m:t>𝐵</m:t>
                          </m:r>
                        </m:e>
                      </m:d>
                      <m:r>
                        <a:rPr lang="en-US" sz="2400" i="1">
                          <a:latin typeface="Cambria Math" panose="02040503050406030204" pitchFamily="18" charset="0"/>
                          <a:cs typeface="Beaufort for LOL" panose="02020503050000020004" pitchFamily="18" charset="0"/>
                        </a:rPr>
                        <m:t>=</m:t>
                      </m:r>
                      <m:f>
                        <m:fPr>
                          <m:ctrlPr>
                            <a:rPr lang="en-US" sz="2400" i="1">
                              <a:latin typeface="Cambria Math" panose="02040503050406030204" pitchFamily="18" charset="0"/>
                              <a:cs typeface="Beaufort for LOL" panose="02020503050000020004" pitchFamily="18" charset="0"/>
                            </a:rPr>
                          </m:ctrlPr>
                        </m:fPr>
                        <m:num>
                          <m:d>
                            <m:dPr>
                              <m:begChr m:val="|"/>
                              <m:endChr m:val="|"/>
                              <m:ctrlPr>
                                <a:rPr lang="en-US" sz="2400" i="1">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cs typeface="Beaufort for LOL" panose="02020503050000020004" pitchFamily="18" charset="0"/>
                                </a:rPr>
                                <m:t>𝐵</m:t>
                              </m:r>
                            </m:e>
                          </m:d>
                        </m:num>
                        <m:den>
                          <m:r>
                            <a:rPr lang="en-US" sz="2400" i="1">
                              <a:latin typeface="Cambria Math" panose="02040503050406030204" pitchFamily="18" charset="0"/>
                              <a:cs typeface="Beaufort for LOL" panose="02020503050000020004" pitchFamily="18" charset="0"/>
                            </a:rPr>
                            <m:t>|</m:t>
                          </m:r>
                          <m:r>
                            <m:rPr>
                              <m:sty m:val="p"/>
                            </m:rPr>
                            <a:rPr lang="en-US" sz="2400">
                              <a:latin typeface="Cambria Math" panose="02040503050406030204" pitchFamily="18" charset="0"/>
                              <a:cs typeface="Beaufort for LOL" panose="02020503050000020004" pitchFamily="18" charset="0"/>
                            </a:rPr>
                            <m:t>Ω</m:t>
                          </m:r>
                          <m:r>
                            <a:rPr lang="en-US" sz="2400" i="1">
                              <a:latin typeface="Cambria Math" panose="02040503050406030204" pitchFamily="18" charset="0"/>
                              <a:cs typeface="Beaufort for LOL" panose="02020503050000020004" pitchFamily="18" charset="0"/>
                            </a:rPr>
                            <m:t>|</m:t>
                          </m:r>
                        </m:den>
                      </m:f>
                    </m:oMath>
                  </m:oMathPara>
                </a14:m>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where </a:t>
                </a:r>
                <a14:m>
                  <m:oMath xmlns:m="http://schemas.openxmlformats.org/officeDocument/2006/math">
                    <m:d>
                      <m:dPr>
                        <m:begChr m:val="|"/>
                        <m:endChr m:val="|"/>
                        <m:ctrlPr>
                          <a:rPr lang="en-US" sz="240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𝐵</m:t>
                        </m:r>
                      </m:e>
                    </m:d>
                  </m:oMath>
                </a14:m>
                <a:r>
                  <a:rPr lang="en-US" sz="2400" dirty="0">
                    <a:latin typeface="Beaufort for LOL" panose="02020503050000020004" pitchFamily="18" charset="0"/>
                    <a:cs typeface="Beaufort for LOL" panose="02020503050000020004" pitchFamily="18" charset="0"/>
                  </a:rPr>
                  <a:t> is the number of elements in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𝐵</m:t>
                    </m:r>
                  </m:oMath>
                </a14:m>
                <a:r>
                  <a:rPr lang="en-US" sz="2400" dirty="0">
                    <a:latin typeface="Beaufort for LOL" panose="02020503050000020004" pitchFamily="18" charset="0"/>
                    <a:cs typeface="Beaufort for LOL" panose="02020503050000020004" pitchFamily="18" charset="0"/>
                  </a:rPr>
                  <a:t>.</a:t>
                </a:r>
              </a:p>
            </p:txBody>
          </p:sp>
        </mc:Choice>
        <mc:Fallback xmlns="">
          <p:sp>
            <p:nvSpPr>
              <p:cNvPr id="20" name="TextBox 19">
                <a:extLst>
                  <a:ext uri="{FF2B5EF4-FFF2-40B4-BE49-F238E27FC236}">
                    <a16:creationId xmlns:a16="http://schemas.microsoft.com/office/drawing/2014/main" id="{4E9EC399-EFA5-C89F-E617-2BFD0B9EE08A}"/>
                  </a:ext>
                </a:extLst>
              </p:cNvPr>
              <p:cNvSpPr txBox="1">
                <a:spLocks noRot="1" noChangeAspect="1" noMove="1" noResize="1" noEditPoints="1" noAdjustHandles="1" noChangeArrowheads="1" noChangeShapeType="1" noTextEdit="1"/>
              </p:cNvSpPr>
              <p:nvPr/>
            </p:nvSpPr>
            <p:spPr>
              <a:xfrm>
                <a:off x="889569" y="2951235"/>
                <a:ext cx="8268607" cy="1607299"/>
              </a:xfrm>
              <a:prstGeom prst="rect">
                <a:avLst/>
              </a:prstGeom>
              <a:blipFill>
                <a:blip r:embed="rId4"/>
                <a:stretch>
                  <a:fillRect l="-1180" t="-3030" b="-7576"/>
                </a:stretch>
              </a:blipFill>
            </p:spPr>
            <p:txBody>
              <a:bodyPr/>
              <a:lstStyle/>
              <a:p>
                <a:r>
                  <a:rPr lang="en-AT">
                    <a:noFill/>
                  </a:rPr>
                  <a:t> </a:t>
                </a:r>
              </a:p>
            </p:txBody>
          </p:sp>
        </mc:Fallback>
      </mc:AlternateContent>
      <p:sp>
        <p:nvSpPr>
          <p:cNvPr id="21" name="Rectangle: Rounded Corners 20">
            <a:extLst>
              <a:ext uri="{FF2B5EF4-FFF2-40B4-BE49-F238E27FC236}">
                <a16:creationId xmlns:a16="http://schemas.microsoft.com/office/drawing/2014/main" id="{9711EE9A-A37A-16FB-B868-D31534374B0A}"/>
              </a:ext>
            </a:extLst>
          </p:cNvPr>
          <p:cNvSpPr/>
          <p:nvPr/>
        </p:nvSpPr>
        <p:spPr>
          <a:xfrm>
            <a:off x="9448801" y="3211841"/>
            <a:ext cx="2466753" cy="1054839"/>
          </a:xfrm>
          <a:prstGeom prst="roundRect">
            <a:avLst/>
          </a:prstGeom>
          <a:solidFill>
            <a:srgbClr val="468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Beaufort for LOL" panose="02020503050000020004" pitchFamily="18" charset="0"/>
                <a:cs typeface="Beaufort for LOL" panose="02020503050000020004" pitchFamily="18" charset="0"/>
              </a:rPr>
              <a:t>Thus, calculating probabilities is equal to counting events!</a:t>
            </a:r>
            <a:endParaRPr lang="en-AT"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2FFB133-739F-C911-A6EE-38F051DA7664}"/>
                  </a:ext>
                </a:extLst>
              </p:cNvPr>
              <p:cNvSpPr txBox="1"/>
              <p:nvPr/>
            </p:nvSpPr>
            <p:spPr>
              <a:xfrm>
                <a:off x="570837" y="4846056"/>
                <a:ext cx="10111340" cy="688458"/>
              </a:xfrm>
              <a:prstGeom prst="rect">
                <a:avLst/>
              </a:prstGeom>
              <a:noFill/>
            </p:spPr>
            <p:txBody>
              <a:bodyPr wrap="square">
                <a:spAutoFit/>
              </a:bodyPr>
              <a:lstStyle/>
              <a:p>
                <a:r>
                  <a:rPr lang="en-US" sz="2400" i="1" dirty="0">
                    <a:latin typeface="Beaufort for LOL" panose="02020503050000020004" pitchFamily="18" charset="0"/>
                    <a:cs typeface="Beaufort for LOL" panose="02020503050000020004" pitchFamily="18" charset="0"/>
                  </a:rPr>
                  <a:t>Example: rolling an even number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i="1">
                            <a:latin typeface="Cambria Math" panose="02040503050406030204" pitchFamily="18" charset="0"/>
                            <a:cs typeface="Beaufort for LOL" panose="02020503050000020004" pitchFamily="18" charset="0"/>
                          </a:rPr>
                        </m:ctrlPr>
                      </m:dPr>
                      <m:e>
                        <m:d>
                          <m:dPr>
                            <m:begChr m:val="{"/>
                            <m:endChr m:val="}"/>
                            <m:ctrlPr>
                              <a:rPr lang="en-US" sz="2400" i="1">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2,4,6</m:t>
                            </m:r>
                          </m:e>
                        </m:d>
                      </m:e>
                    </m:d>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m:t>
                        </m:r>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2,4,6</m:t>
                            </m:r>
                          </m:e>
                        </m:d>
                        <m:r>
                          <a:rPr lang="en-US" sz="2400" b="0" i="1" smtClean="0">
                            <a:latin typeface="Cambria Math" panose="02040503050406030204" pitchFamily="18" charset="0"/>
                            <a:cs typeface="Beaufort for LOL" panose="02020503050000020004" pitchFamily="18" charset="0"/>
                          </a:rPr>
                          <m:t>|</m:t>
                        </m:r>
                      </m:num>
                      <m:den>
                        <m:r>
                          <a:rPr lang="en-US" sz="2400" b="0" i="1" smtClean="0">
                            <a:latin typeface="Cambria Math" panose="02040503050406030204" pitchFamily="18" charset="0"/>
                            <a:cs typeface="Beaufort for LOL" panose="02020503050000020004" pitchFamily="18" charset="0"/>
                          </a:rPr>
                          <m:t>|{1,2,3,4,5,6}|</m:t>
                        </m:r>
                      </m:den>
                    </m:f>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3</m:t>
                        </m:r>
                      </m:num>
                      <m:den>
                        <m:r>
                          <a:rPr lang="en-US" sz="2400" b="0" i="1" smtClean="0">
                            <a:latin typeface="Cambria Math" panose="02040503050406030204" pitchFamily="18" charset="0"/>
                            <a:cs typeface="Beaufort for LOL" panose="02020503050000020004" pitchFamily="18" charset="0"/>
                          </a:rPr>
                          <m:t>6</m:t>
                        </m:r>
                      </m:den>
                    </m:f>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1</m:t>
                        </m:r>
                      </m:num>
                      <m:den>
                        <m:r>
                          <a:rPr lang="en-US" sz="2400" b="0" i="1" smtClean="0">
                            <a:latin typeface="Cambria Math" panose="02040503050406030204" pitchFamily="18" charset="0"/>
                            <a:cs typeface="Beaufort for LOL" panose="02020503050000020004" pitchFamily="18" charset="0"/>
                          </a:rPr>
                          <m:t>2</m:t>
                        </m:r>
                      </m:den>
                    </m:f>
                  </m:oMath>
                </a14:m>
                <a:endParaRPr lang="en-AT" sz="2400" dirty="0"/>
              </a:p>
            </p:txBody>
          </p:sp>
        </mc:Choice>
        <mc:Fallback xmlns="">
          <p:sp>
            <p:nvSpPr>
              <p:cNvPr id="25" name="TextBox 24">
                <a:extLst>
                  <a:ext uri="{FF2B5EF4-FFF2-40B4-BE49-F238E27FC236}">
                    <a16:creationId xmlns:a16="http://schemas.microsoft.com/office/drawing/2014/main" id="{C2FFB133-739F-C911-A6EE-38F051DA7664}"/>
                  </a:ext>
                </a:extLst>
              </p:cNvPr>
              <p:cNvSpPr txBox="1">
                <a:spLocks noRot="1" noChangeAspect="1" noMove="1" noResize="1" noEditPoints="1" noAdjustHandles="1" noChangeArrowheads="1" noChangeShapeType="1" noTextEdit="1"/>
              </p:cNvSpPr>
              <p:nvPr/>
            </p:nvSpPr>
            <p:spPr>
              <a:xfrm>
                <a:off x="570837" y="4846056"/>
                <a:ext cx="10111340" cy="688458"/>
              </a:xfrm>
              <a:prstGeom prst="rect">
                <a:avLst/>
              </a:prstGeom>
              <a:blipFill>
                <a:blip r:embed="rId5"/>
                <a:stretch>
                  <a:fillRect l="-965" b="-885"/>
                </a:stretch>
              </a:blipFill>
            </p:spPr>
            <p:txBody>
              <a:bodyPr/>
              <a:lstStyle/>
              <a:p>
                <a:r>
                  <a:rPr lang="en-AT">
                    <a:noFill/>
                  </a:rPr>
                  <a:t> </a:t>
                </a:r>
              </a:p>
            </p:txBody>
          </p:sp>
        </mc:Fallback>
      </mc:AlternateContent>
      <p:sp>
        <p:nvSpPr>
          <p:cNvPr id="26" name="Rectangle: Rounded Corners 25">
            <a:extLst>
              <a:ext uri="{FF2B5EF4-FFF2-40B4-BE49-F238E27FC236}">
                <a16:creationId xmlns:a16="http://schemas.microsoft.com/office/drawing/2014/main" id="{0A75F56E-F2F1-0653-06A0-DDF781F591AE}"/>
              </a:ext>
            </a:extLst>
          </p:cNvPr>
          <p:cNvSpPr/>
          <p:nvPr/>
        </p:nvSpPr>
        <p:spPr>
          <a:xfrm>
            <a:off x="3890091" y="5686927"/>
            <a:ext cx="8025463" cy="853925"/>
          </a:xfrm>
          <a:prstGeom prst="roundRect">
            <a:avLst>
              <a:gd name="adj" fmla="val 10552"/>
            </a:avLst>
          </a:prstGeom>
          <a:solidFill>
            <a:srgbClr val="FF735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aufort for LOL" panose="02020503050000020004" pitchFamily="18" charset="0"/>
                <a:cs typeface="Beaufort for LOL" panose="02020503050000020004" pitchFamily="18" charset="0"/>
              </a:rPr>
              <a:t>But </a:t>
            </a:r>
            <a:r>
              <a:rPr lang="en-US" sz="2400" b="1" dirty="0">
                <a:latin typeface="Beaufort for LOL" panose="02020503050000020004" pitchFamily="18" charset="0"/>
                <a:cs typeface="Beaufort for LOL" panose="02020503050000020004" pitchFamily="18" charset="0"/>
              </a:rPr>
              <a:t>ONLY</a:t>
            </a:r>
            <a:r>
              <a:rPr lang="en-US" sz="2400" dirty="0">
                <a:latin typeface="Beaufort for LOL" panose="02020503050000020004" pitchFamily="18" charset="0"/>
                <a:cs typeface="Beaufort for LOL" panose="02020503050000020004" pitchFamily="18" charset="0"/>
              </a:rPr>
              <a:t> applicable if all elementary outcomes have the same probability! E.g., lottery, rolling fair dice, shuffling cards, …</a:t>
            </a:r>
            <a:endParaRPr lang="en-AT"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82158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20" grpId="0"/>
      <p:bldP spid="21" grpId="0" animBg="1"/>
      <p:bldP spid="25" grpId="0"/>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CDE70-4562-415E-D5A5-A9C73B6D10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4E473-67B8-C06B-1FFE-D27F31836611}"/>
              </a:ext>
            </a:extLst>
          </p:cNvPr>
          <p:cNvSpPr>
            <a:spLocks noGrp="1"/>
          </p:cNvSpPr>
          <p:nvPr>
            <p:ph type="title"/>
          </p:nvPr>
        </p:nvSpPr>
        <p:spPr/>
        <p:txBody>
          <a:bodyPr/>
          <a:lstStyle/>
          <a:p>
            <a:r>
              <a:rPr lang="en-US" dirty="0"/>
              <a:t>Conditional probabilities</a:t>
            </a:r>
            <a:endParaRPr lang="en-AT" dirty="0"/>
          </a:p>
        </p:txBody>
      </p:sp>
      <p:sp>
        <p:nvSpPr>
          <p:cNvPr id="3" name="Slide Number Placeholder 2">
            <a:extLst>
              <a:ext uri="{FF2B5EF4-FFF2-40B4-BE49-F238E27FC236}">
                <a16:creationId xmlns:a16="http://schemas.microsoft.com/office/drawing/2014/main" id="{2592F5AA-71CE-F18F-0BF7-66C849290D3B}"/>
              </a:ext>
            </a:extLst>
          </p:cNvPr>
          <p:cNvSpPr>
            <a:spLocks noGrp="1"/>
          </p:cNvSpPr>
          <p:nvPr>
            <p:ph type="sldNum" sz="quarter" idx="12"/>
          </p:nvPr>
        </p:nvSpPr>
        <p:spPr/>
        <p:txBody>
          <a:bodyPr/>
          <a:lstStyle/>
          <a:p>
            <a:fld id="{CC491BDB-77F2-4EF0-887C-9DE660584513}" type="slidenum">
              <a:rPr lang="en-GB" smtClean="0"/>
              <a:pPr/>
              <a:t>12</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7209AC-4E9F-2E14-88D9-25D5A1452B0D}"/>
                  </a:ext>
                </a:extLst>
              </p:cNvPr>
              <p:cNvSpPr txBox="1"/>
              <p:nvPr/>
            </p:nvSpPr>
            <p:spPr>
              <a:xfrm>
                <a:off x="169108" y="1124360"/>
                <a:ext cx="12022892" cy="1200329"/>
              </a:xfrm>
              <a:prstGeom prst="rect">
                <a:avLst/>
              </a:prstGeom>
              <a:noFill/>
            </p:spPr>
            <p:txBody>
              <a:bodyPr wrap="square" rtlCol="0">
                <a:spAutoFit/>
              </a:bodyPr>
              <a:lstStyle/>
              <a:p>
                <a:pPr>
                  <a:spcAft>
                    <a:spcPts val="2400"/>
                  </a:spcAft>
                </a:pPr>
                <a:r>
                  <a:rPr lang="en-US" sz="2400" b="1" dirty="0">
                    <a:latin typeface="Beaufort for LOL" panose="02020503050000020004" pitchFamily="18" charset="0"/>
                    <a:cs typeface="Beaufort for LOL" panose="02020503050000020004" pitchFamily="18" charset="0"/>
                  </a:rPr>
                  <a:t>Conditional probability: </a:t>
                </a:r>
                <a:r>
                  <a:rPr lang="en-US" sz="2400" dirty="0">
                    <a:latin typeface="Beaufort for LOL" panose="02020503050000020004" pitchFamily="18" charset="0"/>
                    <a:cs typeface="Beaufort for LOL" panose="02020503050000020004" pitchFamily="18" charset="0"/>
                  </a:rPr>
                  <a:t>probability of event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𝐴</m:t>
                    </m:r>
                  </m:oMath>
                </a14:m>
                <a:r>
                  <a:rPr lang="en-US" sz="2400" dirty="0">
                    <a:latin typeface="Beaufort for LOL" panose="02020503050000020004" pitchFamily="18" charset="0"/>
                    <a:cs typeface="Beaufort for LOL" panose="02020503050000020004" pitchFamily="18" charset="0"/>
                  </a:rPr>
                  <a:t>  under the condition that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event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𝐵</m:t>
                        </m:r>
                      </m:e>
                      <m:sub>
                        <m:r>
                          <a:rPr lang="en-US" sz="2400" i="1" dirty="0"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happened.</a:t>
                </a:r>
                <a:br>
                  <a:rPr lang="en-US" sz="2400" b="1" dirty="0">
                    <a:latin typeface="Beaufort for LOL" panose="02020503050000020004" pitchFamily="18" charset="0"/>
                    <a:cs typeface="Beaufort for LOL" panose="02020503050000020004" pitchFamily="18" charset="0"/>
                  </a:rPr>
                </a:br>
                <a:endParaRPr lang="en-US"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4C7209AC-4E9F-2E14-88D9-25D5A1452B0D}"/>
                  </a:ext>
                </a:extLst>
              </p:cNvPr>
              <p:cNvSpPr txBox="1">
                <a:spLocks noRot="1" noChangeAspect="1" noMove="1" noResize="1" noEditPoints="1" noAdjustHandles="1" noChangeArrowheads="1" noChangeShapeType="1" noTextEdit="1"/>
              </p:cNvSpPr>
              <p:nvPr/>
            </p:nvSpPr>
            <p:spPr>
              <a:xfrm>
                <a:off x="169108" y="1124360"/>
                <a:ext cx="12022892" cy="1200329"/>
              </a:xfrm>
              <a:prstGeom prst="rect">
                <a:avLst/>
              </a:prstGeom>
              <a:blipFill>
                <a:blip r:embed="rId2"/>
                <a:stretch>
                  <a:fillRect l="-811" t="-4061"/>
                </a:stretch>
              </a:blipFill>
            </p:spPr>
            <p:txBody>
              <a:bodyPr/>
              <a:lstStyle/>
              <a:p>
                <a:r>
                  <a:rPr lang="en-AT">
                    <a:noFill/>
                  </a:rPr>
                  <a:t> </a:t>
                </a:r>
              </a:p>
            </p:txBody>
          </p:sp>
        </mc:Fallback>
      </mc:AlternateContent>
      <p:sp>
        <p:nvSpPr>
          <p:cNvPr id="18" name="Rectangle: Rounded Corners 17">
            <a:extLst>
              <a:ext uri="{FF2B5EF4-FFF2-40B4-BE49-F238E27FC236}">
                <a16:creationId xmlns:a16="http://schemas.microsoft.com/office/drawing/2014/main" id="{205937C4-6B27-9ABE-713D-7AADF79174D0}"/>
              </a:ext>
            </a:extLst>
          </p:cNvPr>
          <p:cNvSpPr/>
          <p:nvPr/>
        </p:nvSpPr>
        <p:spPr>
          <a:xfrm>
            <a:off x="169107" y="1095137"/>
            <a:ext cx="9178093" cy="142113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B7C3F17-5408-275B-486C-252EE03AD75B}"/>
                  </a:ext>
                </a:extLst>
              </p:cNvPr>
              <p:cNvSpPr txBox="1"/>
              <p:nvPr/>
            </p:nvSpPr>
            <p:spPr>
              <a:xfrm>
                <a:off x="1555222" y="1554991"/>
                <a:ext cx="8268607" cy="868699"/>
              </a:xfrm>
              <a:prstGeom prst="rect">
                <a:avLst/>
              </a:prstGeom>
              <a:noFill/>
            </p:spPr>
            <p:txBody>
              <a:bodyPr wrap="square">
                <a:spAutoFit/>
              </a:bodyPr>
              <a:lstStyle/>
              <a:p>
                <a:pPr>
                  <a:spcAft>
                    <a:spcPts val="24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i="1">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 | </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e>
                      </m:d>
                      <m:r>
                        <a:rPr lang="en-US" sz="2400" i="1">
                          <a:latin typeface="Cambria Math" panose="02040503050406030204" pitchFamily="18" charset="0"/>
                          <a:cs typeface="Beaufort for LOL" panose="02020503050000020004" pitchFamily="18" charset="0"/>
                        </a:rPr>
                        <m:t>=</m:t>
                      </m:r>
                      <m:f>
                        <m:fPr>
                          <m:ctrlPr>
                            <a:rPr lang="en-US" sz="2400" i="1">
                              <a:latin typeface="Cambria Math" panose="02040503050406030204" pitchFamily="18" charset="0"/>
                              <a:cs typeface="Beaufort for LOL" panose="02020503050000020004" pitchFamily="18" charset="0"/>
                            </a:rPr>
                          </m:ctrlPr>
                        </m:fPr>
                        <m:num>
                          <m:d>
                            <m:dPr>
                              <m:begChr m:val="|"/>
                              <m:endChr m:val="|"/>
                              <m:ctrlPr>
                                <a:rPr lang="en-US" sz="2400" i="1">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 ∩</m:t>
                              </m:r>
                              <m:sSub>
                                <m:sSub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𝑖</m:t>
                                  </m:r>
                                </m:sub>
                              </m:sSub>
                            </m:e>
                          </m:d>
                        </m:num>
                        <m:den>
                          <m:r>
                            <a:rPr lang="en-US" sz="2400" i="1">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m:rPr>
                                  <m:sty m:val="p"/>
                                </m:rPr>
                                <a:rPr lang="en-US" sz="2400" b="0" i="0" smtClean="0">
                                  <a:latin typeface="Cambria Math" panose="02040503050406030204" pitchFamily="18" charset="0"/>
                                  <a:cs typeface="Beaufort for LOL" panose="02020503050000020004" pitchFamily="18" charset="0"/>
                                </a:rPr>
                                <m:t>B</m:t>
                              </m:r>
                            </m:e>
                            <m:sub>
                              <m:r>
                                <m:rPr>
                                  <m:sty m:val="p"/>
                                </m:rPr>
                                <a:rPr lang="en-US" sz="2400" b="0" i="0" smtClean="0">
                                  <a:latin typeface="Cambria Math" panose="02040503050406030204" pitchFamily="18" charset="0"/>
                                  <a:cs typeface="Beaufort for LOL" panose="02020503050000020004" pitchFamily="18" charset="0"/>
                                </a:rPr>
                                <m:t>i</m:t>
                              </m:r>
                            </m:sub>
                          </m:sSub>
                          <m:r>
                            <a:rPr lang="en-US" sz="2400" i="1">
                              <a:latin typeface="Cambria Math" panose="02040503050406030204" pitchFamily="18" charset="0"/>
                              <a:cs typeface="Beaufort for LOL" panose="02020503050000020004" pitchFamily="18" charset="0"/>
                            </a:rPr>
                            <m:t>|</m:t>
                          </m:r>
                        </m:den>
                      </m:f>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𝑃</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𝐴</m:t>
                          </m:r>
                          <m:r>
                            <a:rPr lang="en-GB" sz="2400" b="0" i="1" smtClean="0">
                              <a:latin typeface="Cambria Math" panose="02040503050406030204" pitchFamily="18" charset="0"/>
                              <a:cs typeface="Beaufort for LOL" panose="02020503050000020004" pitchFamily="18" charset="0"/>
                            </a:rPr>
                            <m:t> </m:t>
                          </m:r>
                          <m:r>
                            <a:rPr lang="en-GB" sz="2400" b="0" i="1" smtClean="0">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r>
                            <a:rPr lang="en-US" sz="2400" i="1">
                              <a:latin typeface="Cambria Math" panose="02040503050406030204" pitchFamily="18" charset="0"/>
                              <a:ea typeface="Cambria Math" panose="02040503050406030204" pitchFamily="18" charset="0"/>
                              <a:cs typeface="Beaufort for LOL" panose="02020503050000020004" pitchFamily="18" charset="0"/>
                            </a:rPr>
                            <m:t>)</m:t>
                          </m:r>
                        </m:num>
                        <m:den>
                          <m:r>
                            <a:rPr lang="en-US" sz="2400" b="0" i="1" smtClean="0">
                              <a:latin typeface="Cambria Math" panose="02040503050406030204" pitchFamily="18" charset="0"/>
                              <a:cs typeface="Beaufort for LOL" panose="02020503050000020004" pitchFamily="18" charset="0"/>
                            </a:rPr>
                            <m:t>𝑃</m:t>
                          </m:r>
                          <m:r>
                            <a:rPr lang="en-US" sz="2400" b="0" i="1" smtClean="0">
                              <a:latin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cs typeface="Beaufort for LOL" panose="02020503050000020004" pitchFamily="18" charset="0"/>
                            </a:rPr>
                            <m:t>)</m:t>
                          </m:r>
                        </m:den>
                      </m:f>
                    </m:oMath>
                  </m:oMathPara>
                </a14:m>
                <a:br>
                  <a:rPr lang="en-US" sz="2400" dirty="0">
                    <a:latin typeface="Beaufort for LOL" panose="02020503050000020004" pitchFamily="18" charset="0"/>
                    <a:cs typeface="Beaufort for LOL" panose="02020503050000020004" pitchFamily="18" charset="0"/>
                  </a:rPr>
                </a:br>
                <a:endParaRPr lang="en-US" sz="2400" dirty="0">
                  <a:latin typeface="Beaufort for LOL" panose="02020503050000020004" pitchFamily="18" charset="0"/>
                  <a:cs typeface="Beaufort for LOL" panose="02020503050000020004" pitchFamily="18" charset="0"/>
                </a:endParaRPr>
              </a:p>
            </p:txBody>
          </p:sp>
        </mc:Choice>
        <mc:Fallback xmlns="">
          <p:sp>
            <p:nvSpPr>
              <p:cNvPr id="20" name="TextBox 19">
                <a:extLst>
                  <a:ext uri="{FF2B5EF4-FFF2-40B4-BE49-F238E27FC236}">
                    <a16:creationId xmlns:a16="http://schemas.microsoft.com/office/drawing/2014/main" id="{BB7C3F17-5408-275B-486C-252EE03AD75B}"/>
                  </a:ext>
                </a:extLst>
              </p:cNvPr>
              <p:cNvSpPr txBox="1">
                <a:spLocks noRot="1" noChangeAspect="1" noMove="1" noResize="1" noEditPoints="1" noAdjustHandles="1" noChangeArrowheads="1" noChangeShapeType="1" noTextEdit="1"/>
              </p:cNvSpPr>
              <p:nvPr/>
            </p:nvSpPr>
            <p:spPr>
              <a:xfrm>
                <a:off x="1555222" y="1554991"/>
                <a:ext cx="8268607" cy="868699"/>
              </a:xfrm>
              <a:prstGeom prst="rect">
                <a:avLst/>
              </a:prstGeom>
              <a:blipFill>
                <a:blip r:embed="rId3"/>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id="{6F3AD392-E233-538E-B8EF-EF486E798A2F}"/>
                  </a:ext>
                </a:extLst>
              </p:cNvPr>
              <p:cNvSpPr/>
              <p:nvPr/>
            </p:nvSpPr>
            <p:spPr>
              <a:xfrm>
                <a:off x="207700" y="2580451"/>
                <a:ext cx="3926129" cy="433989"/>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Beaufort for LOL" panose="02020503050000020004" pitchFamily="18" charset="0"/>
                    <a:cs typeface="Beaufort for LOL" panose="02020503050000020004" pitchFamily="18" charset="0"/>
                  </a:rPr>
                  <a:t>Note that generally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sSub>
                          <m:sSubPr>
                            <m:ctrlPr>
                              <a:rPr lang="en-GB" b="0" i="1" smtClean="0">
                                <a:latin typeface="Cambria Math" panose="02040503050406030204" pitchFamily="18" charset="0"/>
                              </a:rPr>
                            </m:ctrlPr>
                          </m:sSubPr>
                          <m:e>
                            <m:r>
                              <a:rPr lang="en-US" b="0" i="1" smtClean="0">
                                <a:latin typeface="Cambria Math" panose="02040503050406030204" pitchFamily="18" charset="0"/>
                              </a:rPr>
                              <m:t>𝐵</m:t>
                            </m:r>
                          </m:e>
                          <m:sub>
                            <m:r>
                              <a:rPr lang="en-GB"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GB" b="0" i="1" smtClean="0">
                            <a:latin typeface="Cambria Math" panose="02040503050406030204" pitchFamily="18" charset="0"/>
                          </a:rPr>
                        </m:ctrlPr>
                      </m:sSubPr>
                      <m:e>
                        <m:r>
                          <a:rPr lang="en-US" b="0" i="1" smtClean="0">
                            <a:latin typeface="Cambria Math" panose="02040503050406030204" pitchFamily="18" charset="0"/>
                          </a:rPr>
                          <m:t>𝐵</m:t>
                        </m:r>
                      </m:e>
                      <m:sub>
                        <m:r>
                          <a:rPr lang="en-GB"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latin typeface="Beaufort for LOL" panose="02020503050000020004" pitchFamily="18" charset="0"/>
                    <a:cs typeface="Beaufort for LOL" panose="02020503050000020004" pitchFamily="18" charset="0"/>
                  </a:rPr>
                  <a:t> </a:t>
                </a:r>
                <a:endParaRPr lang="en-AT" dirty="0">
                  <a:latin typeface="Beaufort for LOL" panose="02020503050000020004" pitchFamily="18" charset="0"/>
                  <a:cs typeface="Beaufort for LOL" panose="02020503050000020004" pitchFamily="18" charset="0"/>
                </a:endParaRPr>
              </a:p>
            </p:txBody>
          </p:sp>
        </mc:Choice>
        <mc:Fallback xmlns="">
          <p:sp>
            <p:nvSpPr>
              <p:cNvPr id="21" name="Rectangle: Rounded Corners 20">
                <a:extLst>
                  <a:ext uri="{FF2B5EF4-FFF2-40B4-BE49-F238E27FC236}">
                    <a16:creationId xmlns:a16="http://schemas.microsoft.com/office/drawing/2014/main" id="{6F3AD392-E233-538E-B8EF-EF486E798A2F}"/>
                  </a:ext>
                </a:extLst>
              </p:cNvPr>
              <p:cNvSpPr>
                <a:spLocks noRot="1" noChangeAspect="1" noMove="1" noResize="1" noEditPoints="1" noAdjustHandles="1" noChangeArrowheads="1" noChangeShapeType="1" noTextEdit="1"/>
              </p:cNvSpPr>
              <p:nvPr/>
            </p:nvSpPr>
            <p:spPr>
              <a:xfrm>
                <a:off x="207700" y="2580451"/>
                <a:ext cx="3926129" cy="433989"/>
              </a:xfrm>
              <a:prstGeom prst="roundRect">
                <a:avLst/>
              </a:prstGeom>
              <a:blipFill>
                <a:blip r:embed="rId4"/>
                <a:stretch>
                  <a:fillRect l="-310" b="-15068"/>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6601C2-FD42-FED9-A295-A745D5D2CB76}"/>
                  </a:ext>
                </a:extLst>
              </p:cNvPr>
              <p:cNvSpPr txBox="1"/>
              <p:nvPr/>
            </p:nvSpPr>
            <p:spPr>
              <a:xfrm>
                <a:off x="4135012" y="2612779"/>
                <a:ext cx="12022892" cy="369332"/>
              </a:xfrm>
              <a:prstGeom prst="rect">
                <a:avLst/>
              </a:prstGeom>
              <a:noFill/>
            </p:spPr>
            <p:txBody>
              <a:bodyPr wrap="square" rtlCol="0">
                <a:spAutoFit/>
              </a:bodyPr>
              <a:lstStyle/>
              <a:p>
                <a:pPr>
                  <a:spcAft>
                    <a:spcPts val="2400"/>
                  </a:spcAft>
                </a:pPr>
                <a:r>
                  <a:rPr lang="en-US" i="1" dirty="0">
                    <a:latin typeface="Beaufort for LOL" panose="02020503050000020004" pitchFamily="18" charset="0"/>
                    <a:cs typeface="Beaufort for LOL" panose="02020503050000020004" pitchFamily="18" charset="0"/>
                  </a:rPr>
                  <a:t>For example: </a:t>
                </a:r>
                <a14:m>
                  <m:oMath xmlns:m="http://schemas.openxmlformats.org/officeDocument/2006/math">
                    <m:r>
                      <a:rPr lang="en-US" i="1" dirty="0" smtClean="0">
                        <a:latin typeface="Cambria Math" panose="02040503050406030204" pitchFamily="18" charset="0"/>
                        <a:cs typeface="Beaufort for LOL" panose="02020503050000020004" pitchFamily="18" charset="0"/>
                      </a:rPr>
                      <m:t>𝑃</m:t>
                    </m:r>
                    <m:r>
                      <a:rPr lang="en-US" i="1" dirty="0" smtClean="0">
                        <a:latin typeface="Cambria Math" panose="02040503050406030204" pitchFamily="18" charset="0"/>
                        <a:cs typeface="Beaufort for LOL" panose="02020503050000020004" pitchFamily="18" charset="0"/>
                      </a:rPr>
                      <m:t>(</m:t>
                    </m:r>
                    <m:r>
                      <m:rPr>
                        <m:sty m:val="p"/>
                      </m:rPr>
                      <a:rPr lang="en-US" i="0" dirty="0" smtClean="0">
                        <a:latin typeface="Cambria Math" panose="02040503050406030204" pitchFamily="18" charset="0"/>
                        <a:cs typeface="Beaufort for LOL" panose="02020503050000020004" pitchFamily="18" charset="0"/>
                      </a:rPr>
                      <m:t>woman</m:t>
                    </m:r>
                    <m:r>
                      <a:rPr lang="en-US" i="1" dirty="0" smtClean="0">
                        <a:latin typeface="Cambria Math" panose="02040503050406030204" pitchFamily="18" charset="0"/>
                        <a:cs typeface="Beaufort for LOL" panose="02020503050000020004" pitchFamily="18" charset="0"/>
                      </a:rPr>
                      <m:t> | </m:t>
                    </m:r>
                    <m:r>
                      <m:rPr>
                        <m:sty m:val="p"/>
                      </m:rPr>
                      <a:rPr lang="en-US" i="0" dirty="0" smtClean="0">
                        <a:latin typeface="Cambria Math" panose="02040503050406030204" pitchFamily="18" charset="0"/>
                        <a:cs typeface="Beaufort for LOL" panose="02020503050000020004" pitchFamily="18" charset="0"/>
                      </a:rPr>
                      <m:t>pregnant</m:t>
                    </m:r>
                    <m:r>
                      <a:rPr lang="en-US" i="1" dirty="0" smtClean="0">
                        <a:latin typeface="Cambria Math" panose="02040503050406030204" pitchFamily="18" charset="0"/>
                        <a:cs typeface="Beaufort for LOL" panose="02020503050000020004" pitchFamily="18" charset="0"/>
                      </a:rPr>
                      <m:t>) = 1, </m:t>
                    </m:r>
                    <m:r>
                      <m:rPr>
                        <m:sty m:val="p"/>
                      </m:rPr>
                      <a:rPr lang="en-US" i="0" dirty="0" smtClean="0">
                        <a:latin typeface="Cambria Math" panose="02040503050406030204" pitchFamily="18" charset="0"/>
                        <a:cs typeface="Beaufort for LOL" panose="02020503050000020004" pitchFamily="18" charset="0"/>
                      </a:rPr>
                      <m:t>but</m:t>
                    </m:r>
                    <m:r>
                      <a:rPr lang="en-US" i="1" dirty="0" smtClean="0">
                        <a:latin typeface="Cambria Math" panose="02040503050406030204" pitchFamily="18" charset="0"/>
                        <a:cs typeface="Beaufort for LOL" panose="02020503050000020004" pitchFamily="18" charset="0"/>
                      </a:rPr>
                      <m:t> </m:t>
                    </m:r>
                    <m:r>
                      <a:rPr lang="en-US" i="1" dirty="0" smtClean="0">
                        <a:latin typeface="Cambria Math" panose="02040503050406030204" pitchFamily="18" charset="0"/>
                        <a:cs typeface="Beaufort for LOL" panose="02020503050000020004" pitchFamily="18" charset="0"/>
                      </a:rPr>
                      <m:t>𝑃</m:t>
                    </m:r>
                    <m:r>
                      <a:rPr lang="en-US" i="1" dirty="0" smtClean="0">
                        <a:latin typeface="Cambria Math" panose="02040503050406030204" pitchFamily="18" charset="0"/>
                        <a:cs typeface="Beaufort for LOL" panose="02020503050000020004" pitchFamily="18" charset="0"/>
                      </a:rPr>
                      <m:t>(</m:t>
                    </m:r>
                    <m:r>
                      <m:rPr>
                        <m:sty m:val="p"/>
                      </m:rPr>
                      <a:rPr lang="en-US" i="0" dirty="0" smtClean="0">
                        <a:latin typeface="Cambria Math" panose="02040503050406030204" pitchFamily="18" charset="0"/>
                        <a:cs typeface="Beaufort for LOL" panose="02020503050000020004" pitchFamily="18" charset="0"/>
                      </a:rPr>
                      <m:t>pregnant</m:t>
                    </m:r>
                    <m:r>
                      <a:rPr lang="en-US" i="1" dirty="0" smtClean="0">
                        <a:latin typeface="Cambria Math" panose="02040503050406030204" pitchFamily="18" charset="0"/>
                        <a:cs typeface="Beaufort for LOL" panose="02020503050000020004" pitchFamily="18" charset="0"/>
                      </a:rPr>
                      <m:t> </m:t>
                    </m:r>
                    <m:d>
                      <m:dPr>
                        <m:begChr m:val="|"/>
                        <m:ctrlPr>
                          <a:rPr lang="en-US" i="1" dirty="0" smtClean="0">
                            <a:latin typeface="Cambria Math" panose="02040503050406030204" pitchFamily="18" charset="0"/>
                            <a:cs typeface="Beaufort for LOL" panose="02020503050000020004" pitchFamily="18" charset="0"/>
                          </a:rPr>
                        </m:ctrlPr>
                      </m:dPr>
                      <m:e>
                        <m:r>
                          <a:rPr lang="en-US" i="1" dirty="0" smtClean="0">
                            <a:latin typeface="Cambria Math" panose="02040503050406030204" pitchFamily="18" charset="0"/>
                            <a:cs typeface="Beaufort for LOL" panose="02020503050000020004" pitchFamily="18" charset="0"/>
                          </a:rPr>
                          <m:t> </m:t>
                        </m:r>
                        <m:r>
                          <m:rPr>
                            <m:sty m:val="p"/>
                          </m:rPr>
                          <a:rPr lang="en-US" i="0" dirty="0" smtClean="0">
                            <a:latin typeface="Cambria Math" panose="02040503050406030204" pitchFamily="18" charset="0"/>
                            <a:cs typeface="Beaufort for LOL" panose="02020503050000020004" pitchFamily="18" charset="0"/>
                          </a:rPr>
                          <m:t>woman</m:t>
                        </m:r>
                      </m:e>
                    </m:d>
                    <m:r>
                      <a:rPr lang="en-US" b="0" i="1" dirty="0" smtClean="0">
                        <a:latin typeface="Cambria Math" panose="02040503050406030204" pitchFamily="18" charset="0"/>
                        <a:cs typeface="Beaufort for LOL" panose="02020503050000020004" pitchFamily="18" charset="0"/>
                      </a:rPr>
                      <m:t>&lt;1</m:t>
                    </m:r>
                  </m:oMath>
                </a14:m>
                <a:endParaRPr lang="en-US" i="1"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3A6601C2-FD42-FED9-A295-A745D5D2CB76}"/>
                  </a:ext>
                </a:extLst>
              </p:cNvPr>
              <p:cNvSpPr txBox="1">
                <a:spLocks noRot="1" noChangeAspect="1" noMove="1" noResize="1" noEditPoints="1" noAdjustHandles="1" noChangeArrowheads="1" noChangeShapeType="1" noTextEdit="1"/>
              </p:cNvSpPr>
              <p:nvPr/>
            </p:nvSpPr>
            <p:spPr>
              <a:xfrm>
                <a:off x="4135012" y="2612779"/>
                <a:ext cx="12022892" cy="369332"/>
              </a:xfrm>
              <a:prstGeom prst="rect">
                <a:avLst/>
              </a:prstGeom>
              <a:blipFill>
                <a:blip r:embed="rId5"/>
                <a:stretch>
                  <a:fillRect l="-405" t="-8333" b="-28333"/>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DC3D564-0558-DB6C-261F-098858270C68}"/>
                  </a:ext>
                </a:extLst>
              </p:cNvPr>
              <p:cNvSpPr txBox="1"/>
              <p:nvPr/>
            </p:nvSpPr>
            <p:spPr>
              <a:xfrm>
                <a:off x="169107" y="3655086"/>
                <a:ext cx="11270993" cy="461665"/>
              </a:xfrm>
              <a:prstGeom prst="rect">
                <a:avLst/>
              </a:prstGeom>
              <a:noFill/>
            </p:spPr>
            <p:txBody>
              <a:bodyPr wrap="square">
                <a:spAutoFit/>
              </a:bodyPr>
              <a:lstStyle/>
              <a:p>
                <a:r>
                  <a:rPr lang="en-GB" sz="2400" b="0" dirty="0">
                    <a:latin typeface="Beaufort for LOL" panose="02020503050000020004" pitchFamily="18" charset="0"/>
                    <a:cs typeface="Beaufort for LOL" panose="02020503050000020004" pitchFamily="18" charset="0"/>
                  </a:rPr>
                  <a:t>We denote by</a:t>
                </a:r>
                <a:r>
                  <a:rPr lang="en-GB" sz="2400" b="0" dirty="0">
                    <a:cs typeface="Beaufort for LOL" panose="02020503050000020004" pitchFamily="18" charset="0"/>
                  </a:rPr>
                  <a: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r>
                          <a:rPr lang="en-GB" sz="2400" b="0" i="1" smtClean="0">
                            <a:latin typeface="Cambria Math" panose="02040503050406030204" pitchFamily="18" charset="0"/>
                            <a:cs typeface="Beaufort for LOL" panose="02020503050000020004" pitchFamily="18" charset="0"/>
                          </a:rPr>
                          <m:t> </m:t>
                        </m:r>
                        <m:r>
                          <a:rPr lang="en-GB" sz="2400" b="0" i="1" smtClean="0">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e>
                    </m:d>
                    <m:r>
                      <a:rPr lang="en-GB"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GB" sz="2400" b="0" i="1" smtClean="0">
                        <a:latin typeface="Cambria Math" panose="02040503050406030204" pitchFamily="18" charset="0"/>
                        <a:ea typeface="Cambria Math" panose="02040503050406030204" pitchFamily="18" charset="0"/>
                        <a:cs typeface="Beaufort for LOL" panose="02020503050000020004" pitchFamily="18" charset="0"/>
                      </a:rPr>
                      <m:t>𝑃</m:t>
                    </m:r>
                    <m:d>
                      <m:dPr>
                        <m:ctrlPr>
                          <a:rPr lang="en-GB" sz="2400" b="0" i="1" smtClean="0">
                            <a:latin typeface="Cambria Math" panose="02040503050406030204" pitchFamily="18" charset="0"/>
                            <a:ea typeface="Cambria Math" panose="02040503050406030204" pitchFamily="18" charset="0"/>
                            <a:cs typeface="Beaufort for LOL" panose="02020503050000020004" pitchFamily="18" charset="0"/>
                          </a:rPr>
                        </m:ctrlPr>
                      </m:dPr>
                      <m:e>
                        <m:r>
                          <a:rPr lang="en-GB" sz="2400" b="0" i="1" smtClean="0">
                            <a:latin typeface="Cambria Math" panose="02040503050406030204" pitchFamily="18" charset="0"/>
                            <a:ea typeface="Cambria Math" panose="02040503050406030204" pitchFamily="18" charset="0"/>
                            <a:cs typeface="Beaufort for LOL" panose="02020503050000020004" pitchFamily="18" charset="0"/>
                          </a:rPr>
                          <m:t>𝐴</m:t>
                        </m:r>
                        <m:r>
                          <a:rPr lang="en-GB" sz="2400" b="0" i="1" smtClean="0">
                            <a:latin typeface="Cambria Math" panose="02040503050406030204" pitchFamily="18" charset="0"/>
                            <a:ea typeface="Cambria Math" panose="02040503050406030204" pitchFamily="18" charset="0"/>
                            <a:cs typeface="Beaufort for LOL" panose="02020503050000020004" pitchFamily="18" charset="0"/>
                          </a:rPr>
                          <m:t>,</m:t>
                        </m:r>
                        <m:sSub>
                          <m:sSubPr>
                            <m:ctrlPr>
                              <a:rPr lang="en-GB" sz="2400" b="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GB" sz="2400" b="0" i="1" smtClean="0">
                                <a:latin typeface="Cambria Math" panose="02040503050406030204" pitchFamily="18" charset="0"/>
                                <a:ea typeface="Cambria Math" panose="02040503050406030204" pitchFamily="18" charset="0"/>
                                <a:cs typeface="Beaufort for LOL" panose="02020503050000020004" pitchFamily="18" charset="0"/>
                              </a:rPr>
                              <m:t>𝐵</m:t>
                            </m:r>
                          </m:e>
                          <m:sub>
                            <m:r>
                              <a:rPr lang="en-GB" sz="2400" b="0" i="1" smtClean="0">
                                <a:latin typeface="Cambria Math" panose="02040503050406030204" pitchFamily="18" charset="0"/>
                                <a:ea typeface="Cambria Math" panose="02040503050406030204" pitchFamily="18" charset="0"/>
                                <a:cs typeface="Beaufort for LOL" panose="02020503050000020004" pitchFamily="18" charset="0"/>
                              </a:rPr>
                              <m:t>𝑖</m:t>
                            </m:r>
                          </m:sub>
                        </m:sSub>
                      </m:e>
                    </m:d>
                  </m:oMath>
                </a14:m>
                <a:r>
                  <a:rPr lang="en-US" sz="2400" b="0" i="0" dirty="0">
                    <a:latin typeface="Beaufort for LOL" panose="02020503050000020004" pitchFamily="18" charset="0"/>
                    <a:ea typeface="Cambria Math" panose="02040503050406030204" pitchFamily="18" charset="0"/>
                    <a:cs typeface="Beaufort for LOL" panose="02020503050000020004" pitchFamily="18" charset="0"/>
                  </a:rPr>
                  <a:t> the probability that both </a:t>
                </a:r>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𝐴</m:t>
                    </m:r>
                  </m:oMath>
                </a14:m>
                <a:r>
                  <a:rPr lang="en-US" sz="2400" b="0" i="0" dirty="0">
                    <a:latin typeface="Beaufort for LOL" panose="02020503050000020004" pitchFamily="18" charset="0"/>
                    <a:ea typeface="Cambria Math" panose="02040503050406030204" pitchFamily="18" charset="0"/>
                    <a:cs typeface="Beaufort for LOL" panose="02020503050000020004" pitchFamily="18" charset="0"/>
                  </a:rPr>
                  <a:t> and </a:t>
                </a: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𝐵</m:t>
                        </m:r>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𝑖</m:t>
                        </m:r>
                      </m:sub>
                    </m:s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 </m:t>
                    </m:r>
                  </m:oMath>
                </a14:m>
                <a:r>
                  <a:rPr lang="en-US" sz="2400" b="0" i="0" dirty="0">
                    <a:latin typeface="Beaufort for LOL" panose="02020503050000020004" pitchFamily="18" charset="0"/>
                    <a:ea typeface="Cambria Math" panose="02040503050406030204" pitchFamily="18" charset="0"/>
                    <a:cs typeface="Beaufort for LOL" panose="02020503050000020004" pitchFamily="18" charset="0"/>
                  </a:rPr>
                  <a:t>happen.</a:t>
                </a:r>
              </a:p>
            </p:txBody>
          </p:sp>
        </mc:Choice>
        <mc:Fallback xmlns="">
          <p:sp>
            <p:nvSpPr>
              <p:cNvPr id="24" name="TextBox 23">
                <a:extLst>
                  <a:ext uri="{FF2B5EF4-FFF2-40B4-BE49-F238E27FC236}">
                    <a16:creationId xmlns:a16="http://schemas.microsoft.com/office/drawing/2014/main" id="{3DC3D564-0558-DB6C-261F-098858270C68}"/>
                  </a:ext>
                </a:extLst>
              </p:cNvPr>
              <p:cNvSpPr txBox="1">
                <a:spLocks noRot="1" noChangeAspect="1" noMove="1" noResize="1" noEditPoints="1" noAdjustHandles="1" noChangeArrowheads="1" noChangeShapeType="1" noTextEdit="1"/>
              </p:cNvSpPr>
              <p:nvPr/>
            </p:nvSpPr>
            <p:spPr>
              <a:xfrm>
                <a:off x="169107" y="3655086"/>
                <a:ext cx="11270993" cy="461665"/>
              </a:xfrm>
              <a:prstGeom prst="rect">
                <a:avLst/>
              </a:prstGeom>
              <a:blipFill>
                <a:blip r:embed="rId6"/>
                <a:stretch>
                  <a:fillRect l="-865" t="-12000" b="-29333"/>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516E5CF-A040-49C7-5104-25531C324FF4}"/>
                  </a:ext>
                </a:extLst>
              </p:cNvPr>
              <p:cNvSpPr txBox="1"/>
              <p:nvPr/>
            </p:nvSpPr>
            <p:spPr>
              <a:xfrm>
                <a:off x="169107" y="4627944"/>
                <a:ext cx="11270993" cy="461665"/>
              </a:xfrm>
              <a:prstGeom prst="rect">
                <a:avLst/>
              </a:prstGeom>
              <a:noFill/>
            </p:spPr>
            <p:txBody>
              <a:bodyPr wrap="square">
                <a:spAutoFit/>
              </a:bodyPr>
              <a:lstStyle/>
              <a:p>
                <a:r>
                  <a:rPr lang="en-US" sz="2400" b="0" i="0" dirty="0">
                    <a:latin typeface="Beaufort for LOL" panose="02020503050000020004" pitchFamily="18" charset="0"/>
                    <a:ea typeface="Cambria Math" panose="02040503050406030204" pitchFamily="18" charset="0"/>
                    <a:cs typeface="Beaufort for LOL" panose="02020503050000020004" pitchFamily="18" charset="0"/>
                  </a:rPr>
                  <a:t>This is a </a:t>
                </a:r>
                <a:r>
                  <a:rPr lang="en-US" sz="2400" b="1" i="0" dirty="0">
                    <a:latin typeface="Beaufort for LOL" panose="02020503050000020004" pitchFamily="18" charset="0"/>
                    <a:ea typeface="Cambria Math" panose="02040503050406030204" pitchFamily="18" charset="0"/>
                    <a:cs typeface="Beaufort for LOL" panose="02020503050000020004" pitchFamily="18" charset="0"/>
                  </a:rPr>
                  <a:t>chain</a:t>
                </a:r>
                <a:r>
                  <a:rPr lang="en-US" sz="2400" b="0" i="0" dirty="0">
                    <a:latin typeface="Beaufort for LOL" panose="02020503050000020004" pitchFamily="18" charset="0"/>
                    <a:ea typeface="Cambria Math" panose="02040503050406030204" pitchFamily="18" charset="0"/>
                    <a:cs typeface="Beaufort for LOL" panose="02020503050000020004" pitchFamily="18" charset="0"/>
                  </a:rPr>
                  <a:t> of events: </a:t>
                </a:r>
                <a14:m>
                  <m:oMath xmlns:m="http://schemas.openxmlformats.org/officeDocument/2006/math">
                    <m:r>
                      <a:rPr lang="en-GB" sz="2400" i="1">
                        <a:latin typeface="Cambria Math" panose="02040503050406030204" pitchFamily="18" charset="0"/>
                        <a:ea typeface="Cambria Math" panose="02040503050406030204" pitchFamily="18" charset="0"/>
                        <a:cs typeface="Beaufort for LOL" panose="02020503050000020004" pitchFamily="18" charset="0"/>
                      </a:rPr>
                      <m:t>𝑃</m:t>
                    </m:r>
                    <m:d>
                      <m:dPr>
                        <m:ctrlPr>
                          <a:rPr lang="en-GB" sz="2400" i="1">
                            <a:latin typeface="Cambria Math" panose="02040503050406030204" pitchFamily="18" charset="0"/>
                            <a:ea typeface="Cambria Math" panose="02040503050406030204" pitchFamily="18" charset="0"/>
                            <a:cs typeface="Beaufort for LOL" panose="02020503050000020004" pitchFamily="18" charset="0"/>
                          </a:rPr>
                        </m:ctrlPr>
                      </m:dPr>
                      <m:e>
                        <m:r>
                          <a:rPr lang="en-GB" sz="2400" i="1">
                            <a:latin typeface="Cambria Math" panose="02040503050406030204" pitchFamily="18" charset="0"/>
                            <a:ea typeface="Cambria Math" panose="02040503050406030204" pitchFamily="18" charset="0"/>
                            <a:cs typeface="Beaufort for LOL" panose="02020503050000020004" pitchFamily="18" charset="0"/>
                          </a:rPr>
                          <m:t>𝐴</m:t>
                        </m:r>
                        <m:r>
                          <a:rPr lang="en-GB" sz="2400" i="1">
                            <a:latin typeface="Cambria Math" panose="02040503050406030204" pitchFamily="18" charset="0"/>
                            <a:ea typeface="Cambria Math" panose="02040503050406030204" pitchFamily="18" charset="0"/>
                            <a:cs typeface="Beaufort for LOL" panose="02020503050000020004" pitchFamily="18" charset="0"/>
                          </a:rPr>
                          <m:t>,</m:t>
                        </m:r>
                        <m:sSub>
                          <m:sSubPr>
                            <m:ctrlPr>
                              <a:rPr lang="en-GB" sz="2400" i="1">
                                <a:latin typeface="Cambria Math" panose="02040503050406030204" pitchFamily="18" charset="0"/>
                                <a:ea typeface="Cambria Math" panose="02040503050406030204" pitchFamily="18" charset="0"/>
                                <a:cs typeface="Beaufort for LOL" panose="02020503050000020004" pitchFamily="18" charset="0"/>
                              </a:rPr>
                            </m:ctrlPr>
                          </m:sSubPr>
                          <m:e>
                            <m:r>
                              <a:rPr lang="en-GB" sz="2400" i="1">
                                <a:latin typeface="Cambria Math" panose="02040503050406030204" pitchFamily="18" charset="0"/>
                                <a:ea typeface="Cambria Math" panose="02040503050406030204" pitchFamily="18" charset="0"/>
                                <a:cs typeface="Beaufort for LOL" panose="02020503050000020004" pitchFamily="18" charset="0"/>
                              </a:rPr>
                              <m:t>𝐵</m:t>
                            </m:r>
                          </m:e>
                          <m:sub>
                            <m:r>
                              <a:rPr lang="en-GB" sz="2400" i="1">
                                <a:latin typeface="Cambria Math" panose="02040503050406030204" pitchFamily="18" charset="0"/>
                                <a:ea typeface="Cambria Math" panose="02040503050406030204" pitchFamily="18" charset="0"/>
                                <a:cs typeface="Beaufort for LOL" panose="02020503050000020004" pitchFamily="18" charset="0"/>
                              </a:rPr>
                              <m:t>𝑖</m:t>
                            </m:r>
                          </m:sub>
                        </m:sSub>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 </m:t>
                    </m:r>
                    <m:r>
                      <a:rPr lang="en-US" sz="2400" i="1">
                        <a:latin typeface="Cambria Math" panose="02040503050406030204" pitchFamily="18" charset="0"/>
                        <a:cs typeface="Beaufort for LOL" panose="02020503050000020004" pitchFamily="18" charset="0"/>
                      </a:rPr>
                      <m:t>𝑃</m:t>
                    </m:r>
                    <m:d>
                      <m:dPr>
                        <m:ctrlPr>
                          <a:rPr lang="en-US" sz="2400" i="1">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cs typeface="Beaufort for LOL" panose="02020503050000020004" pitchFamily="18" charset="0"/>
                          </a:rPr>
                          <m:t>𝐴</m:t>
                        </m:r>
                        <m:r>
                          <a:rPr lang="en-US" sz="2400" i="1">
                            <a:latin typeface="Cambria Math" panose="02040503050406030204" pitchFamily="18" charset="0"/>
                            <a:cs typeface="Beaufort for LOL" panose="02020503050000020004" pitchFamily="18" charset="0"/>
                          </a:rPr>
                          <m:t> | </m:t>
                        </m:r>
                        <m:sSub>
                          <m:sSubPr>
                            <m:ctrlPr>
                              <a:rPr lang="en-US" sz="2400" i="1">
                                <a:latin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cs typeface="Beaufort for LOL" panose="02020503050000020004" pitchFamily="18" charset="0"/>
                              </a:rPr>
                              <m:t>𝐵</m:t>
                            </m:r>
                          </m:e>
                          <m:sub>
                            <m:r>
                              <a:rPr lang="en-US" sz="2400" i="1">
                                <a:latin typeface="Cambria Math" panose="02040503050406030204" pitchFamily="18" charset="0"/>
                                <a:cs typeface="Beaufort for LOL" panose="02020503050000020004" pitchFamily="18" charset="0"/>
                              </a:rPr>
                              <m:t>𝑖</m:t>
                            </m:r>
                          </m:sub>
                        </m:sSub>
                      </m:e>
                    </m:d>
                    <m:r>
                      <a:rPr lang="en-US" sz="2400" b="0" i="1" smtClean="0">
                        <a:latin typeface="Cambria Math" panose="02040503050406030204" pitchFamily="18" charset="0"/>
                        <a:cs typeface="Beaufort for LOL" panose="02020503050000020004" pitchFamily="18" charset="0"/>
                      </a:rPr>
                      <m:t>⋅</m:t>
                    </m:r>
                  </m:oMath>
                </a14:m>
                <a:r>
                  <a:rPr lang="en-US" sz="2400" b="0" i="0" dirty="0">
                    <a:latin typeface="Beaufort for LOL" panose="02020503050000020004" pitchFamily="18" charset="0"/>
                    <a:ea typeface="Cambria Math" panose="02040503050406030204" pitchFamily="18" charset="0"/>
                    <a:cs typeface="Beaufort for LOL" panose="02020503050000020004" pitchFamily="18" charset="0"/>
                  </a:rPr>
                  <a:t> </a:t>
                </a:r>
                <a14:m>
                  <m:oMath xmlns:m="http://schemas.openxmlformats.org/officeDocument/2006/math">
                    <m:r>
                      <a:rPr lang="en-US" sz="2400" i="1">
                        <a:latin typeface="Cambria Math" panose="02040503050406030204" pitchFamily="18" charset="0"/>
                        <a:cs typeface="Beaufort for LOL" panose="02020503050000020004" pitchFamily="18" charset="0"/>
                      </a:rPr>
                      <m:t>𝑃</m:t>
                    </m:r>
                    <m:r>
                      <a:rPr lang="en-US" sz="2400" i="1">
                        <a:latin typeface="Cambria Math" panose="02040503050406030204" pitchFamily="18" charset="0"/>
                        <a:cs typeface="Beaufort for LOL" panose="02020503050000020004" pitchFamily="18" charset="0"/>
                      </a:rPr>
                      <m:t>(</m:t>
                    </m:r>
                    <m:sSub>
                      <m:sSubPr>
                        <m:ctrlPr>
                          <a:rPr lang="en-US" sz="2400" i="1">
                            <a:latin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cs typeface="Beaufort for LOL" panose="02020503050000020004" pitchFamily="18" charset="0"/>
                          </a:rPr>
                          <m:t>𝐵</m:t>
                        </m:r>
                      </m:e>
                      <m:sub>
                        <m:r>
                          <a:rPr lang="en-US" sz="2400" i="1">
                            <a:latin typeface="Cambria Math" panose="02040503050406030204" pitchFamily="18" charset="0"/>
                            <a:cs typeface="Beaufort for LOL" panose="02020503050000020004" pitchFamily="18" charset="0"/>
                          </a:rPr>
                          <m:t>𝑖</m:t>
                        </m:r>
                      </m:sub>
                    </m:sSub>
                    <m:r>
                      <a:rPr lang="en-US" sz="2400" i="1">
                        <a:latin typeface="Cambria Math" panose="02040503050406030204" pitchFamily="18" charset="0"/>
                        <a:cs typeface="Beaufort for LOL" panose="02020503050000020004" pitchFamily="18" charset="0"/>
                      </a:rPr>
                      <m:t>)</m:t>
                    </m:r>
                  </m:oMath>
                </a14:m>
                <a:endParaRPr lang="en-US" sz="2400" b="0" i="0" dirty="0">
                  <a:latin typeface="Beaufort for LOL" panose="02020503050000020004" pitchFamily="18" charset="0"/>
                  <a:ea typeface="Cambria Math" panose="02040503050406030204" pitchFamily="18" charset="0"/>
                  <a:cs typeface="Beaufort for LOL" panose="02020503050000020004" pitchFamily="18" charset="0"/>
                </a:endParaRPr>
              </a:p>
            </p:txBody>
          </p:sp>
        </mc:Choice>
        <mc:Fallback xmlns="">
          <p:sp>
            <p:nvSpPr>
              <p:cNvPr id="36" name="TextBox 35">
                <a:extLst>
                  <a:ext uri="{FF2B5EF4-FFF2-40B4-BE49-F238E27FC236}">
                    <a16:creationId xmlns:a16="http://schemas.microsoft.com/office/drawing/2014/main" id="{6516E5CF-A040-49C7-5104-25531C324FF4}"/>
                  </a:ext>
                </a:extLst>
              </p:cNvPr>
              <p:cNvSpPr txBox="1">
                <a:spLocks noRot="1" noChangeAspect="1" noMove="1" noResize="1" noEditPoints="1" noAdjustHandles="1" noChangeArrowheads="1" noChangeShapeType="1" noTextEdit="1"/>
              </p:cNvSpPr>
              <p:nvPr/>
            </p:nvSpPr>
            <p:spPr>
              <a:xfrm>
                <a:off x="169107" y="4627944"/>
                <a:ext cx="11270993" cy="461665"/>
              </a:xfrm>
              <a:prstGeom prst="rect">
                <a:avLst/>
              </a:prstGeom>
              <a:blipFill>
                <a:blip r:embed="rId7"/>
                <a:stretch>
                  <a:fillRect l="-865" t="-10526" b="-28947"/>
                </a:stretch>
              </a:blipFill>
            </p:spPr>
            <p:txBody>
              <a:bodyPr/>
              <a:lstStyle/>
              <a:p>
                <a:r>
                  <a:rPr lang="en-AT">
                    <a:noFill/>
                  </a:rPr>
                  <a:t> </a:t>
                </a:r>
              </a:p>
            </p:txBody>
          </p:sp>
        </mc:Fallback>
      </mc:AlternateContent>
      <p:cxnSp>
        <p:nvCxnSpPr>
          <p:cNvPr id="38" name="Connector: Elbow 37">
            <a:extLst>
              <a:ext uri="{FF2B5EF4-FFF2-40B4-BE49-F238E27FC236}">
                <a16:creationId xmlns:a16="http://schemas.microsoft.com/office/drawing/2014/main" id="{8E03D9AD-40F1-4D3B-A3F6-38203A2D5691}"/>
              </a:ext>
            </a:extLst>
          </p:cNvPr>
          <p:cNvCxnSpPr>
            <a:cxnSpLocks/>
          </p:cNvCxnSpPr>
          <p:nvPr/>
        </p:nvCxnSpPr>
        <p:spPr>
          <a:xfrm rot="10800000">
            <a:off x="6434512" y="5089609"/>
            <a:ext cx="1503956" cy="401310"/>
          </a:xfrm>
          <a:prstGeom prst="bentConnector3">
            <a:avLst>
              <a:gd name="adj1" fmla="val 99701"/>
            </a:avLst>
          </a:prstGeom>
          <a:ln w="4445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82BF2F5-4241-F519-45AA-6C36BAC86590}"/>
                  </a:ext>
                </a:extLst>
              </p:cNvPr>
              <p:cNvSpPr txBox="1"/>
              <p:nvPr/>
            </p:nvSpPr>
            <p:spPr>
              <a:xfrm>
                <a:off x="7938468" y="5251392"/>
                <a:ext cx="11270993" cy="461665"/>
              </a:xfrm>
              <a:prstGeom prst="rect">
                <a:avLst/>
              </a:prstGeom>
              <a:noFill/>
            </p:spPr>
            <p:txBody>
              <a:bodyPr wrap="square">
                <a:spAutoFit/>
              </a:bodyPr>
              <a:lstStyle/>
              <a:p>
                <a:r>
                  <a:rPr lang="en-US" sz="2400" b="0" i="0" dirty="0">
                    <a:latin typeface="Beaufort for LOL" panose="02020503050000020004" pitchFamily="18" charset="0"/>
                    <a:ea typeface="Cambria Math" panose="02040503050406030204" pitchFamily="18" charset="0"/>
                    <a:cs typeface="Beaufort for LOL" panose="02020503050000020004" pitchFamily="18" charset="0"/>
                  </a:rPr>
                  <a:t>First, </a:t>
                </a: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𝐵</m:t>
                        </m:r>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𝑖</m:t>
                        </m:r>
                      </m:sub>
                    </m:sSub>
                  </m:oMath>
                </a14:m>
                <a:r>
                  <a:rPr lang="en-US" sz="2400" b="0" i="0" dirty="0">
                    <a:latin typeface="Beaufort for LOL" panose="02020503050000020004" pitchFamily="18" charset="0"/>
                    <a:ea typeface="Cambria Math" panose="02040503050406030204" pitchFamily="18" charset="0"/>
                    <a:cs typeface="Beaufort for LOL" panose="02020503050000020004" pitchFamily="18" charset="0"/>
                  </a:rPr>
                  <a:t> has to happen</a:t>
                </a:r>
              </a:p>
            </p:txBody>
          </p:sp>
        </mc:Choice>
        <mc:Fallback xmlns="">
          <p:sp>
            <p:nvSpPr>
              <p:cNvPr id="47" name="TextBox 46">
                <a:extLst>
                  <a:ext uri="{FF2B5EF4-FFF2-40B4-BE49-F238E27FC236}">
                    <a16:creationId xmlns:a16="http://schemas.microsoft.com/office/drawing/2014/main" id="{882BF2F5-4241-F519-45AA-6C36BAC86590}"/>
                  </a:ext>
                </a:extLst>
              </p:cNvPr>
              <p:cNvSpPr txBox="1">
                <a:spLocks noRot="1" noChangeAspect="1" noMove="1" noResize="1" noEditPoints="1" noAdjustHandles="1" noChangeArrowheads="1" noChangeShapeType="1" noTextEdit="1"/>
              </p:cNvSpPr>
              <p:nvPr/>
            </p:nvSpPr>
            <p:spPr>
              <a:xfrm>
                <a:off x="7938468" y="5251392"/>
                <a:ext cx="11270993" cy="461665"/>
              </a:xfrm>
              <a:prstGeom prst="rect">
                <a:avLst/>
              </a:prstGeom>
              <a:blipFill>
                <a:blip r:embed="rId8"/>
                <a:stretch>
                  <a:fillRect l="-811" t="-10526" b="-28947"/>
                </a:stretch>
              </a:blipFill>
            </p:spPr>
            <p:txBody>
              <a:bodyPr/>
              <a:lstStyle/>
              <a:p>
                <a:r>
                  <a:rPr lang="en-AT">
                    <a:noFill/>
                  </a:rPr>
                  <a:t> </a:t>
                </a:r>
              </a:p>
            </p:txBody>
          </p:sp>
        </mc:Fallback>
      </mc:AlternateContent>
      <p:cxnSp>
        <p:nvCxnSpPr>
          <p:cNvPr id="48" name="Connector: Elbow 47">
            <a:extLst>
              <a:ext uri="{FF2B5EF4-FFF2-40B4-BE49-F238E27FC236}">
                <a16:creationId xmlns:a16="http://schemas.microsoft.com/office/drawing/2014/main" id="{F6189F5C-216A-3418-28C7-1D6EE0ECA27D}"/>
              </a:ext>
            </a:extLst>
          </p:cNvPr>
          <p:cNvCxnSpPr>
            <a:cxnSpLocks/>
            <a:stCxn id="49" idx="1"/>
          </p:cNvCxnSpPr>
          <p:nvPr/>
        </p:nvCxnSpPr>
        <p:spPr>
          <a:xfrm rot="10800000">
            <a:off x="5418781" y="5135809"/>
            <a:ext cx="261524" cy="720396"/>
          </a:xfrm>
          <a:prstGeom prst="bentConnector2">
            <a:avLst/>
          </a:prstGeom>
          <a:ln w="4445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34A4DD7-FABF-9646-294B-52B6F7EC36AE}"/>
                  </a:ext>
                </a:extLst>
              </p:cNvPr>
              <p:cNvSpPr txBox="1"/>
              <p:nvPr/>
            </p:nvSpPr>
            <p:spPr>
              <a:xfrm>
                <a:off x="5680305" y="5625372"/>
                <a:ext cx="11270993" cy="461665"/>
              </a:xfrm>
              <a:prstGeom prst="rect">
                <a:avLst/>
              </a:prstGeom>
              <a:noFill/>
            </p:spPr>
            <p:txBody>
              <a:bodyPr wrap="square">
                <a:spAutoFit/>
              </a:bodyPr>
              <a:lstStyle/>
              <a:p>
                <a:r>
                  <a:rPr lang="en-US" sz="2400" b="0" i="0" dirty="0">
                    <a:latin typeface="Beaufort for LOL" panose="02020503050000020004" pitchFamily="18" charset="0"/>
                    <a:ea typeface="Cambria Math" panose="02040503050406030204" pitchFamily="18" charset="0"/>
                    <a:cs typeface="Beaufort for LOL" panose="02020503050000020004" pitchFamily="18" charset="0"/>
                  </a:rPr>
                  <a:t>If </a:t>
                </a: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𝐵</m:t>
                        </m:r>
                      </m:e>
                      <m:sub>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𝑖</m:t>
                        </m:r>
                      </m:sub>
                    </m:sSub>
                  </m:oMath>
                </a14:m>
                <a:r>
                  <a:rPr lang="en-US" sz="2400" b="0" i="0" dirty="0">
                    <a:latin typeface="Beaufort for LOL" panose="02020503050000020004" pitchFamily="18" charset="0"/>
                    <a:ea typeface="Cambria Math" panose="02040503050406030204" pitchFamily="18" charset="0"/>
                    <a:cs typeface="Beaufort for LOL" panose="02020503050000020004" pitchFamily="18" charset="0"/>
                  </a:rPr>
                  <a:t> happened, how likely is it that </a:t>
                </a:r>
                <a14:m>
                  <m:oMath xmlns:m="http://schemas.openxmlformats.org/officeDocument/2006/math">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𝐴</m:t>
                    </m:r>
                  </m:oMath>
                </a14:m>
                <a:r>
                  <a:rPr lang="en-US" sz="2400" b="0" i="0" dirty="0">
                    <a:latin typeface="Beaufort for LOL" panose="02020503050000020004" pitchFamily="18" charset="0"/>
                    <a:ea typeface="Cambria Math" panose="02040503050406030204" pitchFamily="18" charset="0"/>
                    <a:cs typeface="Beaufort for LOL" panose="02020503050000020004" pitchFamily="18" charset="0"/>
                  </a:rPr>
                  <a:t> happened?</a:t>
                </a:r>
              </a:p>
            </p:txBody>
          </p:sp>
        </mc:Choice>
        <mc:Fallback xmlns="">
          <p:sp>
            <p:nvSpPr>
              <p:cNvPr id="49" name="TextBox 48">
                <a:extLst>
                  <a:ext uri="{FF2B5EF4-FFF2-40B4-BE49-F238E27FC236}">
                    <a16:creationId xmlns:a16="http://schemas.microsoft.com/office/drawing/2014/main" id="{034A4DD7-FABF-9646-294B-52B6F7EC36AE}"/>
                  </a:ext>
                </a:extLst>
              </p:cNvPr>
              <p:cNvSpPr txBox="1">
                <a:spLocks noRot="1" noChangeAspect="1" noMove="1" noResize="1" noEditPoints="1" noAdjustHandles="1" noChangeArrowheads="1" noChangeShapeType="1" noTextEdit="1"/>
              </p:cNvSpPr>
              <p:nvPr/>
            </p:nvSpPr>
            <p:spPr>
              <a:xfrm>
                <a:off x="5680305" y="5625372"/>
                <a:ext cx="11270993" cy="461665"/>
              </a:xfrm>
              <a:prstGeom prst="rect">
                <a:avLst/>
              </a:prstGeom>
              <a:blipFill>
                <a:blip r:embed="rId9"/>
                <a:stretch>
                  <a:fillRect l="-865" t="-10526" b="-28947"/>
                </a:stretch>
              </a:blipFill>
            </p:spPr>
            <p:txBody>
              <a:bodyPr/>
              <a:lstStyle/>
              <a:p>
                <a:r>
                  <a:rPr lang="en-AT">
                    <a:noFill/>
                  </a:rPr>
                  <a:t> </a:t>
                </a:r>
              </a:p>
            </p:txBody>
          </p:sp>
        </mc:Fallback>
      </mc:AlternateContent>
    </p:spTree>
    <p:extLst>
      <p:ext uri="{BB962C8B-B14F-4D97-AF65-F5344CB8AC3E}">
        <p14:creationId xmlns:p14="http://schemas.microsoft.com/office/powerpoint/2010/main" val="274485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6" grpId="0"/>
      <p:bldP spid="47"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09FF4-888D-DB45-D5BB-DB37C9E663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2302BD-3DBA-875B-B014-FDD3218FF7AE}"/>
              </a:ext>
            </a:extLst>
          </p:cNvPr>
          <p:cNvSpPr>
            <a:spLocks noGrp="1"/>
          </p:cNvSpPr>
          <p:nvPr>
            <p:ph type="title"/>
          </p:nvPr>
        </p:nvSpPr>
        <p:spPr/>
        <p:txBody>
          <a:bodyPr/>
          <a:lstStyle/>
          <a:p>
            <a:r>
              <a:rPr lang="en-US" dirty="0"/>
              <a:t>Conditional probabilities: visualization</a:t>
            </a:r>
            <a:endParaRPr lang="en-AT"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F3C0D98-05FE-91F4-5BE6-C45ED2E787B7}"/>
                  </a:ext>
                </a:extLst>
              </p:cNvPr>
              <p:cNvSpPr txBox="1"/>
              <p:nvPr/>
            </p:nvSpPr>
            <p:spPr>
              <a:xfrm>
                <a:off x="6296534" y="1532870"/>
                <a:ext cx="8215084" cy="461665"/>
              </a:xfrm>
              <a:prstGeom prst="rect">
                <a:avLst/>
              </a:prstGeom>
              <a:noFill/>
            </p:spPr>
            <p:txBody>
              <a:bodyPr wrap="square">
                <a:spAutoFit/>
              </a:bodyPr>
              <a:lstStyle/>
              <a:p>
                <a:r>
                  <a:rPr lang="en-US" sz="2400" dirty="0">
                    <a:latin typeface="Beaufort for LOL" panose="02020503050000020004" pitchFamily="18" charset="0"/>
                    <a:cs typeface="Beaufort for LOL" panose="02020503050000020004" pitchFamily="18" charset="0"/>
                  </a:rPr>
                  <a:t>Rolling an even number: </a:t>
                </a:r>
                <a14:m>
                  <m:oMath xmlns:m="http://schemas.openxmlformats.org/officeDocument/2006/math">
                    <m:r>
                      <a:rPr lang="en-US" sz="2400" b="0" i="0"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={2,4,6}</m:t>
                    </m:r>
                  </m:oMath>
                </a14:m>
                <a:endParaRPr lang="en-US" sz="2400" i="1" dirty="0">
                  <a:latin typeface="Beaufort for LOL" panose="02020503050000020004" pitchFamily="18" charset="0"/>
                  <a:cs typeface="Beaufort for LOL" panose="02020503050000020004" pitchFamily="18" charset="0"/>
                </a:endParaRPr>
              </a:p>
            </p:txBody>
          </p:sp>
        </mc:Choice>
        <mc:Fallback xmlns="">
          <p:sp>
            <p:nvSpPr>
              <p:cNvPr id="11" name="TextBox 10">
                <a:extLst>
                  <a:ext uri="{FF2B5EF4-FFF2-40B4-BE49-F238E27FC236}">
                    <a16:creationId xmlns:a16="http://schemas.microsoft.com/office/drawing/2014/main" id="{8F3C0D98-05FE-91F4-5BE6-C45ED2E787B7}"/>
                  </a:ext>
                </a:extLst>
              </p:cNvPr>
              <p:cNvSpPr txBox="1">
                <a:spLocks noRot="1" noChangeAspect="1" noMove="1" noResize="1" noEditPoints="1" noAdjustHandles="1" noChangeArrowheads="1" noChangeShapeType="1" noTextEdit="1"/>
              </p:cNvSpPr>
              <p:nvPr/>
            </p:nvSpPr>
            <p:spPr>
              <a:xfrm>
                <a:off x="6296534" y="1532870"/>
                <a:ext cx="8215084" cy="461665"/>
              </a:xfrm>
              <a:prstGeom prst="rect">
                <a:avLst/>
              </a:prstGeom>
              <a:blipFill>
                <a:blip r:embed="rId2"/>
                <a:stretch>
                  <a:fillRect l="-1187"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717CDBE-7C49-16A2-39DC-795C4F992CB8}"/>
                  </a:ext>
                </a:extLst>
              </p:cNvPr>
              <p:cNvSpPr txBox="1"/>
              <p:nvPr/>
            </p:nvSpPr>
            <p:spPr>
              <a:xfrm>
                <a:off x="344476" y="1519886"/>
                <a:ext cx="8215084" cy="461665"/>
              </a:xfrm>
              <a:prstGeom prst="rect">
                <a:avLst/>
              </a:prstGeom>
              <a:noFill/>
            </p:spPr>
            <p:txBody>
              <a:bodyPr wrap="square">
                <a:spAutoFit/>
              </a:bodyPr>
              <a:lstStyle/>
              <a:p>
                <a:r>
                  <a:rPr lang="en-US" sz="2400" b="0" dirty="0">
                    <a:latin typeface="Beaufort for LOL" panose="02020503050000020004" pitchFamily="18" charset="0"/>
                    <a:cs typeface="Beaufort for LOL" panose="02020503050000020004" pitchFamily="18" charset="0"/>
                  </a:rPr>
                  <a:t>Rolling a power of 2: </a:t>
                </a:r>
                <a14:m>
                  <m:oMath xmlns:m="http://schemas.openxmlformats.org/officeDocument/2006/math">
                    <m:r>
                      <a:rPr lang="en-US" sz="2400" b="0" i="0" smtClean="0">
                        <a:latin typeface="Cambria Math" panose="02040503050406030204" pitchFamily="18" charset="0"/>
                        <a:cs typeface="Beaufort for LOL" panose="02020503050000020004" pitchFamily="18" charset="0"/>
                      </a:rPr>
                      <m:t>      </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cs typeface="Beaufort for LOL" panose="02020503050000020004" pitchFamily="18" charset="0"/>
                      </a:rPr>
                      <m:t>={1,2,4}</m:t>
                    </m:r>
                  </m:oMath>
                </a14:m>
                <a:endParaRPr lang="en-US" sz="2400" i="1" dirty="0">
                  <a:latin typeface="Beaufort for LOL" panose="02020503050000020004" pitchFamily="18" charset="0"/>
                  <a:cs typeface="Beaufort for LOL" panose="02020503050000020004" pitchFamily="18" charset="0"/>
                </a:endParaRPr>
              </a:p>
            </p:txBody>
          </p:sp>
        </mc:Choice>
        <mc:Fallback xmlns="">
          <p:sp>
            <p:nvSpPr>
              <p:cNvPr id="16" name="TextBox 15">
                <a:extLst>
                  <a:ext uri="{FF2B5EF4-FFF2-40B4-BE49-F238E27FC236}">
                    <a16:creationId xmlns:a16="http://schemas.microsoft.com/office/drawing/2014/main" id="{D717CDBE-7C49-16A2-39DC-795C4F992CB8}"/>
                  </a:ext>
                </a:extLst>
              </p:cNvPr>
              <p:cNvSpPr txBox="1">
                <a:spLocks noRot="1" noChangeAspect="1" noMove="1" noResize="1" noEditPoints="1" noAdjustHandles="1" noChangeArrowheads="1" noChangeShapeType="1" noTextEdit="1"/>
              </p:cNvSpPr>
              <p:nvPr/>
            </p:nvSpPr>
            <p:spPr>
              <a:xfrm>
                <a:off x="344476" y="1519886"/>
                <a:ext cx="8215084" cy="461665"/>
              </a:xfrm>
              <a:prstGeom prst="rect">
                <a:avLst/>
              </a:prstGeom>
              <a:blipFill>
                <a:blip r:embed="rId3"/>
                <a:stretch>
                  <a:fillRect l="-1188" t="-10526" b="-28947"/>
                </a:stretch>
              </a:blipFill>
            </p:spPr>
            <p:txBody>
              <a:bodyPr/>
              <a:lstStyle/>
              <a:p>
                <a:r>
                  <a:rPr lang="en-AT">
                    <a:noFill/>
                  </a:rPr>
                  <a:t> </a:t>
                </a:r>
              </a:p>
            </p:txBody>
          </p:sp>
        </mc:Fallback>
      </mc:AlternateContent>
      <p:grpSp>
        <p:nvGrpSpPr>
          <p:cNvPr id="8" name="Group 7">
            <a:extLst>
              <a:ext uri="{FF2B5EF4-FFF2-40B4-BE49-F238E27FC236}">
                <a16:creationId xmlns:a16="http://schemas.microsoft.com/office/drawing/2014/main" id="{9BF29946-A4B9-BADA-1674-65A0B0F85EE5}"/>
              </a:ext>
            </a:extLst>
          </p:cNvPr>
          <p:cNvGrpSpPr/>
          <p:nvPr/>
        </p:nvGrpSpPr>
        <p:grpSpPr>
          <a:xfrm>
            <a:off x="-195740" y="2858730"/>
            <a:ext cx="4655485" cy="2163360"/>
            <a:chOff x="-195740" y="2858730"/>
            <a:chExt cx="4655485" cy="2163360"/>
          </a:xfrm>
        </p:grpSpPr>
        <p:sp>
          <p:nvSpPr>
            <p:cNvPr id="6" name="Oval 5">
              <a:extLst>
                <a:ext uri="{FF2B5EF4-FFF2-40B4-BE49-F238E27FC236}">
                  <a16:creationId xmlns:a16="http://schemas.microsoft.com/office/drawing/2014/main" id="{C5EFAD85-A6EB-64F9-F488-12B5DEA2A304}"/>
                </a:ext>
              </a:extLst>
            </p:cNvPr>
            <p:cNvSpPr/>
            <p:nvPr/>
          </p:nvSpPr>
          <p:spPr>
            <a:xfrm rot="20653655">
              <a:off x="344305" y="2858730"/>
              <a:ext cx="4115440" cy="199485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077012F-9471-E8F5-10EC-4CB6EEA9FE96}"/>
                    </a:ext>
                  </a:extLst>
                </p:cNvPr>
                <p:cNvSpPr txBox="1"/>
                <p:nvPr/>
              </p:nvSpPr>
              <p:spPr>
                <a:xfrm>
                  <a:off x="621479" y="3902487"/>
                  <a:ext cx="903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Beaufort for LOL" panose="02020503050000020004" pitchFamily="18" charset="0"/>
                          </a:rPr>
                          <m:t>1</m:t>
                        </m:r>
                      </m:oMath>
                    </m:oMathPara>
                  </a14:m>
                  <a:endParaRPr lang="en-US" sz="2800" i="1" dirty="0">
                    <a:latin typeface="Beaufort for LOL" panose="02020503050000020004" pitchFamily="18" charset="0"/>
                    <a:cs typeface="Beaufort for LOL" panose="02020503050000020004" pitchFamily="18" charset="0"/>
                  </a:endParaRPr>
                </a:p>
              </p:txBody>
            </p:sp>
          </mc:Choice>
          <mc:Fallback xmlns="">
            <p:sp>
              <p:nvSpPr>
                <p:cNvPr id="25" name="TextBox 24">
                  <a:extLst>
                    <a:ext uri="{FF2B5EF4-FFF2-40B4-BE49-F238E27FC236}">
                      <a16:creationId xmlns:a16="http://schemas.microsoft.com/office/drawing/2014/main" id="{7077012F-9471-E8F5-10EC-4CB6EEA9FE96}"/>
                    </a:ext>
                  </a:extLst>
                </p:cNvPr>
                <p:cNvSpPr txBox="1">
                  <a:spLocks noRot="1" noChangeAspect="1" noMove="1" noResize="1" noEditPoints="1" noAdjustHandles="1" noChangeArrowheads="1" noChangeShapeType="1" noTextEdit="1"/>
                </p:cNvSpPr>
                <p:nvPr/>
              </p:nvSpPr>
              <p:spPr>
                <a:xfrm>
                  <a:off x="621479" y="3902487"/>
                  <a:ext cx="903648" cy="523220"/>
                </a:xfrm>
                <a:prstGeom prst="rect">
                  <a:avLst/>
                </a:prstGeom>
                <a:blipFill>
                  <a:blip r:embed="rId4"/>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849C5EF-4431-9DDE-356D-406C82A901D7}"/>
                    </a:ext>
                  </a:extLst>
                </p:cNvPr>
                <p:cNvSpPr txBox="1"/>
                <p:nvPr/>
              </p:nvSpPr>
              <p:spPr>
                <a:xfrm>
                  <a:off x="1073303" y="3279828"/>
                  <a:ext cx="1153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Beaufort for LOL" panose="02020503050000020004" pitchFamily="18" charset="0"/>
                          </a:rPr>
                          <m:t>2</m:t>
                        </m:r>
                      </m:oMath>
                    </m:oMathPara>
                  </a14:m>
                  <a:endParaRPr lang="en-US" sz="2800" i="1" dirty="0">
                    <a:latin typeface="Beaufort for LOL" panose="02020503050000020004" pitchFamily="18" charset="0"/>
                    <a:cs typeface="Beaufort for LOL" panose="02020503050000020004" pitchFamily="18" charset="0"/>
                  </a:endParaRPr>
                </a:p>
              </p:txBody>
            </p:sp>
          </mc:Choice>
          <mc:Fallback xmlns="">
            <p:sp>
              <p:nvSpPr>
                <p:cNvPr id="26" name="TextBox 25">
                  <a:extLst>
                    <a:ext uri="{FF2B5EF4-FFF2-40B4-BE49-F238E27FC236}">
                      <a16:creationId xmlns:a16="http://schemas.microsoft.com/office/drawing/2014/main" id="{B849C5EF-4431-9DDE-356D-406C82A901D7}"/>
                    </a:ext>
                  </a:extLst>
                </p:cNvPr>
                <p:cNvSpPr txBox="1">
                  <a:spLocks noRot="1" noChangeAspect="1" noMove="1" noResize="1" noEditPoints="1" noAdjustHandles="1" noChangeArrowheads="1" noChangeShapeType="1" noTextEdit="1"/>
                </p:cNvSpPr>
                <p:nvPr/>
              </p:nvSpPr>
              <p:spPr>
                <a:xfrm>
                  <a:off x="1073303" y="3279828"/>
                  <a:ext cx="1153007" cy="523220"/>
                </a:xfrm>
                <a:prstGeom prst="rect">
                  <a:avLst/>
                </a:prstGeom>
                <a:blipFill>
                  <a:blip r:embed="rId5"/>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F287E43-9452-0E1D-43F3-724E5415C5B1}"/>
                    </a:ext>
                  </a:extLst>
                </p:cNvPr>
                <p:cNvSpPr txBox="1"/>
                <p:nvPr/>
              </p:nvSpPr>
              <p:spPr>
                <a:xfrm>
                  <a:off x="1472447" y="4158457"/>
                  <a:ext cx="1153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Beaufort for LOL" panose="02020503050000020004" pitchFamily="18" charset="0"/>
                          </a:rPr>
                          <m:t>3</m:t>
                        </m:r>
                      </m:oMath>
                    </m:oMathPara>
                  </a14:m>
                  <a:endParaRPr lang="en-US" sz="2800" i="1" dirty="0">
                    <a:latin typeface="Beaufort for LOL" panose="02020503050000020004" pitchFamily="18" charset="0"/>
                    <a:cs typeface="Beaufort for LOL" panose="02020503050000020004" pitchFamily="18" charset="0"/>
                  </a:endParaRPr>
                </a:p>
              </p:txBody>
            </p:sp>
          </mc:Choice>
          <mc:Fallback xmlns="">
            <p:sp>
              <p:nvSpPr>
                <p:cNvPr id="27" name="TextBox 26">
                  <a:extLst>
                    <a:ext uri="{FF2B5EF4-FFF2-40B4-BE49-F238E27FC236}">
                      <a16:creationId xmlns:a16="http://schemas.microsoft.com/office/drawing/2014/main" id="{7F287E43-9452-0E1D-43F3-724E5415C5B1}"/>
                    </a:ext>
                  </a:extLst>
                </p:cNvPr>
                <p:cNvSpPr txBox="1">
                  <a:spLocks noRot="1" noChangeAspect="1" noMove="1" noResize="1" noEditPoints="1" noAdjustHandles="1" noChangeArrowheads="1" noChangeShapeType="1" noTextEdit="1"/>
                </p:cNvSpPr>
                <p:nvPr/>
              </p:nvSpPr>
              <p:spPr>
                <a:xfrm>
                  <a:off x="1472447" y="4158457"/>
                  <a:ext cx="1153007" cy="523220"/>
                </a:xfrm>
                <a:prstGeom prst="rect">
                  <a:avLst/>
                </a:prstGeom>
                <a:blipFill>
                  <a:blip r:embed="rId6"/>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C0D40C2-26A3-D71D-A725-FA0BB2D1F671}"/>
                    </a:ext>
                  </a:extLst>
                </p:cNvPr>
                <p:cNvSpPr txBox="1"/>
                <p:nvPr/>
              </p:nvSpPr>
              <p:spPr>
                <a:xfrm>
                  <a:off x="2045453" y="2989331"/>
                  <a:ext cx="1153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Beaufort for LOL" panose="02020503050000020004" pitchFamily="18" charset="0"/>
                          </a:rPr>
                          <m:t>4</m:t>
                        </m:r>
                      </m:oMath>
                    </m:oMathPara>
                  </a14:m>
                  <a:endParaRPr lang="en-US" sz="2800" i="1" dirty="0">
                    <a:latin typeface="Beaufort for LOL" panose="02020503050000020004" pitchFamily="18" charset="0"/>
                    <a:cs typeface="Beaufort for LOL" panose="02020503050000020004" pitchFamily="18" charset="0"/>
                  </a:endParaRPr>
                </a:p>
              </p:txBody>
            </p:sp>
          </mc:Choice>
          <mc:Fallback xmlns="">
            <p:sp>
              <p:nvSpPr>
                <p:cNvPr id="28" name="TextBox 27">
                  <a:extLst>
                    <a:ext uri="{FF2B5EF4-FFF2-40B4-BE49-F238E27FC236}">
                      <a16:creationId xmlns:a16="http://schemas.microsoft.com/office/drawing/2014/main" id="{EC0D40C2-26A3-D71D-A725-FA0BB2D1F671}"/>
                    </a:ext>
                  </a:extLst>
                </p:cNvPr>
                <p:cNvSpPr txBox="1">
                  <a:spLocks noRot="1" noChangeAspect="1" noMove="1" noResize="1" noEditPoints="1" noAdjustHandles="1" noChangeArrowheads="1" noChangeShapeType="1" noTextEdit="1"/>
                </p:cNvSpPr>
                <p:nvPr/>
              </p:nvSpPr>
              <p:spPr>
                <a:xfrm>
                  <a:off x="2045453" y="2989331"/>
                  <a:ext cx="1153007" cy="523220"/>
                </a:xfrm>
                <a:prstGeom prst="rect">
                  <a:avLst/>
                </a:prstGeom>
                <a:blipFill>
                  <a:blip r:embed="rId7"/>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30CB2F8-4164-7BC0-05E4-524749075315}"/>
                    </a:ext>
                  </a:extLst>
                </p:cNvPr>
                <p:cNvSpPr txBox="1"/>
                <p:nvPr/>
              </p:nvSpPr>
              <p:spPr>
                <a:xfrm>
                  <a:off x="2333704" y="3803048"/>
                  <a:ext cx="1153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Beaufort for LOL" panose="02020503050000020004" pitchFamily="18" charset="0"/>
                          </a:rPr>
                          <m:t>5</m:t>
                        </m:r>
                      </m:oMath>
                    </m:oMathPara>
                  </a14:m>
                  <a:endParaRPr lang="en-US" sz="2800" i="1" dirty="0">
                    <a:latin typeface="Beaufort for LOL" panose="02020503050000020004" pitchFamily="18" charset="0"/>
                    <a:cs typeface="Beaufort for LOL" panose="02020503050000020004" pitchFamily="18" charset="0"/>
                  </a:endParaRPr>
                </a:p>
              </p:txBody>
            </p:sp>
          </mc:Choice>
          <mc:Fallback xmlns="">
            <p:sp>
              <p:nvSpPr>
                <p:cNvPr id="29" name="TextBox 28">
                  <a:extLst>
                    <a:ext uri="{FF2B5EF4-FFF2-40B4-BE49-F238E27FC236}">
                      <a16:creationId xmlns:a16="http://schemas.microsoft.com/office/drawing/2014/main" id="{730CB2F8-4164-7BC0-05E4-524749075315}"/>
                    </a:ext>
                  </a:extLst>
                </p:cNvPr>
                <p:cNvSpPr txBox="1">
                  <a:spLocks noRot="1" noChangeAspect="1" noMove="1" noResize="1" noEditPoints="1" noAdjustHandles="1" noChangeArrowheads="1" noChangeShapeType="1" noTextEdit="1"/>
                </p:cNvSpPr>
                <p:nvPr/>
              </p:nvSpPr>
              <p:spPr>
                <a:xfrm>
                  <a:off x="2333704" y="3803048"/>
                  <a:ext cx="1153007" cy="523220"/>
                </a:xfrm>
                <a:prstGeom prst="rect">
                  <a:avLst/>
                </a:prstGeom>
                <a:blipFill>
                  <a:blip r:embed="rId8"/>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0A427F5-C5D1-F61F-8A41-35E401B9AA0D}"/>
                    </a:ext>
                  </a:extLst>
                </p:cNvPr>
                <p:cNvSpPr txBox="1"/>
                <p:nvPr/>
              </p:nvSpPr>
              <p:spPr>
                <a:xfrm>
                  <a:off x="2968094" y="3219951"/>
                  <a:ext cx="1153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Beaufort for LOL" panose="02020503050000020004" pitchFamily="18" charset="0"/>
                          </a:rPr>
                          <m:t>6</m:t>
                        </m:r>
                      </m:oMath>
                    </m:oMathPara>
                  </a14:m>
                  <a:endParaRPr lang="en-US" sz="2800" i="1" dirty="0">
                    <a:latin typeface="Beaufort for LOL" panose="02020503050000020004" pitchFamily="18" charset="0"/>
                    <a:cs typeface="Beaufort for LOL" panose="02020503050000020004" pitchFamily="18" charset="0"/>
                  </a:endParaRPr>
                </a:p>
              </p:txBody>
            </p:sp>
          </mc:Choice>
          <mc:Fallback xmlns="">
            <p:sp>
              <p:nvSpPr>
                <p:cNvPr id="30" name="TextBox 29">
                  <a:extLst>
                    <a:ext uri="{FF2B5EF4-FFF2-40B4-BE49-F238E27FC236}">
                      <a16:creationId xmlns:a16="http://schemas.microsoft.com/office/drawing/2014/main" id="{F0A427F5-C5D1-F61F-8A41-35E401B9AA0D}"/>
                    </a:ext>
                  </a:extLst>
                </p:cNvPr>
                <p:cNvSpPr txBox="1">
                  <a:spLocks noRot="1" noChangeAspect="1" noMove="1" noResize="1" noEditPoints="1" noAdjustHandles="1" noChangeArrowheads="1" noChangeShapeType="1" noTextEdit="1"/>
                </p:cNvSpPr>
                <p:nvPr/>
              </p:nvSpPr>
              <p:spPr>
                <a:xfrm>
                  <a:off x="2968094" y="3219951"/>
                  <a:ext cx="1153007" cy="523220"/>
                </a:xfrm>
                <a:prstGeom prst="rect">
                  <a:avLst/>
                </a:prstGeom>
                <a:blipFill>
                  <a:blip r:embed="rId9"/>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FFACA2A-8009-B62F-7E51-31F0872991CC}"/>
                    </a:ext>
                  </a:extLst>
                </p:cNvPr>
                <p:cNvSpPr txBox="1"/>
                <p:nvPr/>
              </p:nvSpPr>
              <p:spPr>
                <a:xfrm>
                  <a:off x="-195740" y="4498870"/>
                  <a:ext cx="1153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cs typeface="Beaufort for LOL" panose="02020503050000020004" pitchFamily="18" charset="0"/>
                          </a:rPr>
                          <m:t>Ω</m:t>
                        </m:r>
                      </m:oMath>
                    </m:oMathPara>
                  </a14:m>
                  <a:endParaRPr lang="en-US" sz="2800" i="1" dirty="0">
                    <a:latin typeface="Beaufort for LOL" panose="02020503050000020004" pitchFamily="18" charset="0"/>
                    <a:cs typeface="Beaufort for LOL" panose="02020503050000020004" pitchFamily="18" charset="0"/>
                  </a:endParaRPr>
                </a:p>
              </p:txBody>
            </p:sp>
          </mc:Choice>
          <mc:Fallback xmlns="">
            <p:sp>
              <p:nvSpPr>
                <p:cNvPr id="31" name="TextBox 30">
                  <a:extLst>
                    <a:ext uri="{FF2B5EF4-FFF2-40B4-BE49-F238E27FC236}">
                      <a16:creationId xmlns:a16="http://schemas.microsoft.com/office/drawing/2014/main" id="{BFFACA2A-8009-B62F-7E51-31F0872991CC}"/>
                    </a:ext>
                  </a:extLst>
                </p:cNvPr>
                <p:cNvSpPr txBox="1">
                  <a:spLocks noRot="1" noChangeAspect="1" noMove="1" noResize="1" noEditPoints="1" noAdjustHandles="1" noChangeArrowheads="1" noChangeShapeType="1" noTextEdit="1"/>
                </p:cNvSpPr>
                <p:nvPr/>
              </p:nvSpPr>
              <p:spPr>
                <a:xfrm>
                  <a:off x="-195740" y="4498870"/>
                  <a:ext cx="1153007" cy="523220"/>
                </a:xfrm>
                <a:prstGeom prst="rect">
                  <a:avLst/>
                </a:prstGeom>
                <a:blipFill>
                  <a:blip r:embed="rId10"/>
                  <a:stretch>
                    <a:fillRect/>
                  </a:stretch>
                </a:blipFill>
              </p:spPr>
              <p:txBody>
                <a:bodyPr/>
                <a:lstStyle/>
                <a:p>
                  <a:r>
                    <a:rPr lang="en-AT">
                      <a:noFill/>
                    </a:rPr>
                    <a:t> </a:t>
                  </a:r>
                </a:p>
              </p:txBody>
            </p:sp>
          </mc:Fallback>
        </mc:AlternateContent>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C3C067E-3547-0C51-59AB-F2D3FC67E219}"/>
                  </a:ext>
                </a:extLst>
              </p:cNvPr>
              <p:cNvSpPr txBox="1"/>
              <p:nvPr/>
            </p:nvSpPr>
            <p:spPr>
              <a:xfrm>
                <a:off x="344476" y="2221440"/>
                <a:ext cx="11270993" cy="461665"/>
              </a:xfrm>
              <a:prstGeom prst="rect">
                <a:avLst/>
              </a:prstGeom>
              <a:noFill/>
            </p:spPr>
            <p:txBody>
              <a:bodyPr wrap="square">
                <a:spAutoFit/>
              </a:bodyPr>
              <a:lstStyle/>
              <a:p>
                <a:r>
                  <a:rPr lang="en-US" sz="2400" b="1" i="0" dirty="0">
                    <a:latin typeface="Beaufort for LOL" panose="02020503050000020004" pitchFamily="18" charset="0"/>
                    <a:ea typeface="Cambria Math" panose="02040503050406030204" pitchFamily="18" charset="0"/>
                    <a:cs typeface="Beaufort for LOL" panose="02020503050000020004" pitchFamily="18" charset="0"/>
                  </a:rPr>
                  <a:t>First, </a:t>
                </a:r>
                <a14:m>
                  <m:oMath xmlns:m="http://schemas.openxmlformats.org/officeDocument/2006/math">
                    <m:sSub>
                      <m:sSubPr>
                        <m:ctrlP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𝑩</m:t>
                        </m:r>
                      </m:e>
                      <m:sub>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𝒊</m:t>
                        </m:r>
                      </m:sub>
                    </m:sSub>
                  </m:oMath>
                </a14:m>
                <a:r>
                  <a:rPr lang="en-US" sz="2400" b="1" i="0" dirty="0">
                    <a:latin typeface="Beaufort for LOL" panose="02020503050000020004" pitchFamily="18" charset="0"/>
                    <a:ea typeface="Cambria Math" panose="02040503050406030204" pitchFamily="18" charset="0"/>
                    <a:cs typeface="Beaufort for LOL" panose="02020503050000020004" pitchFamily="18" charset="0"/>
                  </a:rPr>
                  <a:t> has to happen</a:t>
                </a:r>
              </a:p>
            </p:txBody>
          </p:sp>
        </mc:Choice>
        <mc:Fallback xmlns="">
          <p:sp>
            <p:nvSpPr>
              <p:cNvPr id="47" name="TextBox 46">
                <a:extLst>
                  <a:ext uri="{FF2B5EF4-FFF2-40B4-BE49-F238E27FC236}">
                    <a16:creationId xmlns:a16="http://schemas.microsoft.com/office/drawing/2014/main" id="{EC3C067E-3547-0C51-59AB-F2D3FC67E219}"/>
                  </a:ext>
                </a:extLst>
              </p:cNvPr>
              <p:cNvSpPr txBox="1">
                <a:spLocks noRot="1" noChangeAspect="1" noMove="1" noResize="1" noEditPoints="1" noAdjustHandles="1" noChangeArrowheads="1" noChangeShapeType="1" noTextEdit="1"/>
              </p:cNvSpPr>
              <p:nvPr/>
            </p:nvSpPr>
            <p:spPr>
              <a:xfrm>
                <a:off x="344476" y="2221440"/>
                <a:ext cx="11270993" cy="461665"/>
              </a:xfrm>
              <a:prstGeom prst="rect">
                <a:avLst/>
              </a:prstGeom>
              <a:blipFill>
                <a:blip r:embed="rId11"/>
                <a:stretch>
                  <a:fillRect l="-866"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92BC221-30BE-FA95-92A9-29F3FCFFABE5}"/>
                  </a:ext>
                </a:extLst>
              </p:cNvPr>
              <p:cNvSpPr txBox="1"/>
              <p:nvPr/>
            </p:nvSpPr>
            <p:spPr>
              <a:xfrm>
                <a:off x="5379102" y="2217685"/>
                <a:ext cx="11270993" cy="461665"/>
              </a:xfrm>
              <a:prstGeom prst="rect">
                <a:avLst/>
              </a:prstGeom>
              <a:noFill/>
            </p:spPr>
            <p:txBody>
              <a:bodyPr wrap="square">
                <a:spAutoFit/>
              </a:bodyPr>
              <a:lstStyle/>
              <a:p>
                <a:r>
                  <a:rPr lang="en-US" sz="2400" b="1" i="0" dirty="0">
                    <a:latin typeface="Beaufort for LOL" panose="02020503050000020004" pitchFamily="18" charset="0"/>
                    <a:ea typeface="Cambria Math" panose="02040503050406030204" pitchFamily="18" charset="0"/>
                    <a:cs typeface="Beaufort for LOL" panose="02020503050000020004" pitchFamily="18" charset="0"/>
                  </a:rPr>
                  <a:t>If </a:t>
                </a:r>
                <a14:m>
                  <m:oMath xmlns:m="http://schemas.openxmlformats.org/officeDocument/2006/math">
                    <m:sSub>
                      <m:sSubPr>
                        <m:ctrlP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𝑩</m:t>
                        </m:r>
                      </m:e>
                      <m:sub>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𝒊</m:t>
                        </m:r>
                      </m:sub>
                    </m:sSub>
                  </m:oMath>
                </a14:m>
                <a:r>
                  <a:rPr lang="en-US" sz="2400" b="1" i="0" dirty="0">
                    <a:latin typeface="Beaufort for LOL" panose="02020503050000020004" pitchFamily="18" charset="0"/>
                    <a:ea typeface="Cambria Math" panose="02040503050406030204" pitchFamily="18" charset="0"/>
                    <a:cs typeface="Beaufort for LOL" panose="02020503050000020004" pitchFamily="18" charset="0"/>
                  </a:rPr>
                  <a:t> happened, how likely is it that </a:t>
                </a:r>
                <a14:m>
                  <m:oMath xmlns:m="http://schemas.openxmlformats.org/officeDocument/2006/math">
                    <m:r>
                      <a:rPr lang="en-US" sz="2400" b="1" i="1" dirty="0" smtClean="0">
                        <a:latin typeface="Cambria Math" panose="02040503050406030204" pitchFamily="18" charset="0"/>
                        <a:ea typeface="Cambria Math" panose="02040503050406030204" pitchFamily="18" charset="0"/>
                        <a:cs typeface="Beaufort for LOL" panose="02020503050000020004" pitchFamily="18" charset="0"/>
                      </a:rPr>
                      <m:t>𝑨</m:t>
                    </m:r>
                  </m:oMath>
                </a14:m>
                <a:r>
                  <a:rPr lang="en-US" sz="2400" b="1" i="0" dirty="0">
                    <a:latin typeface="Beaufort for LOL" panose="02020503050000020004" pitchFamily="18" charset="0"/>
                    <a:ea typeface="Cambria Math" panose="02040503050406030204" pitchFamily="18" charset="0"/>
                    <a:cs typeface="Beaufort for LOL" panose="02020503050000020004" pitchFamily="18" charset="0"/>
                  </a:rPr>
                  <a:t> happened?</a:t>
                </a:r>
              </a:p>
            </p:txBody>
          </p:sp>
        </mc:Choice>
        <mc:Fallback xmlns="">
          <p:sp>
            <p:nvSpPr>
              <p:cNvPr id="49" name="TextBox 48">
                <a:extLst>
                  <a:ext uri="{FF2B5EF4-FFF2-40B4-BE49-F238E27FC236}">
                    <a16:creationId xmlns:a16="http://schemas.microsoft.com/office/drawing/2014/main" id="{892BC221-30BE-FA95-92A9-29F3FCFFABE5}"/>
                  </a:ext>
                </a:extLst>
              </p:cNvPr>
              <p:cNvSpPr txBox="1">
                <a:spLocks noRot="1" noChangeAspect="1" noMove="1" noResize="1" noEditPoints="1" noAdjustHandles="1" noChangeArrowheads="1" noChangeShapeType="1" noTextEdit="1"/>
              </p:cNvSpPr>
              <p:nvPr/>
            </p:nvSpPr>
            <p:spPr>
              <a:xfrm>
                <a:off x="5379102" y="2217685"/>
                <a:ext cx="11270993" cy="461665"/>
              </a:xfrm>
              <a:prstGeom prst="rect">
                <a:avLst/>
              </a:prstGeom>
              <a:blipFill>
                <a:blip r:embed="rId12"/>
                <a:stretch>
                  <a:fillRect l="-811" t="-10526" b="-28947"/>
                </a:stretch>
              </a:blipFill>
            </p:spPr>
            <p:txBody>
              <a:bodyPr/>
              <a:lstStyle/>
              <a:p>
                <a:r>
                  <a:rPr lang="en-AT">
                    <a:noFill/>
                  </a:rPr>
                  <a:t> </a:t>
                </a:r>
              </a:p>
            </p:txBody>
          </p:sp>
        </mc:Fallback>
      </mc:AlternateContent>
      <p:sp>
        <p:nvSpPr>
          <p:cNvPr id="9" name="TextBox 8">
            <a:extLst>
              <a:ext uri="{FF2B5EF4-FFF2-40B4-BE49-F238E27FC236}">
                <a16:creationId xmlns:a16="http://schemas.microsoft.com/office/drawing/2014/main" id="{9386EFB1-3218-6495-AC7B-9076DB242756}"/>
              </a:ext>
            </a:extLst>
          </p:cNvPr>
          <p:cNvSpPr txBox="1"/>
          <p:nvPr/>
        </p:nvSpPr>
        <p:spPr>
          <a:xfrm>
            <a:off x="344476" y="1078970"/>
            <a:ext cx="8215084" cy="461665"/>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Our events:</a:t>
            </a:r>
            <a:endParaRPr lang="en-US" sz="2400" b="1" i="1" dirty="0">
              <a:latin typeface="Beaufort for LOL" panose="02020503050000020004" pitchFamily="18" charset="0"/>
              <a:cs typeface="Beaufort for LOL" panose="02020503050000020004" pitchFamily="18" charset="0"/>
            </a:endParaRPr>
          </a:p>
        </p:txBody>
      </p:sp>
      <p:sp>
        <p:nvSpPr>
          <p:cNvPr id="10" name="Oval 9">
            <a:extLst>
              <a:ext uri="{FF2B5EF4-FFF2-40B4-BE49-F238E27FC236}">
                <a16:creationId xmlns:a16="http://schemas.microsoft.com/office/drawing/2014/main" id="{1F7F7D78-CDB9-1E86-454B-CD8B7B40FA75}"/>
              </a:ext>
            </a:extLst>
          </p:cNvPr>
          <p:cNvSpPr/>
          <p:nvPr/>
        </p:nvSpPr>
        <p:spPr>
          <a:xfrm rot="19912238">
            <a:off x="565506" y="3196151"/>
            <a:ext cx="2480761" cy="1020434"/>
          </a:xfrm>
          <a:prstGeom prst="ellipse">
            <a:avLst/>
          </a:prstGeom>
          <a:noFill/>
          <a:ln w="41275">
            <a:solidFill>
              <a:srgbClr val="B222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CAAFF5-5821-023D-1489-656BE78BCA99}"/>
                  </a:ext>
                </a:extLst>
              </p:cNvPr>
              <p:cNvSpPr txBox="1"/>
              <p:nvPr/>
            </p:nvSpPr>
            <p:spPr>
              <a:xfrm>
                <a:off x="855325" y="5153748"/>
                <a:ext cx="2112769" cy="7838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𝑃</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1</m:t>
                          </m:r>
                        </m:num>
                        <m:den>
                          <m:r>
                            <a:rPr lang="en-US" sz="2400" b="0" i="1" smtClean="0">
                              <a:latin typeface="Cambria Math" panose="02040503050406030204" pitchFamily="18" charset="0"/>
                              <a:cs typeface="Beaufort for LOL" panose="02020503050000020004" pitchFamily="18" charset="0"/>
                            </a:rPr>
                            <m:t>2</m:t>
                          </m:r>
                        </m:den>
                      </m:f>
                    </m:oMath>
                  </m:oMathPara>
                </a14:m>
                <a:endParaRPr lang="en-US" sz="2400" i="1"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9BCAAFF5-5821-023D-1489-656BE78BCA99}"/>
                  </a:ext>
                </a:extLst>
              </p:cNvPr>
              <p:cNvSpPr txBox="1">
                <a:spLocks noRot="1" noChangeAspect="1" noMove="1" noResize="1" noEditPoints="1" noAdjustHandles="1" noChangeArrowheads="1" noChangeShapeType="1" noTextEdit="1"/>
              </p:cNvSpPr>
              <p:nvPr/>
            </p:nvSpPr>
            <p:spPr>
              <a:xfrm>
                <a:off x="855325" y="5153748"/>
                <a:ext cx="2112769" cy="783804"/>
              </a:xfrm>
              <a:prstGeom prst="rect">
                <a:avLst/>
              </a:prstGeom>
              <a:blipFill>
                <a:blip r:embed="rId13"/>
                <a:stretch>
                  <a:fillRect/>
                </a:stretch>
              </a:blipFill>
            </p:spPr>
            <p:txBody>
              <a:bodyPr/>
              <a:lstStyle/>
              <a:p>
                <a:r>
                  <a:rPr lang="en-AT">
                    <a:noFill/>
                  </a:rPr>
                  <a:t> </a:t>
                </a:r>
              </a:p>
            </p:txBody>
          </p:sp>
        </mc:Fallback>
      </mc:AlternateContent>
      <p:grpSp>
        <p:nvGrpSpPr>
          <p:cNvPr id="14" name="Group 13">
            <a:extLst>
              <a:ext uri="{FF2B5EF4-FFF2-40B4-BE49-F238E27FC236}">
                <a16:creationId xmlns:a16="http://schemas.microsoft.com/office/drawing/2014/main" id="{E0BE2972-2EBD-03FD-2E8F-A74B5FEF453C}"/>
              </a:ext>
            </a:extLst>
          </p:cNvPr>
          <p:cNvGrpSpPr/>
          <p:nvPr/>
        </p:nvGrpSpPr>
        <p:grpSpPr>
          <a:xfrm>
            <a:off x="6862460" y="2866166"/>
            <a:ext cx="3394200" cy="2072642"/>
            <a:chOff x="-195740" y="2989331"/>
            <a:chExt cx="3394200" cy="2072642"/>
          </a:xfrm>
        </p:grpSpPr>
        <p:sp>
          <p:nvSpPr>
            <p:cNvPr id="15" name="Oval 14">
              <a:extLst>
                <a:ext uri="{FF2B5EF4-FFF2-40B4-BE49-F238E27FC236}">
                  <a16:creationId xmlns:a16="http://schemas.microsoft.com/office/drawing/2014/main" id="{82707409-56B6-91EE-FBCD-3679B727F4C7}"/>
                </a:ext>
              </a:extLst>
            </p:cNvPr>
            <p:cNvSpPr/>
            <p:nvPr/>
          </p:nvSpPr>
          <p:spPr>
            <a:xfrm rot="20168477">
              <a:off x="315715" y="3126101"/>
              <a:ext cx="2850011" cy="1386669"/>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79385F1-A254-FFCC-4EF8-1BF752C9B231}"/>
                    </a:ext>
                  </a:extLst>
                </p:cNvPr>
                <p:cNvSpPr txBox="1"/>
                <p:nvPr/>
              </p:nvSpPr>
              <p:spPr>
                <a:xfrm>
                  <a:off x="621479" y="3902487"/>
                  <a:ext cx="90364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Beaufort for LOL" panose="02020503050000020004" pitchFamily="18" charset="0"/>
                          </a:rPr>
                          <m:t>1</m:t>
                        </m:r>
                      </m:oMath>
                    </m:oMathPara>
                  </a14:m>
                  <a:endParaRPr lang="en-US" sz="2800" i="1" dirty="0">
                    <a:latin typeface="Beaufort for LOL" panose="02020503050000020004" pitchFamily="18" charset="0"/>
                    <a:cs typeface="Beaufort for LOL" panose="02020503050000020004" pitchFamily="18" charset="0"/>
                  </a:endParaRPr>
                </a:p>
              </p:txBody>
            </p:sp>
          </mc:Choice>
          <mc:Fallback xmlns="">
            <p:sp>
              <p:nvSpPr>
                <p:cNvPr id="17" name="TextBox 16">
                  <a:extLst>
                    <a:ext uri="{FF2B5EF4-FFF2-40B4-BE49-F238E27FC236}">
                      <a16:creationId xmlns:a16="http://schemas.microsoft.com/office/drawing/2014/main" id="{879385F1-A254-FFCC-4EF8-1BF752C9B231}"/>
                    </a:ext>
                  </a:extLst>
                </p:cNvPr>
                <p:cNvSpPr txBox="1">
                  <a:spLocks noRot="1" noChangeAspect="1" noMove="1" noResize="1" noEditPoints="1" noAdjustHandles="1" noChangeArrowheads="1" noChangeShapeType="1" noTextEdit="1"/>
                </p:cNvSpPr>
                <p:nvPr/>
              </p:nvSpPr>
              <p:spPr>
                <a:xfrm>
                  <a:off x="621479" y="3902487"/>
                  <a:ext cx="903648" cy="523220"/>
                </a:xfrm>
                <a:prstGeom prst="rect">
                  <a:avLst/>
                </a:prstGeom>
                <a:blipFill>
                  <a:blip r:embed="rId14"/>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277301-C30A-A0D6-4E07-776FE2FD9C44}"/>
                    </a:ext>
                  </a:extLst>
                </p:cNvPr>
                <p:cNvSpPr txBox="1"/>
                <p:nvPr/>
              </p:nvSpPr>
              <p:spPr>
                <a:xfrm>
                  <a:off x="1073303" y="3279828"/>
                  <a:ext cx="1153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Beaufort for LOL" panose="02020503050000020004" pitchFamily="18" charset="0"/>
                          </a:rPr>
                          <m:t>2</m:t>
                        </m:r>
                      </m:oMath>
                    </m:oMathPara>
                  </a14:m>
                  <a:endParaRPr lang="en-US" sz="2800" i="1" dirty="0">
                    <a:latin typeface="Beaufort for LOL" panose="02020503050000020004" pitchFamily="18" charset="0"/>
                    <a:cs typeface="Beaufort for LOL" panose="02020503050000020004" pitchFamily="18" charset="0"/>
                  </a:endParaRPr>
                </a:p>
              </p:txBody>
            </p:sp>
          </mc:Choice>
          <mc:Fallback xmlns="">
            <p:sp>
              <p:nvSpPr>
                <p:cNvPr id="19" name="TextBox 18">
                  <a:extLst>
                    <a:ext uri="{FF2B5EF4-FFF2-40B4-BE49-F238E27FC236}">
                      <a16:creationId xmlns:a16="http://schemas.microsoft.com/office/drawing/2014/main" id="{5C277301-C30A-A0D6-4E07-776FE2FD9C44}"/>
                    </a:ext>
                  </a:extLst>
                </p:cNvPr>
                <p:cNvSpPr txBox="1">
                  <a:spLocks noRot="1" noChangeAspect="1" noMove="1" noResize="1" noEditPoints="1" noAdjustHandles="1" noChangeArrowheads="1" noChangeShapeType="1" noTextEdit="1"/>
                </p:cNvSpPr>
                <p:nvPr/>
              </p:nvSpPr>
              <p:spPr>
                <a:xfrm>
                  <a:off x="1073303" y="3279828"/>
                  <a:ext cx="1153007" cy="523220"/>
                </a:xfrm>
                <a:prstGeom prst="rect">
                  <a:avLst/>
                </a:prstGeom>
                <a:blipFill>
                  <a:blip r:embed="rId15"/>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77E5E3D-1B48-E081-F3BA-957054BE95DD}"/>
                    </a:ext>
                  </a:extLst>
                </p:cNvPr>
                <p:cNvSpPr txBox="1"/>
                <p:nvPr/>
              </p:nvSpPr>
              <p:spPr>
                <a:xfrm>
                  <a:off x="2045453" y="2989331"/>
                  <a:ext cx="1153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Beaufort for LOL" panose="02020503050000020004" pitchFamily="18" charset="0"/>
                          </a:rPr>
                          <m:t>4</m:t>
                        </m:r>
                      </m:oMath>
                    </m:oMathPara>
                  </a14:m>
                  <a:endParaRPr lang="en-US" sz="2800" i="1" dirty="0">
                    <a:latin typeface="Beaufort for LOL" panose="02020503050000020004" pitchFamily="18" charset="0"/>
                    <a:cs typeface="Beaufort for LOL" panose="02020503050000020004" pitchFamily="18" charset="0"/>
                  </a:endParaRPr>
                </a:p>
              </p:txBody>
            </p:sp>
          </mc:Choice>
          <mc:Fallback xmlns="">
            <p:sp>
              <p:nvSpPr>
                <p:cNvPr id="23" name="TextBox 22">
                  <a:extLst>
                    <a:ext uri="{FF2B5EF4-FFF2-40B4-BE49-F238E27FC236}">
                      <a16:creationId xmlns:a16="http://schemas.microsoft.com/office/drawing/2014/main" id="{277E5E3D-1B48-E081-F3BA-957054BE95DD}"/>
                    </a:ext>
                  </a:extLst>
                </p:cNvPr>
                <p:cNvSpPr txBox="1">
                  <a:spLocks noRot="1" noChangeAspect="1" noMove="1" noResize="1" noEditPoints="1" noAdjustHandles="1" noChangeArrowheads="1" noChangeShapeType="1" noTextEdit="1"/>
                </p:cNvSpPr>
                <p:nvPr/>
              </p:nvSpPr>
              <p:spPr>
                <a:xfrm>
                  <a:off x="2045453" y="2989331"/>
                  <a:ext cx="1153007" cy="523220"/>
                </a:xfrm>
                <a:prstGeom prst="rect">
                  <a:avLst/>
                </a:prstGeom>
                <a:blipFill>
                  <a:blip r:embed="rId16"/>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2FC31C7-C7A6-47EE-E8B4-3014B5B2E85D}"/>
                    </a:ext>
                  </a:extLst>
                </p:cNvPr>
                <p:cNvSpPr txBox="1"/>
                <p:nvPr/>
              </p:nvSpPr>
              <p:spPr>
                <a:xfrm>
                  <a:off x="-195740" y="4498870"/>
                  <a:ext cx="1153007" cy="5631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Beaufort for LOL" panose="02020503050000020004" pitchFamily="18" charset="0"/>
                              </a:rPr>
                            </m:ctrlPr>
                          </m:sSubPr>
                          <m:e>
                            <m:r>
                              <m:rPr>
                                <m:sty m:val="p"/>
                              </m:rPr>
                              <a:rPr lang="en-US" sz="2800" b="0" i="0" smtClean="0">
                                <a:latin typeface="Cambria Math" panose="02040503050406030204" pitchFamily="18" charset="0"/>
                                <a:cs typeface="Beaufort for LOL" panose="02020503050000020004" pitchFamily="18" charset="0"/>
                              </a:rPr>
                              <m:t>Ω</m:t>
                            </m:r>
                          </m:e>
                          <m:sub>
                            <m:sSub>
                              <m:sSubPr>
                                <m:ctrlPr>
                                  <a:rPr lang="en-US" sz="2800" b="0" i="1" smtClean="0">
                                    <a:latin typeface="Cambria Math" panose="02040503050406030204" pitchFamily="18" charset="0"/>
                                    <a:cs typeface="Beaufort for LOL" panose="02020503050000020004" pitchFamily="18" charset="0"/>
                                  </a:rPr>
                                </m:ctrlPr>
                              </m:sSubPr>
                              <m:e>
                                <m:r>
                                  <a:rPr lang="en-US" sz="2800" b="0" i="1" smtClean="0">
                                    <a:latin typeface="Cambria Math" panose="02040503050406030204" pitchFamily="18" charset="0"/>
                                    <a:cs typeface="Beaufort for LOL" panose="02020503050000020004" pitchFamily="18" charset="0"/>
                                  </a:rPr>
                                  <m:t>𝐵</m:t>
                                </m:r>
                              </m:e>
                              <m:sub>
                                <m:r>
                                  <a:rPr lang="en-US" sz="2800" b="0" i="1" smtClean="0">
                                    <a:latin typeface="Cambria Math" panose="02040503050406030204" pitchFamily="18" charset="0"/>
                                    <a:cs typeface="Beaufort for LOL" panose="02020503050000020004" pitchFamily="18" charset="0"/>
                                  </a:rPr>
                                  <m:t>𝑖</m:t>
                                </m:r>
                              </m:sub>
                            </m:sSub>
                          </m:sub>
                        </m:sSub>
                      </m:oMath>
                    </m:oMathPara>
                  </a14:m>
                  <a:endParaRPr lang="en-US" sz="2800" i="1" dirty="0">
                    <a:latin typeface="Beaufort for LOL" panose="02020503050000020004" pitchFamily="18" charset="0"/>
                    <a:cs typeface="Beaufort for LOL" panose="02020503050000020004" pitchFamily="18" charset="0"/>
                  </a:endParaRPr>
                </a:p>
              </p:txBody>
            </p:sp>
          </mc:Choice>
          <mc:Fallback xmlns="">
            <p:sp>
              <p:nvSpPr>
                <p:cNvPr id="34" name="TextBox 33">
                  <a:extLst>
                    <a:ext uri="{FF2B5EF4-FFF2-40B4-BE49-F238E27FC236}">
                      <a16:creationId xmlns:a16="http://schemas.microsoft.com/office/drawing/2014/main" id="{52FC31C7-C7A6-47EE-E8B4-3014B5B2E85D}"/>
                    </a:ext>
                  </a:extLst>
                </p:cNvPr>
                <p:cNvSpPr txBox="1">
                  <a:spLocks noRot="1" noChangeAspect="1" noMove="1" noResize="1" noEditPoints="1" noAdjustHandles="1" noChangeArrowheads="1" noChangeShapeType="1" noTextEdit="1"/>
                </p:cNvSpPr>
                <p:nvPr/>
              </p:nvSpPr>
              <p:spPr>
                <a:xfrm>
                  <a:off x="-195740" y="4498870"/>
                  <a:ext cx="1153007" cy="563103"/>
                </a:xfrm>
                <a:prstGeom prst="rect">
                  <a:avLst/>
                </a:prstGeom>
                <a:blipFill>
                  <a:blip r:embed="rId17"/>
                  <a:stretch>
                    <a:fillRect/>
                  </a:stretch>
                </a:blipFill>
              </p:spPr>
              <p:txBody>
                <a:bodyPr/>
                <a:lstStyle/>
                <a:p>
                  <a:r>
                    <a:rPr lang="en-AT">
                      <a:noFill/>
                    </a:rPr>
                    <a:t> </a:t>
                  </a:r>
                </a:p>
              </p:txBody>
            </p:sp>
          </mc:Fallback>
        </mc:AlternateContent>
      </p:grpSp>
      <p:sp>
        <p:nvSpPr>
          <p:cNvPr id="37" name="Slide Number Placeholder 2">
            <a:extLst>
              <a:ext uri="{FF2B5EF4-FFF2-40B4-BE49-F238E27FC236}">
                <a16:creationId xmlns:a16="http://schemas.microsoft.com/office/drawing/2014/main" id="{F138785F-683E-4543-79BD-7938400D6890}"/>
              </a:ext>
            </a:extLst>
          </p:cNvPr>
          <p:cNvSpPr txBox="1">
            <a:spLocks/>
          </p:cNvSpPr>
          <p:nvPr/>
        </p:nvSpPr>
        <p:spPr>
          <a:xfrm>
            <a:off x="9448801" y="652872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Beaufort for LoL" panose="02020503050000020004" pitchFamily="18" charset="0"/>
                <a:ea typeface="+mn-ea"/>
                <a:cs typeface="Beaufort for LoL" panose="020205030500000200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491BDB-77F2-4EF0-887C-9DE660584513}" type="slidenum">
              <a:rPr lang="en-GB" smtClean="0"/>
              <a:pPr/>
              <a:t>13</a:t>
            </a:fld>
            <a:endParaRPr lang="en-GB"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20087C7-C5CA-E853-BA0A-97B65998FA42}"/>
                  </a:ext>
                </a:extLst>
              </p:cNvPr>
              <p:cNvSpPr txBox="1"/>
              <p:nvPr/>
            </p:nvSpPr>
            <p:spPr>
              <a:xfrm>
                <a:off x="4497049" y="5171101"/>
                <a:ext cx="8421914"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i="1">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 | </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e>
                      </m:d>
                      <m:r>
                        <a:rPr lang="en-US" sz="2400" b="0" i="0"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0" smtClean="0">
                              <a:latin typeface="Cambria Math" panose="02040503050406030204" pitchFamily="18" charset="0"/>
                              <a:cs typeface="Beaufort for LOL" panose="02020503050000020004" pitchFamily="18" charset="0"/>
                            </a:rPr>
                            <m:t>2</m:t>
                          </m:r>
                        </m:num>
                        <m:den>
                          <m:r>
                            <a:rPr lang="en-US" sz="2400" b="0" i="0" smtClean="0">
                              <a:latin typeface="Cambria Math" panose="02040503050406030204" pitchFamily="18" charset="0"/>
                              <a:cs typeface="Beaufort for LOL" panose="02020503050000020004" pitchFamily="18" charset="0"/>
                            </a:rPr>
                            <m:t>3</m:t>
                          </m:r>
                        </m:den>
                      </m:f>
                    </m:oMath>
                  </m:oMathPara>
                </a14:m>
                <a:endParaRPr lang="en-AT" sz="2400" dirty="0"/>
              </a:p>
            </p:txBody>
          </p:sp>
        </mc:Choice>
        <mc:Fallback xmlns="">
          <p:sp>
            <p:nvSpPr>
              <p:cNvPr id="40" name="TextBox 39">
                <a:extLst>
                  <a:ext uri="{FF2B5EF4-FFF2-40B4-BE49-F238E27FC236}">
                    <a16:creationId xmlns:a16="http://schemas.microsoft.com/office/drawing/2014/main" id="{920087C7-C5CA-E853-BA0A-97B65998FA42}"/>
                  </a:ext>
                </a:extLst>
              </p:cNvPr>
              <p:cNvSpPr txBox="1">
                <a:spLocks noRot="1" noChangeAspect="1" noMove="1" noResize="1" noEditPoints="1" noAdjustHandles="1" noChangeArrowheads="1" noChangeShapeType="1" noTextEdit="1"/>
              </p:cNvSpPr>
              <p:nvPr/>
            </p:nvSpPr>
            <p:spPr>
              <a:xfrm>
                <a:off x="4497049" y="5171101"/>
                <a:ext cx="8421914" cy="786177"/>
              </a:xfrm>
              <a:prstGeom prst="rect">
                <a:avLst/>
              </a:prstGeom>
              <a:blipFill>
                <a:blip r:embed="rId18"/>
                <a:stretch>
                  <a:fillRect/>
                </a:stretch>
              </a:blipFill>
            </p:spPr>
            <p:txBody>
              <a:bodyPr/>
              <a:lstStyle/>
              <a:p>
                <a:r>
                  <a:rPr lang="en-AT">
                    <a:noFill/>
                  </a:rPr>
                  <a:t> </a:t>
                </a:r>
              </a:p>
            </p:txBody>
          </p:sp>
        </mc:Fallback>
      </mc:AlternateContent>
      <p:sp>
        <p:nvSpPr>
          <p:cNvPr id="41" name="Oval 40">
            <a:extLst>
              <a:ext uri="{FF2B5EF4-FFF2-40B4-BE49-F238E27FC236}">
                <a16:creationId xmlns:a16="http://schemas.microsoft.com/office/drawing/2014/main" id="{06355479-CE3C-61C1-67C1-C758E076A367}"/>
              </a:ext>
            </a:extLst>
          </p:cNvPr>
          <p:cNvSpPr/>
          <p:nvPr/>
        </p:nvSpPr>
        <p:spPr>
          <a:xfrm rot="20864071">
            <a:off x="8363847" y="2954592"/>
            <a:ext cx="1671836" cy="694390"/>
          </a:xfrm>
          <a:prstGeom prst="ellipse">
            <a:avLst/>
          </a:prstGeom>
          <a:noFill/>
          <a:ln w="41275">
            <a:solidFill>
              <a:srgbClr val="B222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43" name="Straight Arrow Connector 42">
            <a:extLst>
              <a:ext uri="{FF2B5EF4-FFF2-40B4-BE49-F238E27FC236}">
                <a16:creationId xmlns:a16="http://schemas.microsoft.com/office/drawing/2014/main" id="{19016ACD-BD23-B133-F0D0-A7E249391D43}"/>
              </a:ext>
            </a:extLst>
          </p:cNvPr>
          <p:cNvCxnSpPr/>
          <p:nvPr/>
        </p:nvCxnSpPr>
        <p:spPr>
          <a:xfrm>
            <a:off x="3140309" y="5731933"/>
            <a:ext cx="1093024" cy="53340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4E04011-B875-B7F5-9405-A08F880AAFED}"/>
              </a:ext>
            </a:extLst>
          </p:cNvPr>
          <p:cNvCxnSpPr>
            <a:cxnSpLocks/>
          </p:cNvCxnSpPr>
          <p:nvPr/>
        </p:nvCxnSpPr>
        <p:spPr>
          <a:xfrm flipH="1">
            <a:off x="6544733" y="5779030"/>
            <a:ext cx="1134946" cy="54557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3E9BD6-E1AB-386B-0DEE-86EA89D0D7D1}"/>
                  </a:ext>
                </a:extLst>
              </p:cNvPr>
              <p:cNvSpPr txBox="1"/>
              <p:nvPr/>
            </p:nvSpPr>
            <p:spPr>
              <a:xfrm>
                <a:off x="1168145" y="6004361"/>
                <a:ext cx="8421914" cy="786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i="1">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 , </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e>
                      </m:d>
                      <m:r>
                        <a:rPr lang="en-US" sz="2400" b="0" i="0"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1</m:t>
                          </m:r>
                        </m:num>
                        <m:den>
                          <m:r>
                            <a:rPr lang="en-US" sz="2400" b="0" i="1" smtClean="0">
                              <a:latin typeface="Cambria Math" panose="02040503050406030204" pitchFamily="18" charset="0"/>
                              <a:cs typeface="Beaufort for LOL" panose="02020503050000020004" pitchFamily="18" charset="0"/>
                            </a:rPr>
                            <m:t>3</m:t>
                          </m:r>
                        </m:den>
                      </m:f>
                    </m:oMath>
                  </m:oMathPara>
                </a14:m>
                <a:endParaRPr lang="en-AT" sz="2400" dirty="0"/>
              </a:p>
            </p:txBody>
          </p:sp>
        </mc:Choice>
        <mc:Fallback xmlns="">
          <p:sp>
            <p:nvSpPr>
              <p:cNvPr id="50" name="TextBox 49">
                <a:extLst>
                  <a:ext uri="{FF2B5EF4-FFF2-40B4-BE49-F238E27FC236}">
                    <a16:creationId xmlns:a16="http://schemas.microsoft.com/office/drawing/2014/main" id="{803E9BD6-E1AB-386B-0DEE-86EA89D0D7D1}"/>
                  </a:ext>
                </a:extLst>
              </p:cNvPr>
              <p:cNvSpPr txBox="1">
                <a:spLocks noRot="1" noChangeAspect="1" noMove="1" noResize="1" noEditPoints="1" noAdjustHandles="1" noChangeArrowheads="1" noChangeShapeType="1" noTextEdit="1"/>
              </p:cNvSpPr>
              <p:nvPr/>
            </p:nvSpPr>
            <p:spPr>
              <a:xfrm>
                <a:off x="1168145" y="6004361"/>
                <a:ext cx="8421914" cy="786177"/>
              </a:xfrm>
              <a:prstGeom prst="rect">
                <a:avLst/>
              </a:prstGeom>
              <a:blipFill>
                <a:blip r:embed="rId19"/>
                <a:stretch>
                  <a:fillRect/>
                </a:stretch>
              </a:blipFill>
            </p:spPr>
            <p:txBody>
              <a:bodyPr/>
              <a:lstStyle/>
              <a:p>
                <a:r>
                  <a:rPr lang="en-AT">
                    <a:noFill/>
                  </a:rPr>
                  <a:t> </a:t>
                </a:r>
              </a:p>
            </p:txBody>
          </p:sp>
        </mc:Fallback>
      </mc:AlternateContent>
      <p:sp>
        <p:nvSpPr>
          <p:cNvPr id="3" name="TextBox 2">
            <a:extLst>
              <a:ext uri="{FF2B5EF4-FFF2-40B4-BE49-F238E27FC236}">
                <a16:creationId xmlns:a16="http://schemas.microsoft.com/office/drawing/2014/main" id="{11A6B2A6-BA88-6C89-A1F3-3AF795439C61}"/>
              </a:ext>
            </a:extLst>
          </p:cNvPr>
          <p:cNvSpPr txBox="1"/>
          <p:nvPr/>
        </p:nvSpPr>
        <p:spPr>
          <a:xfrm>
            <a:off x="6692908" y="6519675"/>
            <a:ext cx="6097604" cy="369332"/>
          </a:xfrm>
          <a:prstGeom prst="rect">
            <a:avLst/>
          </a:prstGeom>
          <a:noFill/>
        </p:spPr>
        <p:txBody>
          <a:bodyPr wrap="square">
            <a:spAutoFit/>
          </a:bodyPr>
          <a:lstStyle/>
          <a:p>
            <a:r>
              <a:rPr lang="en-US" dirty="0">
                <a:latin typeface="Beaufort for LOL" panose="02020503050000020004" pitchFamily="18" charset="0"/>
                <a:cs typeface="Beaufort for LOL" panose="02020503050000020004" pitchFamily="18" charset="0"/>
              </a:rPr>
              <a:t>See also:  </a:t>
            </a:r>
            <a:r>
              <a:rPr lang="en-AT" dirty="0">
                <a:latin typeface="Beaufort for LOL" panose="02020503050000020004" pitchFamily="18" charset="0"/>
                <a:cs typeface="Beaufort for LOL" panose="02020503050000020004" pitchFamily="18" charset="0"/>
                <a:hlinkClick r:id="rId20"/>
              </a:rPr>
              <a:t>https://setosa.io/ev/conditional-probability/</a:t>
            </a:r>
            <a:endParaRPr lang="en-AT"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35976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9" grpId="0"/>
      <p:bldP spid="10" grpId="0" animBg="1"/>
      <p:bldP spid="12" grpId="0"/>
      <p:bldP spid="40" grpId="0"/>
      <p:bldP spid="41" grpId="0" animBg="1"/>
      <p:bldP spid="50"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64D09-9D8D-D257-0EBF-4667FBA763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B7C0E-B5E5-BAD9-05CD-3650B9750C22}"/>
              </a:ext>
            </a:extLst>
          </p:cNvPr>
          <p:cNvSpPr>
            <a:spLocks noGrp="1"/>
          </p:cNvSpPr>
          <p:nvPr>
            <p:ph type="title"/>
          </p:nvPr>
        </p:nvSpPr>
        <p:spPr/>
        <p:txBody>
          <a:bodyPr/>
          <a:lstStyle/>
          <a:p>
            <a:r>
              <a:rPr lang="en-US" dirty="0"/>
              <a:t>Bayes theorem</a:t>
            </a:r>
            <a:endParaRPr lang="en-AT" dirty="0"/>
          </a:p>
        </p:txBody>
      </p:sp>
      <p:sp>
        <p:nvSpPr>
          <p:cNvPr id="3" name="Slide Number Placeholder 2">
            <a:extLst>
              <a:ext uri="{FF2B5EF4-FFF2-40B4-BE49-F238E27FC236}">
                <a16:creationId xmlns:a16="http://schemas.microsoft.com/office/drawing/2014/main" id="{FBB567D8-3095-FB11-922B-1C645ABD7D60}"/>
              </a:ext>
            </a:extLst>
          </p:cNvPr>
          <p:cNvSpPr>
            <a:spLocks noGrp="1"/>
          </p:cNvSpPr>
          <p:nvPr>
            <p:ph type="sldNum" sz="quarter" idx="12"/>
          </p:nvPr>
        </p:nvSpPr>
        <p:spPr/>
        <p:txBody>
          <a:bodyPr/>
          <a:lstStyle/>
          <a:p>
            <a:fld id="{CC491BDB-77F2-4EF0-887C-9DE660584513}" type="slidenum">
              <a:rPr lang="en-GB" smtClean="0"/>
              <a:pPr/>
              <a:t>14</a:t>
            </a:fld>
            <a:endParaRPr lang="en-GB" dirty="0"/>
          </a:p>
        </p:txBody>
      </p:sp>
      <p:sp>
        <p:nvSpPr>
          <p:cNvPr id="7" name="TextBox 6">
            <a:extLst>
              <a:ext uri="{FF2B5EF4-FFF2-40B4-BE49-F238E27FC236}">
                <a16:creationId xmlns:a16="http://schemas.microsoft.com/office/drawing/2014/main" id="{ACCA31DD-2D7F-DBC3-174E-CFECAEE19139}"/>
              </a:ext>
            </a:extLst>
          </p:cNvPr>
          <p:cNvSpPr txBox="1"/>
          <p:nvPr/>
        </p:nvSpPr>
        <p:spPr>
          <a:xfrm>
            <a:off x="242892" y="2420486"/>
            <a:ext cx="12022892" cy="461665"/>
          </a:xfrm>
          <a:prstGeom prst="rect">
            <a:avLst/>
          </a:prstGeom>
          <a:noFill/>
        </p:spPr>
        <p:txBody>
          <a:bodyPr wrap="square" rtlCol="0">
            <a:spAutoFit/>
          </a:bodyPr>
          <a:lstStyle/>
          <a:p>
            <a:pPr>
              <a:spcAft>
                <a:spcPts val="2400"/>
              </a:spcAft>
            </a:pPr>
            <a:r>
              <a:rPr lang="en-US" sz="2400" b="1" dirty="0">
                <a:latin typeface="Beaufort for LOL" panose="02020503050000020004" pitchFamily="18" charset="0"/>
                <a:cs typeface="Beaufort for LOL" panose="02020503050000020004" pitchFamily="18" charset="0"/>
              </a:rPr>
              <a:t>Bayes law: </a:t>
            </a:r>
            <a:r>
              <a:rPr lang="en-US" sz="2400" dirty="0">
                <a:latin typeface="Beaufort for LOL" panose="02020503050000020004" pitchFamily="18" charset="0"/>
                <a:cs typeface="Beaufort for LOL" panose="02020503050000020004" pitchFamily="18" charset="0"/>
              </a:rPr>
              <a:t>follows directly from the definition of conditional probability.</a:t>
            </a:r>
          </a:p>
        </p:txBody>
      </p:sp>
      <p:sp>
        <p:nvSpPr>
          <p:cNvPr id="8" name="Rectangle: Rounded Corners 7">
            <a:extLst>
              <a:ext uri="{FF2B5EF4-FFF2-40B4-BE49-F238E27FC236}">
                <a16:creationId xmlns:a16="http://schemas.microsoft.com/office/drawing/2014/main" id="{D4E4BE07-F11B-1EA3-68D3-F05670C09D06}"/>
              </a:ext>
            </a:extLst>
          </p:cNvPr>
          <p:cNvSpPr/>
          <p:nvPr/>
        </p:nvSpPr>
        <p:spPr>
          <a:xfrm>
            <a:off x="242891" y="2391263"/>
            <a:ext cx="11506425" cy="142113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07D5DD-B4BE-C979-5E00-8BFBFA2F9705}"/>
                  </a:ext>
                </a:extLst>
              </p:cNvPr>
              <p:cNvSpPr txBox="1"/>
              <p:nvPr/>
            </p:nvSpPr>
            <p:spPr>
              <a:xfrm>
                <a:off x="1555223" y="2899066"/>
                <a:ext cx="8268607" cy="868699"/>
              </a:xfrm>
              <a:prstGeom prst="rect">
                <a:avLst/>
              </a:prstGeom>
              <a:noFill/>
            </p:spPr>
            <p:txBody>
              <a:bodyPr wrap="square">
                <a:spAutoFit/>
              </a:bodyPr>
              <a:lstStyle/>
              <a:p>
                <a:pPr>
                  <a:spcAft>
                    <a:spcPts val="24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i="1">
                              <a:latin typeface="Cambria Math" panose="02040503050406030204" pitchFamily="18" charset="0"/>
                              <a:cs typeface="Beaufort for LOL" panose="02020503050000020004" pitchFamily="18" charset="0"/>
                            </a:rPr>
                          </m:ctrlPr>
                        </m:dPr>
                        <m:e>
                          <m:sSub>
                            <m:sSubPr>
                              <m:ctrlPr>
                                <a:rPr lang="en-US" sz="2400" b="0" i="1" smtClean="0">
                                  <a:latin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cs typeface="Beaufort for LOL" panose="02020503050000020004" pitchFamily="18" charset="0"/>
                            </a:rPr>
                            <m:t> | </m:t>
                          </m:r>
                          <m:r>
                            <a:rPr lang="en-US" sz="2400" b="0" i="1" smtClean="0">
                              <a:latin typeface="Cambria Math" panose="02040503050406030204" pitchFamily="18" charset="0"/>
                              <a:cs typeface="Beaufort for LOL" panose="02020503050000020004" pitchFamily="18" charset="0"/>
                            </a:rPr>
                            <m:t>𝐴</m:t>
                          </m:r>
                        </m:e>
                      </m:d>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𝑃</m:t>
                          </m:r>
                          <m:d>
                            <m:dPr>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 </m:t>
                              </m:r>
                            </m:e>
                          </m:d>
                          <m:r>
                            <a:rPr lang="en-US" sz="2400" b="0" i="1" smtClean="0">
                              <a:latin typeface="Cambria Math" panose="02040503050406030204" pitchFamily="18" charset="0"/>
                              <a:cs typeface="Beaufort for LOL" panose="02020503050000020004" pitchFamily="18" charset="0"/>
                            </a:rPr>
                            <m:t> </m:t>
                          </m:r>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𝑃</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num>
                        <m:den>
                          <m:r>
                            <a:rPr lang="en-US" sz="2400" b="0" i="1" smtClean="0">
                              <a:latin typeface="Cambria Math" panose="02040503050406030204" pitchFamily="18" charset="0"/>
                              <a:cs typeface="Beaufort for LOL" panose="02020503050000020004" pitchFamily="18" charset="0"/>
                            </a:rPr>
                            <m:t>𝑃</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m:t>
                          </m:r>
                        </m:den>
                      </m:f>
                    </m:oMath>
                  </m:oMathPara>
                </a14:m>
                <a:br>
                  <a:rPr lang="en-US" sz="2400" dirty="0">
                    <a:latin typeface="Beaufort for LOL" panose="02020503050000020004" pitchFamily="18" charset="0"/>
                    <a:cs typeface="Beaufort for LOL" panose="02020503050000020004" pitchFamily="18" charset="0"/>
                  </a:rPr>
                </a:br>
                <a:endParaRPr lang="en-US" sz="2400" dirty="0">
                  <a:latin typeface="Beaufort for LOL" panose="02020503050000020004" pitchFamily="18" charset="0"/>
                  <a:cs typeface="Beaufort for LOL" panose="02020503050000020004" pitchFamily="18" charset="0"/>
                </a:endParaRPr>
              </a:p>
            </p:txBody>
          </p:sp>
        </mc:Choice>
        <mc:Fallback xmlns="">
          <p:sp>
            <p:nvSpPr>
              <p:cNvPr id="9" name="TextBox 8">
                <a:extLst>
                  <a:ext uri="{FF2B5EF4-FFF2-40B4-BE49-F238E27FC236}">
                    <a16:creationId xmlns:a16="http://schemas.microsoft.com/office/drawing/2014/main" id="{CC07D5DD-B4BE-C979-5E00-8BFBFA2F9705}"/>
                  </a:ext>
                </a:extLst>
              </p:cNvPr>
              <p:cNvSpPr txBox="1">
                <a:spLocks noRot="1" noChangeAspect="1" noMove="1" noResize="1" noEditPoints="1" noAdjustHandles="1" noChangeArrowheads="1" noChangeShapeType="1" noTextEdit="1"/>
              </p:cNvSpPr>
              <p:nvPr/>
            </p:nvSpPr>
            <p:spPr>
              <a:xfrm>
                <a:off x="1555223" y="2899066"/>
                <a:ext cx="8268607" cy="868699"/>
              </a:xfrm>
              <a:prstGeom prst="rect">
                <a:avLst/>
              </a:prstGeom>
              <a:blipFill>
                <a:blip r:embed="rId2"/>
                <a:stretch>
                  <a:fillRect/>
                </a:stretch>
              </a:blipFill>
            </p:spPr>
            <p:txBody>
              <a:bodyPr/>
              <a:lstStyle/>
              <a:p>
                <a:r>
                  <a:rPr lang="en-AT">
                    <a:noFill/>
                  </a:rPr>
                  <a:t> </a:t>
                </a:r>
              </a:p>
            </p:txBody>
          </p:sp>
        </mc:Fallback>
      </mc:AlternateContent>
      <p:sp>
        <p:nvSpPr>
          <p:cNvPr id="13" name="Rectangle: Rounded Corners 12">
            <a:extLst>
              <a:ext uri="{FF2B5EF4-FFF2-40B4-BE49-F238E27FC236}">
                <a16:creationId xmlns:a16="http://schemas.microsoft.com/office/drawing/2014/main" id="{E8F424EB-C871-A6F7-956E-234B6B420C59}"/>
              </a:ext>
            </a:extLst>
          </p:cNvPr>
          <p:cNvSpPr/>
          <p:nvPr/>
        </p:nvSpPr>
        <p:spPr>
          <a:xfrm>
            <a:off x="7789334" y="3186159"/>
            <a:ext cx="3959984" cy="626234"/>
          </a:xfrm>
          <a:prstGeom prst="roundRect">
            <a:avLst>
              <a:gd name="adj" fmla="val 36890"/>
            </a:avLst>
          </a:prstGeom>
          <a:solidFill>
            <a:srgbClr val="4682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Beaufort for LOL" panose="02020503050000020004" pitchFamily="18" charset="0"/>
                <a:cs typeface="Beaufort for LOL" panose="02020503050000020004" pitchFamily="18" charset="0"/>
              </a:rPr>
              <a:t>NEVER forget this relation!</a:t>
            </a:r>
            <a:endParaRPr lang="en-AT" sz="2400" b="1" dirty="0">
              <a:latin typeface="Beaufort for LOL" panose="02020503050000020004" pitchFamily="18" charset="0"/>
              <a:cs typeface="Beaufort for LOL" panose="02020503050000020004" pitchFamily="18" charset="0"/>
            </a:endParaRPr>
          </a:p>
        </p:txBody>
      </p:sp>
      <p:pic>
        <p:nvPicPr>
          <p:cNvPr id="10242" name="Picture 2">
            <a:extLst>
              <a:ext uri="{FF2B5EF4-FFF2-40B4-BE49-F238E27FC236}">
                <a16:creationId xmlns:a16="http://schemas.microsoft.com/office/drawing/2014/main" id="{C3837A43-684B-3083-E211-26F1183CA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3152" y="19636"/>
            <a:ext cx="1648848" cy="17675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C86452A-3732-D651-2E66-E294E589314C}"/>
              </a:ext>
            </a:extLst>
          </p:cNvPr>
          <p:cNvSpPr txBox="1"/>
          <p:nvPr/>
        </p:nvSpPr>
        <p:spPr>
          <a:xfrm>
            <a:off x="10146458" y="1782296"/>
            <a:ext cx="2651754" cy="307777"/>
          </a:xfrm>
          <a:prstGeom prst="rect">
            <a:avLst/>
          </a:prstGeom>
          <a:noFill/>
        </p:spPr>
        <p:txBody>
          <a:bodyPr wrap="square" rtlCol="0">
            <a:spAutoFit/>
          </a:bodyPr>
          <a:lstStyle/>
          <a:p>
            <a:r>
              <a:rPr lang="en-US" sz="1400" dirty="0"/>
              <a:t>Thomas Bayes (1701-1761)</a:t>
            </a:r>
            <a:endParaRPr lang="en-AT" sz="1400" dirty="0"/>
          </a:p>
        </p:txBody>
      </p:sp>
      <p:sp>
        <p:nvSpPr>
          <p:cNvPr id="15" name="TextBox 14">
            <a:extLst>
              <a:ext uri="{FF2B5EF4-FFF2-40B4-BE49-F238E27FC236}">
                <a16:creationId xmlns:a16="http://schemas.microsoft.com/office/drawing/2014/main" id="{8B8863BA-8AF6-BF86-B327-5553C8D28AB9}"/>
              </a:ext>
            </a:extLst>
          </p:cNvPr>
          <p:cNvSpPr txBox="1"/>
          <p:nvPr/>
        </p:nvSpPr>
        <p:spPr>
          <a:xfrm>
            <a:off x="169106" y="4198871"/>
            <a:ext cx="12022892" cy="461665"/>
          </a:xfrm>
          <a:prstGeom prst="rect">
            <a:avLst/>
          </a:prstGeom>
          <a:noFill/>
        </p:spPr>
        <p:txBody>
          <a:bodyPr wrap="square" rtlCol="0">
            <a:spAutoFit/>
          </a:bodyPr>
          <a:lstStyle/>
          <a:p>
            <a:pPr>
              <a:spcAft>
                <a:spcPts val="2400"/>
              </a:spcAft>
            </a:pPr>
            <a:r>
              <a:rPr lang="en-US" sz="2400" b="1" dirty="0">
                <a:latin typeface="Beaufort for LOL" panose="02020503050000020004" pitchFamily="18" charset="0"/>
                <a:cs typeface="Beaufort for LOL" panose="02020503050000020004" pitchFamily="18" charset="0"/>
              </a:rPr>
              <a:t>Always take into account all possible events!</a:t>
            </a:r>
            <a:endParaRPr lang="en-US"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0BB829-A98D-7BF2-EB1F-66AEFBEA1926}"/>
                  </a:ext>
                </a:extLst>
              </p:cNvPr>
              <p:cNvSpPr txBox="1"/>
              <p:nvPr/>
            </p:nvSpPr>
            <p:spPr>
              <a:xfrm>
                <a:off x="3848491" y="3975850"/>
                <a:ext cx="8417292" cy="988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e>
                      </m:d>
                      <m:r>
                        <a:rPr lang="en-US" sz="2400" b="0" i="1" smtClean="0">
                          <a:latin typeface="Cambria Math" panose="02040503050406030204" pitchFamily="18" charset="0"/>
                          <a:cs typeface="Beaufort for LOL" panose="02020503050000020004" pitchFamily="18" charset="0"/>
                        </a:rPr>
                        <m:t>=</m:t>
                      </m:r>
                      <m:nary>
                        <m:naryPr>
                          <m:chr m:val="∑"/>
                          <m:supHide m:val="on"/>
                          <m:ctrlPr>
                            <a:rPr lang="en-US" sz="2400" b="0" i="1" smtClean="0">
                              <a:latin typeface="Cambria Math" panose="02040503050406030204" pitchFamily="18" charset="0"/>
                              <a:cs typeface="Beaufort for LOL" panose="02020503050000020004" pitchFamily="18" charset="0"/>
                            </a:rPr>
                          </m:ctrlPr>
                        </m:naryPr>
                        <m:sub>
                          <m:r>
                            <a:rPr lang="en-US" sz="2400" b="0" i="1" smtClean="0">
                              <a:latin typeface="Cambria Math" panose="02040503050406030204" pitchFamily="18" charset="0"/>
                              <a:cs typeface="Beaufort for LOL" panose="02020503050000020004" pitchFamily="18" charset="0"/>
                            </a:rPr>
                            <m:t>𝑖</m:t>
                          </m:r>
                        </m:sub>
                        <m:sup/>
                        <m:e>
                          <m:r>
                            <a:rPr lang="en-US" sz="2400" b="0" i="1" smtClean="0">
                              <a:latin typeface="Cambria Math" panose="02040503050406030204" pitchFamily="18" charset="0"/>
                              <a:cs typeface="Beaufort for LOL" panose="02020503050000020004" pitchFamily="18" charset="0"/>
                            </a:rPr>
                            <m:t>𝑃</m:t>
                          </m:r>
                          <m:d>
                            <m:dPr>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 </m:t>
                              </m:r>
                            </m:e>
                          </m:d>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e>
                          </m:d>
                        </m:e>
                      </m:nary>
                      <m:r>
                        <a:rPr lang="en-US" sz="2400" b="0" i="1" smtClean="0">
                          <a:latin typeface="Cambria Math" panose="02040503050406030204" pitchFamily="18" charset="0"/>
                          <a:cs typeface="Beaufort for LOL" panose="02020503050000020004" pitchFamily="18" charset="0"/>
                        </a:rPr>
                        <m:t>,</m:t>
                      </m:r>
                    </m:oMath>
                  </m:oMathPara>
                </a14:m>
                <a:endParaRPr lang="en-AT" sz="2400" dirty="0"/>
              </a:p>
            </p:txBody>
          </p:sp>
        </mc:Choice>
        <mc:Fallback xmlns="">
          <p:sp>
            <p:nvSpPr>
              <p:cNvPr id="17" name="TextBox 16">
                <a:extLst>
                  <a:ext uri="{FF2B5EF4-FFF2-40B4-BE49-F238E27FC236}">
                    <a16:creationId xmlns:a16="http://schemas.microsoft.com/office/drawing/2014/main" id="{E30BB829-A98D-7BF2-EB1F-66AEFBEA1926}"/>
                  </a:ext>
                </a:extLst>
              </p:cNvPr>
              <p:cNvSpPr txBox="1">
                <a:spLocks noRot="1" noChangeAspect="1" noMove="1" noResize="1" noEditPoints="1" noAdjustHandles="1" noChangeArrowheads="1" noChangeShapeType="1" noTextEdit="1"/>
              </p:cNvSpPr>
              <p:nvPr/>
            </p:nvSpPr>
            <p:spPr>
              <a:xfrm>
                <a:off x="3848491" y="3975850"/>
                <a:ext cx="8417292" cy="988540"/>
              </a:xfrm>
              <a:prstGeom prst="rect">
                <a:avLst/>
              </a:prstGeom>
              <a:blipFill>
                <a:blip r:embed="rId4"/>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9C5297-581C-2F2C-5D89-FF4C3BD1D7F3}"/>
                  </a:ext>
                </a:extLst>
              </p:cNvPr>
              <p:cNvSpPr txBox="1"/>
              <p:nvPr/>
            </p:nvSpPr>
            <p:spPr>
              <a:xfrm>
                <a:off x="6772966" y="3956418"/>
                <a:ext cx="8417292" cy="988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cs typeface="Beaufort for LOL" panose="02020503050000020004" pitchFamily="18" charset="0"/>
                            </a:rPr>
                          </m:ctrlPr>
                        </m:naryPr>
                        <m:sub>
                          <m:r>
                            <a:rPr lang="en-US" sz="2400" b="0" i="1" smtClean="0">
                              <a:latin typeface="Cambria Math" panose="02040503050406030204" pitchFamily="18" charset="0"/>
                              <a:cs typeface="Beaufort for LOL" panose="02020503050000020004" pitchFamily="18" charset="0"/>
                            </a:rPr>
                            <m:t>𝑖</m:t>
                          </m:r>
                        </m:sub>
                        <m:sup/>
                        <m:e>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𝐵</m:t>
                                  </m:r>
                                </m:e>
                                <m:sub>
                                  <m:r>
                                    <a:rPr lang="en-US" sz="2400" b="0" i="1" smtClean="0">
                                      <a:latin typeface="Cambria Math" panose="02040503050406030204" pitchFamily="18" charset="0"/>
                                      <a:cs typeface="Beaufort for LOL" panose="02020503050000020004" pitchFamily="18" charset="0"/>
                                    </a:rPr>
                                    <m:t>𝑖</m:t>
                                  </m:r>
                                </m:sub>
                              </m:sSub>
                            </m:e>
                          </m:d>
                          <m:r>
                            <a:rPr lang="en-US" sz="2400" b="0" i="1" smtClean="0">
                              <a:latin typeface="Cambria Math" panose="02040503050406030204" pitchFamily="18" charset="0"/>
                              <a:cs typeface="Beaufort for LOL" panose="02020503050000020004" pitchFamily="18" charset="0"/>
                            </a:rPr>
                            <m:t>=1</m:t>
                          </m:r>
                        </m:e>
                      </m:nary>
                    </m:oMath>
                  </m:oMathPara>
                </a14:m>
                <a:endParaRPr lang="en-AT" sz="2400" dirty="0"/>
              </a:p>
            </p:txBody>
          </p:sp>
        </mc:Choice>
        <mc:Fallback xmlns="">
          <p:sp>
            <p:nvSpPr>
              <p:cNvPr id="19" name="TextBox 18">
                <a:extLst>
                  <a:ext uri="{FF2B5EF4-FFF2-40B4-BE49-F238E27FC236}">
                    <a16:creationId xmlns:a16="http://schemas.microsoft.com/office/drawing/2014/main" id="{349C5297-581C-2F2C-5D89-FF4C3BD1D7F3}"/>
                  </a:ext>
                </a:extLst>
              </p:cNvPr>
              <p:cNvSpPr txBox="1">
                <a:spLocks noRot="1" noChangeAspect="1" noMove="1" noResize="1" noEditPoints="1" noAdjustHandles="1" noChangeArrowheads="1" noChangeShapeType="1" noTextEdit="1"/>
              </p:cNvSpPr>
              <p:nvPr/>
            </p:nvSpPr>
            <p:spPr>
              <a:xfrm>
                <a:off x="6772966" y="3956418"/>
                <a:ext cx="8417292" cy="988540"/>
              </a:xfrm>
              <a:prstGeom prst="rect">
                <a:avLst/>
              </a:prstGeom>
              <a:blipFill>
                <a:blip r:embed="rId5"/>
                <a:stretch>
                  <a:fillRect/>
                </a:stretch>
              </a:blipFill>
            </p:spPr>
            <p:txBody>
              <a:bodyPr/>
              <a:lstStyle/>
              <a:p>
                <a:r>
                  <a:rPr lang="en-AT">
                    <a:noFill/>
                  </a:rPr>
                  <a:t> </a:t>
                </a:r>
              </a:p>
            </p:txBody>
          </p:sp>
        </mc:Fallback>
      </mc:AlternateContent>
      <p:sp>
        <p:nvSpPr>
          <p:cNvPr id="22" name="TextBox 21">
            <a:extLst>
              <a:ext uri="{FF2B5EF4-FFF2-40B4-BE49-F238E27FC236}">
                <a16:creationId xmlns:a16="http://schemas.microsoft.com/office/drawing/2014/main" id="{FF1135BE-256F-7278-C7FF-30543BC8CA88}"/>
              </a:ext>
            </a:extLst>
          </p:cNvPr>
          <p:cNvSpPr txBox="1"/>
          <p:nvPr/>
        </p:nvSpPr>
        <p:spPr>
          <a:xfrm>
            <a:off x="242891" y="3112355"/>
            <a:ext cx="12022892" cy="461665"/>
          </a:xfrm>
          <a:prstGeom prst="rect">
            <a:avLst/>
          </a:prstGeom>
          <a:noFill/>
        </p:spPr>
        <p:txBody>
          <a:bodyPr wrap="square" rtlCol="0">
            <a:spAutoFit/>
          </a:bodyPr>
          <a:lstStyle/>
          <a:p>
            <a:pPr>
              <a:spcAft>
                <a:spcPts val="2400"/>
              </a:spcAft>
            </a:pPr>
            <a:r>
              <a:rPr lang="en-US" sz="2400" dirty="0">
                <a:latin typeface="Beaufort for LOL" panose="02020503050000020004" pitchFamily="18" charset="0"/>
                <a:cs typeface="Beaufort for LOL" panose="02020503050000020004" pitchFamily="18" charset="0"/>
              </a:rPr>
              <a:t>Used to swap condition!</a:t>
            </a:r>
          </a:p>
        </p:txBody>
      </p:sp>
      <p:sp>
        <p:nvSpPr>
          <p:cNvPr id="4" name="TextBox 3">
            <a:extLst>
              <a:ext uri="{FF2B5EF4-FFF2-40B4-BE49-F238E27FC236}">
                <a16:creationId xmlns:a16="http://schemas.microsoft.com/office/drawing/2014/main" id="{728CFFFC-6987-5AD4-161F-1D89700C1612}"/>
              </a:ext>
            </a:extLst>
          </p:cNvPr>
          <p:cNvSpPr txBox="1"/>
          <p:nvPr/>
        </p:nvSpPr>
        <p:spPr>
          <a:xfrm>
            <a:off x="169108" y="5891256"/>
            <a:ext cx="12022892" cy="461665"/>
          </a:xfrm>
          <a:prstGeom prst="rect">
            <a:avLst/>
          </a:prstGeom>
          <a:noFill/>
        </p:spPr>
        <p:txBody>
          <a:bodyPr wrap="square" rtlCol="0">
            <a:spAutoFit/>
          </a:bodyPr>
          <a:lstStyle/>
          <a:p>
            <a:pPr>
              <a:spcAft>
                <a:spcPts val="2400"/>
              </a:spcAft>
            </a:pPr>
            <a:r>
              <a:rPr lang="en-US" sz="2400" b="1" dirty="0">
                <a:latin typeface="Beaufort for LOL" panose="02020503050000020004" pitchFamily="18" charset="0"/>
                <a:cs typeface="Beaufort for LOL" panose="02020503050000020004" pitchFamily="18" charset="0"/>
              </a:rPr>
              <a:t>Also ensures normalization:</a:t>
            </a:r>
            <a:endParaRPr lang="en-US"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9F9B50-FE1F-8A0F-B7C2-9AC1FB1145A0}"/>
                  </a:ext>
                </a:extLst>
              </p:cNvPr>
              <p:cNvSpPr txBox="1"/>
              <p:nvPr/>
            </p:nvSpPr>
            <p:spPr>
              <a:xfrm>
                <a:off x="2551794" y="5678738"/>
                <a:ext cx="8268607" cy="995081"/>
              </a:xfrm>
              <a:prstGeom prst="rect">
                <a:avLst/>
              </a:prstGeom>
              <a:noFill/>
            </p:spPr>
            <p:txBody>
              <a:bodyPr wrap="square">
                <a:spAutoFit/>
              </a:bodyPr>
              <a:lstStyle/>
              <a:p>
                <a:pPr>
                  <a:spcAft>
                    <a:spcPts val="2400"/>
                  </a:spcAft>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cs typeface="Beaufort for LOL" panose="02020503050000020004" pitchFamily="18" charset="0"/>
                            </a:rPr>
                          </m:ctrlPr>
                        </m:naryPr>
                        <m:sub>
                          <m:r>
                            <a:rPr lang="en-US" sz="2400" b="0" i="1" smtClean="0">
                              <a:latin typeface="Cambria Math" panose="02040503050406030204" pitchFamily="18" charset="0"/>
                              <a:cs typeface="Beaufort for LOL" panose="02020503050000020004" pitchFamily="18" charset="0"/>
                            </a:rPr>
                            <m:t>𝑖</m:t>
                          </m:r>
                        </m:sub>
                        <m:sup/>
                        <m:e>
                          <m:r>
                            <a:rPr lang="en-US" sz="2400" i="1">
                              <a:latin typeface="Cambria Math" panose="02040503050406030204" pitchFamily="18" charset="0"/>
                              <a:cs typeface="Beaufort for LOL" panose="02020503050000020004" pitchFamily="18" charset="0"/>
                            </a:rPr>
                            <m:t>𝑃</m:t>
                          </m:r>
                          <m:d>
                            <m:dPr>
                              <m:ctrlPr>
                                <a:rPr lang="en-US" sz="2400" i="1">
                                  <a:latin typeface="Cambria Math" panose="02040503050406030204" pitchFamily="18" charset="0"/>
                                  <a:cs typeface="Beaufort for LOL" panose="02020503050000020004" pitchFamily="18" charset="0"/>
                                </a:rPr>
                              </m:ctrlPr>
                            </m:dPr>
                            <m:e>
                              <m:sSub>
                                <m:sSubPr>
                                  <m:ctrlPr>
                                    <a:rPr lang="en-US" sz="2400" i="1">
                                      <a:latin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cs typeface="Beaufort for LOL" panose="02020503050000020004" pitchFamily="18" charset="0"/>
                                    </a:rPr>
                                    <m:t>𝐵</m:t>
                                  </m:r>
                                </m:e>
                                <m:sub>
                                  <m:r>
                                    <a:rPr lang="en-US" sz="2400" i="1">
                                      <a:latin typeface="Cambria Math" panose="02040503050406030204" pitchFamily="18" charset="0"/>
                                      <a:cs typeface="Beaufort for LOL" panose="02020503050000020004" pitchFamily="18" charset="0"/>
                                    </a:rPr>
                                    <m:t>𝑖</m:t>
                                  </m:r>
                                </m:sub>
                              </m:sSub>
                              <m:r>
                                <a:rPr lang="en-US" sz="2400" i="1">
                                  <a:latin typeface="Cambria Math" panose="02040503050406030204" pitchFamily="18" charset="0"/>
                                  <a:cs typeface="Beaufort for LOL" panose="02020503050000020004" pitchFamily="18" charset="0"/>
                                </a:rPr>
                                <m:t> | </m:t>
                              </m:r>
                              <m:r>
                                <a:rPr lang="en-US" sz="2400" i="1">
                                  <a:latin typeface="Cambria Math" panose="02040503050406030204" pitchFamily="18" charset="0"/>
                                  <a:cs typeface="Beaufort for LOL" panose="02020503050000020004" pitchFamily="18" charset="0"/>
                                </a:rPr>
                                <m:t>𝐴</m:t>
                              </m:r>
                            </m:e>
                          </m:d>
                        </m:e>
                      </m:nary>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nary>
                            <m:naryPr>
                              <m:chr m:val="∑"/>
                              <m:supHide m:val="on"/>
                              <m:ctrlPr>
                                <a:rPr lang="en-US" sz="2400" b="0" i="1" smtClean="0">
                                  <a:latin typeface="Cambria Math" panose="02040503050406030204" pitchFamily="18" charset="0"/>
                                  <a:cs typeface="Beaufort for LOL" panose="02020503050000020004" pitchFamily="18" charset="0"/>
                                </a:rPr>
                              </m:ctrlPr>
                            </m:naryPr>
                            <m:sub>
                              <m:r>
                                <a:rPr lang="en-US" sz="2400" b="0" i="1" smtClean="0">
                                  <a:latin typeface="Cambria Math" panose="02040503050406030204" pitchFamily="18" charset="0"/>
                                  <a:cs typeface="Beaufort for LOL" panose="02020503050000020004" pitchFamily="18" charset="0"/>
                                </a:rPr>
                                <m:t>𝑖</m:t>
                              </m:r>
                            </m:sub>
                            <m:sup/>
                            <m:e>
                              <m:r>
                                <a:rPr lang="en-US" sz="2400" i="1">
                                  <a:latin typeface="Cambria Math" panose="02040503050406030204" pitchFamily="18" charset="0"/>
                                  <a:cs typeface="Beaufort for LOL" panose="02020503050000020004" pitchFamily="18" charset="0"/>
                                </a:rPr>
                                <m:t>𝑃</m:t>
                              </m:r>
                              <m:d>
                                <m:dPr>
                                  <m:endChr m:val="|"/>
                                  <m:ctrlPr>
                                    <a:rPr lang="en-US" sz="2400" i="1">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cs typeface="Beaufort for LOL" panose="02020503050000020004" pitchFamily="18" charset="0"/>
                                    </a:rPr>
                                    <m:t>𝐴</m:t>
                                  </m:r>
                                  <m:r>
                                    <a:rPr lang="en-US" sz="2400" i="1">
                                      <a:latin typeface="Cambria Math" panose="02040503050406030204" pitchFamily="18" charset="0"/>
                                      <a:cs typeface="Beaufort for LOL" panose="02020503050000020004" pitchFamily="18" charset="0"/>
                                    </a:rPr>
                                    <m:t> </m:t>
                                  </m:r>
                                </m:e>
                              </m:d>
                              <m:r>
                                <a:rPr lang="en-US" sz="2400" i="1">
                                  <a:latin typeface="Cambria Math" panose="02040503050406030204" pitchFamily="18" charset="0"/>
                                  <a:cs typeface="Beaufort for LOL" panose="02020503050000020004" pitchFamily="18" charset="0"/>
                                </a:rPr>
                                <m:t> </m:t>
                              </m:r>
                              <m:sSub>
                                <m:sSubPr>
                                  <m:ctrlPr>
                                    <a:rPr lang="en-US" sz="2400" i="1">
                                      <a:latin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cs typeface="Beaufort for LOL" panose="02020503050000020004" pitchFamily="18" charset="0"/>
                                    </a:rPr>
                                    <m:t>𝐵</m:t>
                                  </m:r>
                                </m:e>
                                <m:sub>
                                  <m:r>
                                    <a:rPr lang="en-US" sz="2400" i="1">
                                      <a:latin typeface="Cambria Math" panose="02040503050406030204" pitchFamily="18" charset="0"/>
                                      <a:cs typeface="Beaufort for LOL" panose="02020503050000020004" pitchFamily="18" charset="0"/>
                                    </a:rPr>
                                    <m:t>𝑖</m:t>
                                  </m:r>
                                </m:sub>
                              </m:sSub>
                              <m:r>
                                <a:rPr lang="en-US" sz="2400" i="1">
                                  <a:latin typeface="Cambria Math" panose="02040503050406030204" pitchFamily="18" charset="0"/>
                                  <a:ea typeface="Cambria Math" panose="02040503050406030204" pitchFamily="18" charset="0"/>
                                  <a:cs typeface="Beaufort for LOL" panose="02020503050000020004" pitchFamily="18" charset="0"/>
                                </a:rPr>
                                <m:t>) </m:t>
                              </m:r>
                              <m:r>
                                <a:rPr lang="en-US" sz="2400" i="1">
                                  <a:latin typeface="Cambria Math" panose="02040503050406030204" pitchFamily="18" charset="0"/>
                                  <a:ea typeface="Cambria Math" panose="02040503050406030204" pitchFamily="18" charset="0"/>
                                  <a:cs typeface="Beaufort for LOL" panose="02020503050000020004" pitchFamily="18" charset="0"/>
                                </a:rPr>
                                <m:t>𝑃</m:t>
                              </m:r>
                              <m:r>
                                <a:rPr lang="en-US" sz="2400" i="1">
                                  <a:latin typeface="Cambria Math" panose="02040503050406030204" pitchFamily="18" charset="0"/>
                                  <a:ea typeface="Cambria Math" panose="02040503050406030204" pitchFamily="18" charset="0"/>
                                  <a:cs typeface="Beaufort for LOL" panose="02020503050000020004" pitchFamily="18" charset="0"/>
                                </a:rPr>
                                <m:t>(</m:t>
                              </m:r>
                              <m:sSub>
                                <m:sSubPr>
                                  <m:ctrlPr>
                                    <a:rPr lang="en-US" sz="2400" i="1">
                                      <a:latin typeface="Cambria Math" panose="02040503050406030204" pitchFamily="18" charset="0"/>
                                      <a:ea typeface="Cambria Math" panose="02040503050406030204" pitchFamily="18" charset="0"/>
                                      <a:cs typeface="Beaufort for LOL" panose="02020503050000020004" pitchFamily="18" charset="0"/>
                                    </a:rPr>
                                  </m:ctrlPr>
                                </m:sSubPr>
                                <m:e>
                                  <m:r>
                                    <a:rPr lang="en-US" sz="2400" i="1">
                                      <a:latin typeface="Cambria Math" panose="02040503050406030204" pitchFamily="18" charset="0"/>
                                      <a:ea typeface="Cambria Math" panose="02040503050406030204" pitchFamily="18" charset="0"/>
                                      <a:cs typeface="Beaufort for LOL" panose="02020503050000020004" pitchFamily="18" charset="0"/>
                                    </a:rPr>
                                    <m:t>𝐵</m:t>
                                  </m:r>
                                </m:e>
                                <m:sub>
                                  <m:r>
                                    <a:rPr lang="en-US" sz="2400" i="1">
                                      <a:latin typeface="Cambria Math" panose="02040503050406030204" pitchFamily="18" charset="0"/>
                                      <a:ea typeface="Cambria Math" panose="02040503050406030204" pitchFamily="18" charset="0"/>
                                      <a:cs typeface="Beaufort for LOL" panose="02020503050000020004" pitchFamily="18" charset="0"/>
                                    </a:rPr>
                                    <m:t>𝑖</m:t>
                                  </m:r>
                                </m:sub>
                              </m:sSub>
                              <m:r>
                                <a:rPr lang="en-US" sz="2400" i="1">
                                  <a:latin typeface="Cambria Math" panose="02040503050406030204" pitchFamily="18" charset="0"/>
                                  <a:ea typeface="Cambria Math" panose="02040503050406030204" pitchFamily="18" charset="0"/>
                                  <a:cs typeface="Beaufort for LOL" panose="02020503050000020004" pitchFamily="18" charset="0"/>
                                </a:rPr>
                                <m:t>)</m:t>
                              </m:r>
                            </m:e>
                          </m:nary>
                        </m:num>
                        <m:den>
                          <m:r>
                            <a:rPr lang="en-US" sz="2400" b="0" i="1" smtClean="0">
                              <a:latin typeface="Cambria Math" panose="02040503050406030204" pitchFamily="18" charset="0"/>
                              <a:cs typeface="Beaufort for LOL" panose="02020503050000020004" pitchFamily="18" charset="0"/>
                            </a:rPr>
                            <m:t>𝑃</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m:t>
                          </m:r>
                        </m:den>
                      </m:f>
                      <m:r>
                        <a:rPr lang="en-US" sz="2400" b="0" i="1" smtClean="0">
                          <a:latin typeface="Cambria Math" panose="02040503050406030204" pitchFamily="18" charset="0"/>
                          <a:cs typeface="Beaufort for LOL" panose="02020503050000020004" pitchFamily="18" charset="0"/>
                        </a:rPr>
                        <m:t>=1</m:t>
                      </m:r>
                    </m:oMath>
                  </m:oMathPara>
                </a14:m>
                <a:br>
                  <a:rPr lang="en-US" sz="2400" dirty="0">
                    <a:latin typeface="Beaufort for LOL" panose="02020503050000020004" pitchFamily="18" charset="0"/>
                    <a:cs typeface="Beaufort for LOL" panose="02020503050000020004" pitchFamily="18" charset="0"/>
                  </a:rPr>
                </a:br>
                <a:endParaRPr lang="en-US" sz="24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869F9B50-FE1F-8A0F-B7C2-9AC1FB1145A0}"/>
                  </a:ext>
                </a:extLst>
              </p:cNvPr>
              <p:cNvSpPr txBox="1">
                <a:spLocks noRot="1" noChangeAspect="1" noMove="1" noResize="1" noEditPoints="1" noAdjustHandles="1" noChangeArrowheads="1" noChangeShapeType="1" noTextEdit="1"/>
              </p:cNvSpPr>
              <p:nvPr/>
            </p:nvSpPr>
            <p:spPr>
              <a:xfrm>
                <a:off x="2551794" y="5678738"/>
                <a:ext cx="8268607" cy="995081"/>
              </a:xfrm>
              <a:prstGeom prst="rect">
                <a:avLst/>
              </a:prstGeom>
              <a:blipFill>
                <a:blip r:embed="rId6"/>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5AD48C-CC48-146B-A39D-2A41B4A673AA}"/>
                  </a:ext>
                </a:extLst>
              </p:cNvPr>
              <p:cNvSpPr txBox="1"/>
              <p:nvPr/>
            </p:nvSpPr>
            <p:spPr>
              <a:xfrm>
                <a:off x="169106" y="5043113"/>
                <a:ext cx="12022892" cy="461665"/>
              </a:xfrm>
              <a:prstGeom prst="rect">
                <a:avLst/>
              </a:prstGeom>
              <a:noFill/>
            </p:spPr>
            <p:txBody>
              <a:bodyPr wrap="square" rtlCol="0">
                <a:spAutoFit/>
              </a:bodyPr>
              <a:lstStyle/>
              <a:p>
                <a:pPr>
                  <a:spcAft>
                    <a:spcPts val="2400"/>
                  </a:spcAft>
                </a:pPr>
                <a:r>
                  <a:rPr lang="en-US" sz="2400" b="1" dirty="0">
                    <a:latin typeface="Beaufort for LOL" panose="02020503050000020004" pitchFamily="18" charset="0"/>
                    <a:cs typeface="Beaufort for LOL" panose="02020503050000020004" pitchFamily="18" charset="0"/>
                  </a:rPr>
                  <a:t>Basically: </a:t>
                </a:r>
                <a:r>
                  <a:rPr lang="en-US" sz="2400" dirty="0">
                    <a:latin typeface="Beaufort for LOL" panose="02020503050000020004" pitchFamily="18" charset="0"/>
                    <a:cs typeface="Beaufort for LOL" panose="02020503050000020004" pitchFamily="18" charset="0"/>
                  </a:rPr>
                  <a:t>account for all events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𝐵</m:t>
                        </m:r>
                      </m:e>
                      <m:sub>
                        <m:r>
                          <a:rPr lang="en-US" sz="2400" i="1" dirty="0"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that could have led to event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𝐴</m:t>
                    </m:r>
                  </m:oMath>
                </a14:m>
                <a:r>
                  <a:rPr lang="en-US" sz="2400" dirty="0">
                    <a:latin typeface="Beaufort for LOL" panose="02020503050000020004" pitchFamily="18" charset="0"/>
                    <a:cs typeface="Beaufort for LOL" panose="02020503050000020004" pitchFamily="18" charset="0"/>
                  </a:rPr>
                  <a:t>.</a:t>
                </a:r>
              </a:p>
            </p:txBody>
          </p:sp>
        </mc:Choice>
        <mc:Fallback xmlns="">
          <p:sp>
            <p:nvSpPr>
              <p:cNvPr id="6" name="TextBox 5">
                <a:extLst>
                  <a:ext uri="{FF2B5EF4-FFF2-40B4-BE49-F238E27FC236}">
                    <a16:creationId xmlns:a16="http://schemas.microsoft.com/office/drawing/2014/main" id="{695AD48C-CC48-146B-A39D-2A41B4A673AA}"/>
                  </a:ext>
                </a:extLst>
              </p:cNvPr>
              <p:cNvSpPr txBox="1">
                <a:spLocks noRot="1" noChangeAspect="1" noMove="1" noResize="1" noEditPoints="1" noAdjustHandles="1" noChangeArrowheads="1" noChangeShapeType="1" noTextEdit="1"/>
              </p:cNvSpPr>
              <p:nvPr/>
            </p:nvSpPr>
            <p:spPr>
              <a:xfrm>
                <a:off x="169106" y="5043113"/>
                <a:ext cx="12022892" cy="461665"/>
              </a:xfrm>
              <a:prstGeom prst="rect">
                <a:avLst/>
              </a:prstGeom>
              <a:blipFill>
                <a:blip r:embed="rId7"/>
                <a:stretch>
                  <a:fillRect l="-811" t="-10526" b="-28947"/>
                </a:stretch>
              </a:blipFill>
            </p:spPr>
            <p:txBody>
              <a:bodyPr/>
              <a:lstStyle/>
              <a:p>
                <a:r>
                  <a:rPr lang="en-AT">
                    <a:noFill/>
                  </a:rPr>
                  <a:t> </a:t>
                </a:r>
              </a:p>
            </p:txBody>
          </p:sp>
        </mc:Fallback>
      </mc:AlternateContent>
    </p:spTree>
    <p:extLst>
      <p:ext uri="{BB962C8B-B14F-4D97-AF65-F5344CB8AC3E}">
        <p14:creationId xmlns:p14="http://schemas.microsoft.com/office/powerpoint/2010/main" val="292395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EC1F0-DD0B-91BA-06BD-6C6E0A61A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3E3EDB-C055-762B-FFDB-5417A02C53A6}"/>
              </a:ext>
            </a:extLst>
          </p:cNvPr>
          <p:cNvSpPr>
            <a:spLocks noGrp="1"/>
          </p:cNvSpPr>
          <p:nvPr>
            <p:ph type="title"/>
          </p:nvPr>
        </p:nvSpPr>
        <p:spPr/>
        <p:txBody>
          <a:bodyPr/>
          <a:lstStyle/>
          <a:p>
            <a:r>
              <a:rPr lang="en-US" dirty="0"/>
              <a:t>Example: the Monty Hall problem (</a:t>
            </a:r>
            <a:r>
              <a:rPr lang="en-GB" dirty="0"/>
              <a:t>“</a:t>
            </a:r>
            <a:r>
              <a:rPr lang="en-US" i="1" dirty="0" err="1"/>
              <a:t>Ziegenproblem</a:t>
            </a:r>
            <a:r>
              <a:rPr lang="en-US" i="1" dirty="0"/>
              <a:t>”</a:t>
            </a:r>
            <a:r>
              <a:rPr lang="en-US" dirty="0"/>
              <a:t>)</a:t>
            </a:r>
            <a:endParaRPr lang="en-AT" dirty="0"/>
          </a:p>
        </p:txBody>
      </p:sp>
      <p:sp>
        <p:nvSpPr>
          <p:cNvPr id="3" name="Slide Number Placeholder 2">
            <a:extLst>
              <a:ext uri="{FF2B5EF4-FFF2-40B4-BE49-F238E27FC236}">
                <a16:creationId xmlns:a16="http://schemas.microsoft.com/office/drawing/2014/main" id="{9962CA58-9EAA-114D-362D-FDE953EBF6EE}"/>
              </a:ext>
            </a:extLst>
          </p:cNvPr>
          <p:cNvSpPr>
            <a:spLocks noGrp="1"/>
          </p:cNvSpPr>
          <p:nvPr>
            <p:ph type="sldNum" sz="quarter" idx="12"/>
          </p:nvPr>
        </p:nvSpPr>
        <p:spPr/>
        <p:txBody>
          <a:bodyPr/>
          <a:lstStyle/>
          <a:p>
            <a:fld id="{CC491BDB-77F2-4EF0-887C-9DE660584513}" type="slidenum">
              <a:rPr lang="en-GB" smtClean="0"/>
              <a:pPr/>
              <a:t>15</a:t>
            </a:fld>
            <a:endParaRPr lang="en-GB" dirty="0"/>
          </a:p>
        </p:txBody>
      </p:sp>
      <p:grpSp>
        <p:nvGrpSpPr>
          <p:cNvPr id="10" name="Group 9">
            <a:extLst>
              <a:ext uri="{FF2B5EF4-FFF2-40B4-BE49-F238E27FC236}">
                <a16:creationId xmlns:a16="http://schemas.microsoft.com/office/drawing/2014/main" id="{30484A98-80A0-713E-BA3E-C111C3F93A20}"/>
              </a:ext>
            </a:extLst>
          </p:cNvPr>
          <p:cNvGrpSpPr/>
          <p:nvPr/>
        </p:nvGrpSpPr>
        <p:grpSpPr>
          <a:xfrm>
            <a:off x="313268" y="1587120"/>
            <a:ext cx="4972295" cy="2716379"/>
            <a:chOff x="3102543" y="914400"/>
            <a:chExt cx="6134590" cy="3351344"/>
          </a:xfrm>
        </p:grpSpPr>
        <p:grpSp>
          <p:nvGrpSpPr>
            <p:cNvPr id="5" name="Group 4">
              <a:extLst>
                <a:ext uri="{FF2B5EF4-FFF2-40B4-BE49-F238E27FC236}">
                  <a16:creationId xmlns:a16="http://schemas.microsoft.com/office/drawing/2014/main" id="{1E02068E-F422-A6C2-A374-27A744F4CB08}"/>
                </a:ext>
              </a:extLst>
            </p:cNvPr>
            <p:cNvGrpSpPr/>
            <p:nvPr/>
          </p:nvGrpSpPr>
          <p:grpSpPr>
            <a:xfrm>
              <a:off x="3102543" y="914400"/>
              <a:ext cx="5986914" cy="2876747"/>
              <a:chOff x="3102543" y="990600"/>
              <a:chExt cx="5986914" cy="2876747"/>
            </a:xfrm>
          </p:grpSpPr>
          <p:pic>
            <p:nvPicPr>
              <p:cNvPr id="11268" name="Picture 4" descr="Monty Hall Problem | Brilliant Math &amp; Science Wiki">
                <a:extLst>
                  <a:ext uri="{FF2B5EF4-FFF2-40B4-BE49-F238E27FC236}">
                    <a16:creationId xmlns:a16="http://schemas.microsoft.com/office/drawing/2014/main" id="{0D4F2998-10EC-FD44-C1BF-3697FE9D4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2543" y="1040713"/>
                <a:ext cx="5986914" cy="28266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916E9A4-1470-869C-CC5F-98FCCF07F113}"/>
                  </a:ext>
                </a:extLst>
              </p:cNvPr>
              <p:cNvSpPr/>
              <p:nvPr/>
            </p:nvSpPr>
            <p:spPr>
              <a:xfrm>
                <a:off x="3539067" y="990600"/>
                <a:ext cx="5211233" cy="4487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p:sp>
          <p:nvSpPr>
            <p:cNvPr id="6" name="TextBox 5">
              <a:extLst>
                <a:ext uri="{FF2B5EF4-FFF2-40B4-BE49-F238E27FC236}">
                  <a16:creationId xmlns:a16="http://schemas.microsoft.com/office/drawing/2014/main" id="{18A0B038-F79F-1EC1-2073-711C0DC1D880}"/>
                </a:ext>
              </a:extLst>
            </p:cNvPr>
            <p:cNvSpPr txBox="1"/>
            <p:nvPr/>
          </p:nvSpPr>
          <p:spPr>
            <a:xfrm>
              <a:off x="3649132" y="3804079"/>
              <a:ext cx="973667" cy="461665"/>
            </a:xfrm>
            <a:prstGeom prst="rect">
              <a:avLst/>
            </a:prstGeom>
            <a:noFill/>
          </p:spPr>
          <p:txBody>
            <a:bodyPr wrap="square" rtlCol="0">
              <a:spAutoFit/>
            </a:bodyPr>
            <a:lstStyle/>
            <a:p>
              <a:r>
                <a:rPr lang="en-US" sz="2400" b="1" dirty="0"/>
                <a:t>A</a:t>
              </a:r>
              <a:endParaRPr lang="en-AT" sz="2400" b="1" dirty="0"/>
            </a:p>
          </p:txBody>
        </p:sp>
        <p:sp>
          <p:nvSpPr>
            <p:cNvPr id="7" name="TextBox 6">
              <a:extLst>
                <a:ext uri="{FF2B5EF4-FFF2-40B4-BE49-F238E27FC236}">
                  <a16:creationId xmlns:a16="http://schemas.microsoft.com/office/drawing/2014/main" id="{EBCD216B-07E3-98D2-AC02-848CB175F215}"/>
                </a:ext>
              </a:extLst>
            </p:cNvPr>
            <p:cNvSpPr txBox="1"/>
            <p:nvPr/>
          </p:nvSpPr>
          <p:spPr>
            <a:xfrm>
              <a:off x="5900113" y="3804079"/>
              <a:ext cx="973667" cy="461665"/>
            </a:xfrm>
            <a:prstGeom prst="rect">
              <a:avLst/>
            </a:prstGeom>
            <a:noFill/>
          </p:spPr>
          <p:txBody>
            <a:bodyPr wrap="square" rtlCol="0">
              <a:spAutoFit/>
            </a:bodyPr>
            <a:lstStyle/>
            <a:p>
              <a:r>
                <a:rPr lang="en-US" sz="2400" b="1" dirty="0"/>
                <a:t>B</a:t>
              </a:r>
              <a:endParaRPr lang="en-AT" sz="2400" b="1" dirty="0"/>
            </a:p>
          </p:txBody>
        </p:sp>
        <p:sp>
          <p:nvSpPr>
            <p:cNvPr id="8" name="TextBox 7">
              <a:extLst>
                <a:ext uri="{FF2B5EF4-FFF2-40B4-BE49-F238E27FC236}">
                  <a16:creationId xmlns:a16="http://schemas.microsoft.com/office/drawing/2014/main" id="{80BF8B75-1691-BEEB-9BD2-C9B2AB058F8C}"/>
                </a:ext>
              </a:extLst>
            </p:cNvPr>
            <p:cNvSpPr txBox="1"/>
            <p:nvPr/>
          </p:nvSpPr>
          <p:spPr>
            <a:xfrm>
              <a:off x="8263466" y="3804079"/>
              <a:ext cx="973667" cy="461665"/>
            </a:xfrm>
            <a:prstGeom prst="rect">
              <a:avLst/>
            </a:prstGeom>
            <a:noFill/>
          </p:spPr>
          <p:txBody>
            <a:bodyPr wrap="square" rtlCol="0">
              <a:spAutoFit/>
            </a:bodyPr>
            <a:lstStyle/>
            <a:p>
              <a:r>
                <a:rPr lang="en-US" sz="2400" b="1" dirty="0"/>
                <a:t>C</a:t>
              </a:r>
              <a:endParaRPr lang="en-AT" sz="2400" b="1" dirty="0"/>
            </a:p>
          </p:txBody>
        </p:sp>
      </p:grpSp>
      <p:sp>
        <p:nvSpPr>
          <p:cNvPr id="9" name="TextBox 8">
            <a:extLst>
              <a:ext uri="{FF2B5EF4-FFF2-40B4-BE49-F238E27FC236}">
                <a16:creationId xmlns:a16="http://schemas.microsoft.com/office/drawing/2014/main" id="{13797024-55FD-A692-E073-FD89C7D36A7B}"/>
              </a:ext>
            </a:extLst>
          </p:cNvPr>
          <p:cNvSpPr txBox="1"/>
          <p:nvPr/>
        </p:nvSpPr>
        <p:spPr>
          <a:xfrm>
            <a:off x="313268" y="926525"/>
            <a:ext cx="11878732" cy="923330"/>
          </a:xfrm>
          <a:prstGeom prst="rect">
            <a:avLst/>
          </a:prstGeom>
          <a:noFill/>
        </p:spPr>
        <p:txBody>
          <a:bodyPr wrap="square" rtlCol="0">
            <a:spAutoFit/>
          </a:bodyPr>
          <a:lstStyle/>
          <a:p>
            <a:r>
              <a:rPr lang="en-US" dirty="0">
                <a:latin typeface="Beaufort for LOL" panose="02020503050000020004" pitchFamily="18" charset="0"/>
                <a:cs typeface="Beaufort for LOL" panose="02020503050000020004" pitchFamily="18" charset="0"/>
              </a:rPr>
              <a:t>You are in a gaming show and have to select one of three doors. Two have goats (no win), and one a big prize. After making your decision, the moderator opens one of the remaining doors (but not the one you chose). They give you the chance to swap doors. What are you doing?</a:t>
            </a:r>
            <a:endParaRPr lang="en-AT"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040929-6DE4-6757-F61D-D3B29671F946}"/>
                  </a:ext>
                </a:extLst>
              </p:cNvPr>
              <p:cNvSpPr txBox="1"/>
              <p:nvPr/>
            </p:nvSpPr>
            <p:spPr>
              <a:xfrm>
                <a:off x="5517660" y="2895967"/>
                <a:ext cx="8363194" cy="615746"/>
              </a:xfrm>
              <a:prstGeom prst="rect">
                <a:avLst/>
              </a:prstGeom>
              <a:noFill/>
            </p:spPr>
            <p:txBody>
              <a:bodyPr wrap="square">
                <a:spAutoFit/>
              </a:bodyPr>
              <a:lstStyle/>
              <a:p>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Prize</m:t>
                        </m:r>
                        <m:r>
                          <a:rPr lang="en-US" sz="2400" b="0" i="1" smtClean="0">
                            <a:latin typeface="Cambria Math" panose="02040503050406030204" pitchFamily="18" charset="0"/>
                          </a:rPr>
                          <m:t>@</m:t>
                        </m:r>
                        <m:r>
                          <a:rPr lang="en-US" sz="2400" b="0" i="1" smtClean="0">
                            <a:latin typeface="Cambria Math" panose="02040503050406030204" pitchFamily="18" charset="0"/>
                          </a:rPr>
                          <m:t>𝐴</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m:rPr>
                            <m:sty m:val="p"/>
                          </m:rPr>
                          <a:rPr lang="en-US" sz="2400" i="0">
                            <a:latin typeface="Cambria Math" panose="02040503050406030204" pitchFamily="18" charset="0"/>
                          </a:rPr>
                          <m:t>Prize</m:t>
                        </m:r>
                        <m:r>
                          <a:rPr lang="en-US" sz="2400" i="1">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m:rPr>
                            <m:sty m:val="p"/>
                          </m:rPr>
                          <a:rPr lang="en-US" sz="2400" i="0">
                            <a:latin typeface="Cambria Math" panose="02040503050406030204" pitchFamily="18" charset="0"/>
                          </a:rPr>
                          <m:t>Prize</m:t>
                        </m:r>
                        <m:r>
                          <a:rPr lang="en-US" sz="2400" i="1">
                            <a:latin typeface="Cambria Math" panose="02040503050406030204" pitchFamily="18" charset="0"/>
                          </a:rPr>
                          <m:t>@</m:t>
                        </m:r>
                        <m:r>
                          <a:rPr lang="en-US" sz="2400" b="0" i="1" smtClean="0">
                            <a:latin typeface="Cambria Math" panose="02040503050406030204" pitchFamily="18" charset="0"/>
                          </a:rPr>
                          <m:t>𝐶</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oMath>
                </a14:m>
                <a:r>
                  <a:rPr lang="en-US" sz="2400" dirty="0"/>
                  <a:t> </a:t>
                </a:r>
                <a:endParaRPr lang="en-AT" sz="2400" dirty="0"/>
              </a:p>
            </p:txBody>
          </p:sp>
        </mc:Choice>
        <mc:Fallback xmlns="">
          <p:sp>
            <p:nvSpPr>
              <p:cNvPr id="13" name="TextBox 12">
                <a:extLst>
                  <a:ext uri="{FF2B5EF4-FFF2-40B4-BE49-F238E27FC236}">
                    <a16:creationId xmlns:a16="http://schemas.microsoft.com/office/drawing/2014/main" id="{4B040929-6DE4-6757-F61D-D3B29671F946}"/>
                  </a:ext>
                </a:extLst>
              </p:cNvPr>
              <p:cNvSpPr txBox="1">
                <a:spLocks noRot="1" noChangeAspect="1" noMove="1" noResize="1" noEditPoints="1" noAdjustHandles="1" noChangeArrowheads="1" noChangeShapeType="1" noTextEdit="1"/>
              </p:cNvSpPr>
              <p:nvPr/>
            </p:nvSpPr>
            <p:spPr>
              <a:xfrm>
                <a:off x="5517660" y="2895967"/>
                <a:ext cx="8363194" cy="615746"/>
              </a:xfrm>
              <a:prstGeom prst="rect">
                <a:avLst/>
              </a:prstGeom>
              <a:blipFill>
                <a:blip r:embed="rId3"/>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EF62B47-9D53-15E8-2CE5-9BEDBACC62DA}"/>
                  </a:ext>
                </a:extLst>
              </p:cNvPr>
              <p:cNvSpPr txBox="1"/>
              <p:nvPr/>
            </p:nvSpPr>
            <p:spPr>
              <a:xfrm>
                <a:off x="-1095232" y="4916626"/>
                <a:ext cx="6100232"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Open</m:t>
                          </m:r>
                          <m:r>
                            <a:rPr lang="en-US" sz="2400" b="0" i="1" smtClean="0">
                              <a:latin typeface="Cambria Math" panose="02040503050406030204" pitchFamily="18" charset="0"/>
                            </a:rPr>
                            <m:t> </m:t>
                          </m:r>
                          <m:r>
                            <a:rPr lang="en-US" sz="2400" b="0" i="1" smtClean="0">
                              <a:latin typeface="Cambria Math" panose="02040503050406030204" pitchFamily="18" charset="0"/>
                            </a:rPr>
                            <m:t>𝐵</m:t>
                          </m:r>
                          <m:r>
                            <a:rPr lang="en-US" sz="2400" b="0" i="1" smtClean="0">
                              <a:latin typeface="Cambria Math" panose="02040503050406030204" pitchFamily="18" charset="0"/>
                            </a:rPr>
                            <m:t> | </m:t>
                          </m:r>
                          <m:r>
                            <m:rPr>
                              <m:sty m:val="p"/>
                            </m:rPr>
                            <a:rPr lang="en-US" sz="2400" b="0" i="0" smtClean="0">
                              <a:latin typeface="Cambria Math" panose="02040503050406030204" pitchFamily="18" charset="0"/>
                            </a:rPr>
                            <m:t>Prize</m:t>
                          </m:r>
                          <m:r>
                            <a:rPr lang="en-US" sz="2400" b="0" i="1" smtClean="0">
                              <a:latin typeface="Cambria Math" panose="02040503050406030204" pitchFamily="18" charset="0"/>
                            </a:rPr>
                            <m:t>@</m:t>
                          </m:r>
                          <m:r>
                            <a:rPr lang="en-US" sz="2400" b="0" i="1" smtClean="0">
                              <a:latin typeface="Cambria Math" panose="02040503050406030204" pitchFamily="18" charset="0"/>
                            </a:rPr>
                            <m:t>𝐴</m:t>
                          </m:r>
                        </m:e>
                      </m:d>
                      <m:r>
                        <a:rPr lang="en-US" sz="2400" b="0" i="1" smtClean="0">
                          <a:latin typeface="Cambria Math" panose="02040503050406030204" pitchFamily="18" charset="0"/>
                        </a:rPr>
                        <m:t>=1/2</m:t>
                      </m:r>
                    </m:oMath>
                  </m:oMathPara>
                </a14:m>
                <a:endParaRPr lang="en-US" sz="2400" b="0" i="1" dirty="0">
                  <a:latin typeface="Cambria Math" panose="02040503050406030204" pitchFamily="18" charset="0"/>
                </a:endParaRPr>
              </a:p>
              <a:p>
                <a:endParaRPr lang="en-AT" sz="2400" dirty="0"/>
              </a:p>
            </p:txBody>
          </p:sp>
        </mc:Choice>
        <mc:Fallback xmlns="">
          <p:sp>
            <p:nvSpPr>
              <p:cNvPr id="14" name="TextBox 13">
                <a:extLst>
                  <a:ext uri="{FF2B5EF4-FFF2-40B4-BE49-F238E27FC236}">
                    <a16:creationId xmlns:a16="http://schemas.microsoft.com/office/drawing/2014/main" id="{0EF62B47-9D53-15E8-2CE5-9BEDBACC62DA}"/>
                  </a:ext>
                </a:extLst>
              </p:cNvPr>
              <p:cNvSpPr txBox="1">
                <a:spLocks noRot="1" noChangeAspect="1" noMove="1" noResize="1" noEditPoints="1" noAdjustHandles="1" noChangeArrowheads="1" noChangeShapeType="1" noTextEdit="1"/>
              </p:cNvSpPr>
              <p:nvPr/>
            </p:nvSpPr>
            <p:spPr>
              <a:xfrm>
                <a:off x="-1095232" y="4916626"/>
                <a:ext cx="6100232" cy="830997"/>
              </a:xfrm>
              <a:prstGeom prst="rect">
                <a:avLst/>
              </a:prstGeom>
              <a:blipFill>
                <a:blip r:embed="rId4"/>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9B31F43-9267-27D7-D523-FBAA980D3F2E}"/>
                  </a:ext>
                </a:extLst>
              </p:cNvPr>
              <p:cNvSpPr txBox="1"/>
              <p:nvPr/>
            </p:nvSpPr>
            <p:spPr>
              <a:xfrm>
                <a:off x="3194051" y="4899237"/>
                <a:ext cx="6100232"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Open</m:t>
                          </m:r>
                          <m:r>
                            <a:rPr lang="en-US" sz="2400" b="0" i="1" smtClean="0">
                              <a:latin typeface="Cambria Math" panose="02040503050406030204" pitchFamily="18" charset="0"/>
                            </a:rPr>
                            <m:t> </m:t>
                          </m:r>
                          <m:r>
                            <a:rPr lang="en-US" sz="2400" b="0" i="1" smtClean="0">
                              <a:latin typeface="Cambria Math" panose="02040503050406030204" pitchFamily="18" charset="0"/>
                            </a:rPr>
                            <m:t>𝐵</m:t>
                          </m:r>
                          <m:r>
                            <a:rPr lang="en-US" sz="2400" b="0" i="1" smtClean="0">
                              <a:latin typeface="Cambria Math" panose="02040503050406030204" pitchFamily="18" charset="0"/>
                            </a:rPr>
                            <m:t> | </m:t>
                          </m:r>
                          <m:r>
                            <m:rPr>
                              <m:sty m:val="p"/>
                            </m:rPr>
                            <a:rPr lang="en-US" sz="2400" b="0" i="0" smtClean="0">
                              <a:latin typeface="Cambria Math" panose="02040503050406030204" pitchFamily="18" charset="0"/>
                            </a:rPr>
                            <m:t>Prize</m:t>
                          </m:r>
                          <m:r>
                            <a:rPr lang="en-US" sz="2400" b="0" i="1" smtClean="0">
                              <a:latin typeface="Cambria Math" panose="02040503050406030204" pitchFamily="18" charset="0"/>
                            </a:rPr>
                            <m:t>@</m:t>
                          </m:r>
                          <m:r>
                            <a:rPr lang="en-US" sz="2400" b="0" i="1" smtClean="0">
                              <a:latin typeface="Cambria Math" panose="02040503050406030204" pitchFamily="18" charset="0"/>
                            </a:rPr>
                            <m:t>𝐶</m:t>
                          </m:r>
                        </m:e>
                      </m:d>
                      <m:r>
                        <a:rPr lang="en-US" sz="2400" b="0" i="1" smtClean="0">
                          <a:latin typeface="Cambria Math" panose="02040503050406030204" pitchFamily="18" charset="0"/>
                        </a:rPr>
                        <m:t>=1</m:t>
                      </m:r>
                    </m:oMath>
                  </m:oMathPara>
                </a14:m>
                <a:endParaRPr lang="en-US" sz="2400" b="0" i="1" dirty="0">
                  <a:latin typeface="Cambria Math" panose="02040503050406030204" pitchFamily="18" charset="0"/>
                </a:endParaRPr>
              </a:p>
              <a:p>
                <a:endParaRPr lang="en-AT" sz="2400" dirty="0"/>
              </a:p>
            </p:txBody>
          </p:sp>
        </mc:Choice>
        <mc:Fallback xmlns="">
          <p:sp>
            <p:nvSpPr>
              <p:cNvPr id="15" name="TextBox 14">
                <a:extLst>
                  <a:ext uri="{FF2B5EF4-FFF2-40B4-BE49-F238E27FC236}">
                    <a16:creationId xmlns:a16="http://schemas.microsoft.com/office/drawing/2014/main" id="{59B31F43-9267-27D7-D523-FBAA980D3F2E}"/>
                  </a:ext>
                </a:extLst>
              </p:cNvPr>
              <p:cNvSpPr txBox="1">
                <a:spLocks noRot="1" noChangeAspect="1" noMove="1" noResize="1" noEditPoints="1" noAdjustHandles="1" noChangeArrowheads="1" noChangeShapeType="1" noTextEdit="1"/>
              </p:cNvSpPr>
              <p:nvPr/>
            </p:nvSpPr>
            <p:spPr>
              <a:xfrm>
                <a:off x="3194051" y="4899237"/>
                <a:ext cx="6100232" cy="830997"/>
              </a:xfrm>
              <a:prstGeom prst="rect">
                <a:avLst/>
              </a:prstGeom>
              <a:blipFill>
                <a:blip r:embed="rId5"/>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918AAB2-E7BA-B070-C035-434FC6E3D94B}"/>
                  </a:ext>
                </a:extLst>
              </p:cNvPr>
              <p:cNvSpPr txBox="1"/>
              <p:nvPr/>
            </p:nvSpPr>
            <p:spPr>
              <a:xfrm>
                <a:off x="0" y="4369532"/>
                <a:ext cx="9699257" cy="461665"/>
              </a:xfrm>
              <a:prstGeom prst="rect">
                <a:avLst/>
              </a:prstGeom>
              <a:noFill/>
            </p:spPr>
            <p:txBody>
              <a:bodyPr wrap="square">
                <a:spAutoFit/>
              </a:bodyPr>
              <a:lstStyle/>
              <a:p>
                <a14:m>
                  <m:oMath xmlns:m="http://schemas.openxmlformats.org/officeDocument/2006/math">
                    <m:r>
                      <a:rPr lang="en-US" sz="2400" b="1" i="0" smtClean="0">
                        <a:latin typeface="Cambria Math" panose="02040503050406030204" pitchFamily="18" charset="0"/>
                      </a:rPr>
                      <m:t>𝐀𝐬𝐬𝐮𝐦𝐞</m:t>
                    </m:r>
                    <m:r>
                      <a:rPr lang="en-US" sz="2400" b="1" i="0" smtClean="0">
                        <a:latin typeface="Cambria Math" panose="02040503050406030204" pitchFamily="18" charset="0"/>
                      </a:rPr>
                      <m:t> </m:t>
                    </m:r>
                    <m:r>
                      <a:rPr lang="en-US" sz="2400" b="1" i="0" smtClean="0">
                        <a:latin typeface="Cambria Math" panose="02040503050406030204" pitchFamily="18" charset="0"/>
                      </a:rPr>
                      <m:t>𝐰𝐞</m:t>
                    </m:r>
                    <m:r>
                      <a:rPr lang="en-US" sz="2400" b="1" i="0" smtClean="0">
                        <a:latin typeface="Cambria Math" panose="02040503050406030204" pitchFamily="18" charset="0"/>
                      </a:rPr>
                      <m:t> </m:t>
                    </m:r>
                    <m:r>
                      <a:rPr lang="en-US" sz="2400" b="1" i="0" smtClean="0">
                        <a:latin typeface="Cambria Math" panose="02040503050406030204" pitchFamily="18" charset="0"/>
                      </a:rPr>
                      <m:t>𝐜𝐡𝐨𝐬𝐞</m:t>
                    </m:r>
                    <m:r>
                      <a:rPr lang="en-US" sz="2400" b="1" i="1" smtClean="0">
                        <a:latin typeface="Cambria Math" panose="02040503050406030204" pitchFamily="18" charset="0"/>
                      </a:rPr>
                      <m:t> </m:t>
                    </m:r>
                    <m:r>
                      <a:rPr lang="en-US" sz="2400" b="1" i="1" smtClean="0">
                        <a:latin typeface="Cambria Math" panose="02040503050406030204" pitchFamily="18" charset="0"/>
                      </a:rPr>
                      <m:t>𝑨</m:t>
                    </m:r>
                  </m:oMath>
                </a14:m>
                <a:r>
                  <a:rPr lang="en-US" sz="2400" b="1"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b="1" i="1" smtClean="0">
                        <a:latin typeface="Cambria Math" panose="02040503050406030204" pitchFamily="18" charset="0"/>
                      </a:rPr>
                      <m:t>𝑩</m:t>
                    </m:r>
                  </m:oMath>
                </a14:m>
                <a:r>
                  <a:rPr lang="en-US" sz="2400" b="1" dirty="0">
                    <a:latin typeface="Beaufort for LOL" panose="02020503050000020004" pitchFamily="18" charset="0"/>
                    <a:cs typeface="Beaufort for LOL" panose="02020503050000020004" pitchFamily="18" charset="0"/>
                  </a:rPr>
                  <a:t> was opened by the moderator</a:t>
                </a:r>
                <a:endParaRPr lang="en-AT" sz="2400" b="1" dirty="0">
                  <a:latin typeface="Beaufort for LOL" panose="02020503050000020004" pitchFamily="18" charset="0"/>
                  <a:cs typeface="Beaufort for LOL" panose="02020503050000020004" pitchFamily="18" charset="0"/>
                </a:endParaRPr>
              </a:p>
            </p:txBody>
          </p:sp>
        </mc:Choice>
        <mc:Fallback xmlns="">
          <p:sp>
            <p:nvSpPr>
              <p:cNvPr id="16" name="TextBox 15">
                <a:extLst>
                  <a:ext uri="{FF2B5EF4-FFF2-40B4-BE49-F238E27FC236}">
                    <a16:creationId xmlns:a16="http://schemas.microsoft.com/office/drawing/2014/main" id="{8918AAB2-E7BA-B070-C035-434FC6E3D94B}"/>
                  </a:ext>
                </a:extLst>
              </p:cNvPr>
              <p:cNvSpPr txBox="1">
                <a:spLocks noRot="1" noChangeAspect="1" noMove="1" noResize="1" noEditPoints="1" noAdjustHandles="1" noChangeArrowheads="1" noChangeShapeType="1" noTextEdit="1"/>
              </p:cNvSpPr>
              <p:nvPr/>
            </p:nvSpPr>
            <p:spPr>
              <a:xfrm>
                <a:off x="0" y="4369532"/>
                <a:ext cx="9699257" cy="461665"/>
              </a:xfrm>
              <a:prstGeom prst="rect">
                <a:avLst/>
              </a:prstGeom>
              <a:blipFill>
                <a:blip r:embed="rId6"/>
                <a:stretch>
                  <a:fillRect l="-126"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1B1EB6F-2AEC-E4D4-DD16-DA6545A07B13}"/>
                  </a:ext>
                </a:extLst>
              </p:cNvPr>
              <p:cNvSpPr txBox="1"/>
              <p:nvPr/>
            </p:nvSpPr>
            <p:spPr>
              <a:xfrm>
                <a:off x="-545835" y="5385598"/>
                <a:ext cx="13161433" cy="13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Prize</m:t>
                          </m:r>
                          <m:r>
                            <a:rPr lang="en-US" sz="2400" b="0" i="1" smtClean="0">
                              <a:latin typeface="Cambria Math" panose="02040503050406030204" pitchFamily="18" charset="0"/>
                            </a:rPr>
                            <m:t>@</m:t>
                          </m:r>
                          <m:r>
                            <a:rPr lang="en-US" sz="2400" b="0" i="1" smtClean="0">
                              <a:latin typeface="Cambria Math" panose="02040503050406030204" pitchFamily="18" charset="0"/>
                            </a:rPr>
                            <m:t>𝐶</m:t>
                          </m:r>
                          <m:r>
                            <a:rPr lang="en-US" sz="2400" b="0" i="1" smtClean="0">
                              <a:latin typeface="Cambria Math" panose="02040503050406030204" pitchFamily="18" charset="0"/>
                            </a:rPr>
                            <m:t> | </m:t>
                          </m:r>
                          <m:r>
                            <m:rPr>
                              <m:sty m:val="p"/>
                            </m:rPr>
                            <a:rPr lang="en-US" sz="2400" b="0" i="0" smtClean="0">
                              <a:latin typeface="Cambria Math" panose="02040503050406030204" pitchFamily="18" charset="0"/>
                            </a:rPr>
                            <m:t>Open</m:t>
                          </m:r>
                          <m:r>
                            <a:rPr lang="en-US" sz="2400" b="0" i="1" smtClean="0">
                              <a:latin typeface="Cambria Math" panose="02040503050406030204" pitchFamily="18" charset="0"/>
                            </a:rPr>
                            <m:t> </m:t>
                          </m:r>
                          <m:r>
                            <a:rPr lang="en-US" sz="2400" b="0" i="1" smtClean="0">
                              <a:latin typeface="Cambria Math" panose="02040503050406030204" pitchFamily="18" charset="0"/>
                            </a:rPr>
                            <m:t>𝐵</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i="1">
                              <a:latin typeface="Cambria Math" panose="02040503050406030204" pitchFamily="18" charset="0"/>
                            </a:rPr>
                            <m:t>𝑃</m:t>
                          </m:r>
                          <m:d>
                            <m:dPr>
                              <m:endChr m:val="|"/>
                              <m:ctrlPr>
                                <a:rPr lang="en-US" sz="2400" i="1">
                                  <a:latin typeface="Cambria Math" panose="02040503050406030204" pitchFamily="18" charset="0"/>
                                </a:rPr>
                              </m:ctrlPr>
                            </m:dPr>
                            <m:e>
                              <m:r>
                                <m:rPr>
                                  <m:sty m:val="p"/>
                                </m:rPr>
                                <a:rPr lang="en-US" sz="2400" i="0">
                                  <a:latin typeface="Cambria Math" panose="02040503050406030204" pitchFamily="18" charset="0"/>
                                </a:rPr>
                                <m:t>Open</m:t>
                              </m:r>
                              <m:r>
                                <a:rPr lang="en-US" sz="2400" i="1">
                                  <a:latin typeface="Cambria Math" panose="02040503050406030204" pitchFamily="18" charset="0"/>
                                </a:rPr>
                                <m:t> </m:t>
                              </m:r>
                              <m:r>
                                <a:rPr lang="en-US" sz="2400" i="1">
                                  <a:latin typeface="Cambria Math" panose="02040503050406030204" pitchFamily="18" charset="0"/>
                                </a:rPr>
                                <m:t>𝐵</m:t>
                              </m:r>
                              <m:r>
                                <a:rPr lang="en-US" sz="2400" i="1">
                                  <a:latin typeface="Cambria Math" panose="02040503050406030204" pitchFamily="18" charset="0"/>
                                </a:rPr>
                                <m:t> </m:t>
                              </m:r>
                            </m:e>
                          </m:d>
                          <m:r>
                            <m:rPr>
                              <m:sty m:val="p"/>
                            </m:rPr>
                            <a:rPr lang="en-US" sz="2400" i="0">
                              <a:latin typeface="Cambria Math" panose="02040503050406030204" pitchFamily="18" charset="0"/>
                            </a:rPr>
                            <m:t>Prize</m:t>
                          </m:r>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Prize</m:t>
                              </m:r>
                              <m:r>
                                <a:rPr lang="en-US" sz="2400" b="0" i="1" smtClean="0">
                                  <a:latin typeface="Cambria Math" panose="02040503050406030204" pitchFamily="18" charset="0"/>
                                </a:rPr>
                                <m:t>@</m:t>
                              </m:r>
                              <m:r>
                                <a:rPr lang="en-US" sz="2400" b="0" i="1" smtClean="0">
                                  <a:latin typeface="Cambria Math" panose="02040503050406030204" pitchFamily="18" charset="0"/>
                                </a:rPr>
                                <m:t>𝐶</m:t>
                              </m:r>
                            </m:e>
                          </m:d>
                        </m:num>
                        <m:den>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𝐵𝐶</m:t>
                              </m:r>
                              <m:r>
                                <a:rPr lang="en-US" sz="2400" b="0" i="1" smtClean="0">
                                  <a:latin typeface="Cambria Math" panose="02040503050406030204" pitchFamily="18" charset="0"/>
                                </a:rPr>
                                <m:t>}</m:t>
                              </m:r>
                            </m:sub>
                            <m:sup/>
                            <m:e>
                              <m:r>
                                <a:rPr lang="en-US" sz="2400" i="1">
                                  <a:latin typeface="Cambria Math" panose="02040503050406030204" pitchFamily="18" charset="0"/>
                                </a:rPr>
                                <m:t>𝑃</m:t>
                              </m:r>
                              <m:d>
                                <m:dPr>
                                  <m:endChr m:val="|"/>
                                  <m:ctrlPr>
                                    <a:rPr lang="en-US" sz="2400" i="1">
                                      <a:latin typeface="Cambria Math" panose="02040503050406030204" pitchFamily="18" charset="0"/>
                                    </a:rPr>
                                  </m:ctrlPr>
                                </m:dPr>
                                <m:e>
                                  <m:r>
                                    <m:rPr>
                                      <m:sty m:val="p"/>
                                    </m:rPr>
                                    <a:rPr lang="en-US" sz="2400" i="0">
                                      <a:latin typeface="Cambria Math" panose="02040503050406030204" pitchFamily="18" charset="0"/>
                                    </a:rPr>
                                    <m:t>Open</m:t>
                                  </m:r>
                                  <m:r>
                                    <a:rPr lang="en-US" sz="2400" i="1">
                                      <a:latin typeface="Cambria Math" panose="02040503050406030204" pitchFamily="18" charset="0"/>
                                    </a:rPr>
                                    <m:t> </m:t>
                                  </m:r>
                                  <m:r>
                                    <a:rPr lang="en-US" sz="2400" i="1">
                                      <a:latin typeface="Cambria Math" panose="02040503050406030204" pitchFamily="18" charset="0"/>
                                    </a:rPr>
                                    <m:t>𝐵</m:t>
                                  </m:r>
                                  <m:r>
                                    <a:rPr lang="en-US" sz="2400" i="1">
                                      <a:latin typeface="Cambria Math" panose="02040503050406030204" pitchFamily="18" charset="0"/>
                                    </a:rPr>
                                    <m:t> </m:t>
                                  </m:r>
                                </m:e>
                              </m:d>
                              <m:r>
                                <m:rPr>
                                  <m:sty m:val="p"/>
                                </m:rPr>
                                <a:rPr lang="en-US" sz="2400" i="0">
                                  <a:latin typeface="Cambria Math" panose="02040503050406030204" pitchFamily="18" charset="0"/>
                                </a:rPr>
                                <m:t>Prize</m:t>
                              </m:r>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m:rPr>
                                      <m:sty m:val="p"/>
                                    </m:rPr>
                                    <a:rPr lang="en-US" sz="2400" i="0">
                                      <a:latin typeface="Cambria Math" panose="02040503050406030204" pitchFamily="18" charset="0"/>
                                    </a:rPr>
                                    <m:t>Prize</m:t>
                                  </m:r>
                                  <m:r>
                                    <a:rPr lang="en-US" sz="2400" i="1">
                                      <a:latin typeface="Cambria Math" panose="02040503050406030204" pitchFamily="18" charset="0"/>
                                    </a:rPr>
                                    <m:t>@</m:t>
                                  </m:r>
                                  <m:r>
                                    <a:rPr lang="en-US" sz="2400" b="0" i="1" smtClean="0">
                                      <a:latin typeface="Cambria Math" panose="02040503050406030204" pitchFamily="18" charset="0"/>
                                    </a:rPr>
                                    <m:t>𝑖</m:t>
                                  </m:r>
                                </m:e>
                              </m:d>
                            </m:e>
                          </m:nary>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num>
                        <m:den>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+0⋅</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3</m:t>
                              </m:r>
                            </m:den>
                          </m:f>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num>
                        <m:den>
                          <m:r>
                            <a:rPr lang="en-US" sz="2400" b="0" i="1" smtClean="0">
                              <a:latin typeface="Cambria Math" panose="02040503050406030204" pitchFamily="18" charset="0"/>
                            </a:rPr>
                            <m:t>3</m:t>
                          </m:r>
                        </m:den>
                      </m:f>
                    </m:oMath>
                  </m:oMathPara>
                </a14:m>
                <a:endParaRPr lang="en-AT" sz="2400" dirty="0"/>
              </a:p>
            </p:txBody>
          </p:sp>
        </mc:Choice>
        <mc:Fallback xmlns="">
          <p:sp>
            <p:nvSpPr>
              <p:cNvPr id="17" name="TextBox 16">
                <a:extLst>
                  <a:ext uri="{FF2B5EF4-FFF2-40B4-BE49-F238E27FC236}">
                    <a16:creationId xmlns:a16="http://schemas.microsoft.com/office/drawing/2014/main" id="{41B1EB6F-2AEC-E4D4-DD16-DA6545A07B13}"/>
                  </a:ext>
                </a:extLst>
              </p:cNvPr>
              <p:cNvSpPr txBox="1">
                <a:spLocks noRot="1" noChangeAspect="1" noMove="1" noResize="1" noEditPoints="1" noAdjustHandles="1" noChangeArrowheads="1" noChangeShapeType="1" noTextEdit="1"/>
              </p:cNvSpPr>
              <p:nvPr/>
            </p:nvSpPr>
            <p:spPr>
              <a:xfrm>
                <a:off x="-545835" y="5385598"/>
                <a:ext cx="13161433" cy="1325684"/>
              </a:xfrm>
              <a:prstGeom prst="rect">
                <a:avLst/>
              </a:prstGeom>
              <a:blipFill>
                <a:blip r:embed="rId7"/>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75C9733-2D3B-2997-EFA0-D202FCDBD804}"/>
                  </a:ext>
                </a:extLst>
              </p:cNvPr>
              <p:cNvSpPr txBox="1"/>
              <p:nvPr/>
            </p:nvSpPr>
            <p:spPr>
              <a:xfrm>
                <a:off x="7064762" y="4899238"/>
                <a:ext cx="6100232"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Open</m:t>
                          </m:r>
                          <m:r>
                            <a:rPr lang="en-US" sz="2400" b="0" i="1" smtClean="0">
                              <a:latin typeface="Cambria Math" panose="02040503050406030204" pitchFamily="18" charset="0"/>
                            </a:rPr>
                            <m:t> </m:t>
                          </m:r>
                          <m:r>
                            <a:rPr lang="en-US" sz="2400" b="0" i="1" smtClean="0">
                              <a:latin typeface="Cambria Math" panose="02040503050406030204" pitchFamily="18" charset="0"/>
                            </a:rPr>
                            <m:t>𝐵</m:t>
                          </m:r>
                          <m:r>
                            <a:rPr lang="en-US" sz="2400" b="0" i="1" smtClean="0">
                              <a:latin typeface="Cambria Math" panose="02040503050406030204" pitchFamily="18" charset="0"/>
                            </a:rPr>
                            <m:t> | </m:t>
                          </m:r>
                          <m:r>
                            <m:rPr>
                              <m:sty m:val="p"/>
                            </m:rPr>
                            <a:rPr lang="en-US" sz="2400" b="0" i="0" smtClean="0">
                              <a:latin typeface="Cambria Math" panose="02040503050406030204" pitchFamily="18" charset="0"/>
                            </a:rPr>
                            <m:t>Prize</m:t>
                          </m:r>
                          <m:r>
                            <a:rPr lang="en-US" sz="2400" b="0" i="1" smtClean="0">
                              <a:latin typeface="Cambria Math" panose="02040503050406030204" pitchFamily="18" charset="0"/>
                            </a:rPr>
                            <m:t>@</m:t>
                          </m:r>
                          <m:r>
                            <a:rPr lang="en-US" sz="2400" b="0" i="1" smtClean="0">
                              <a:latin typeface="Cambria Math" panose="02040503050406030204" pitchFamily="18" charset="0"/>
                            </a:rPr>
                            <m:t>𝐵</m:t>
                          </m:r>
                        </m:e>
                      </m:d>
                      <m:r>
                        <a:rPr lang="en-US" sz="2400" b="0" i="1" smtClean="0">
                          <a:latin typeface="Cambria Math" panose="02040503050406030204" pitchFamily="18" charset="0"/>
                        </a:rPr>
                        <m:t>=0</m:t>
                      </m:r>
                    </m:oMath>
                  </m:oMathPara>
                </a14:m>
                <a:endParaRPr lang="en-US" sz="2400" b="0" i="1" dirty="0">
                  <a:latin typeface="Cambria Math" panose="02040503050406030204" pitchFamily="18" charset="0"/>
                </a:endParaRPr>
              </a:p>
              <a:p>
                <a:endParaRPr lang="en-AT" sz="2400" dirty="0"/>
              </a:p>
            </p:txBody>
          </p:sp>
        </mc:Choice>
        <mc:Fallback xmlns="">
          <p:sp>
            <p:nvSpPr>
              <p:cNvPr id="18" name="TextBox 17">
                <a:extLst>
                  <a:ext uri="{FF2B5EF4-FFF2-40B4-BE49-F238E27FC236}">
                    <a16:creationId xmlns:a16="http://schemas.microsoft.com/office/drawing/2014/main" id="{C75C9733-2D3B-2997-EFA0-D202FCDBD804}"/>
                  </a:ext>
                </a:extLst>
              </p:cNvPr>
              <p:cNvSpPr txBox="1">
                <a:spLocks noRot="1" noChangeAspect="1" noMove="1" noResize="1" noEditPoints="1" noAdjustHandles="1" noChangeArrowheads="1" noChangeShapeType="1" noTextEdit="1"/>
              </p:cNvSpPr>
              <p:nvPr/>
            </p:nvSpPr>
            <p:spPr>
              <a:xfrm>
                <a:off x="7064762" y="4899238"/>
                <a:ext cx="6100232" cy="830997"/>
              </a:xfrm>
              <a:prstGeom prst="rect">
                <a:avLst/>
              </a:prstGeom>
              <a:blipFill>
                <a:blip r:embed="rId8"/>
                <a:stretch>
                  <a:fillRect/>
                </a:stretch>
              </a:blipFill>
            </p:spPr>
            <p:txBody>
              <a:bodyPr/>
              <a:lstStyle/>
              <a:p>
                <a:r>
                  <a:rPr lang="en-AT">
                    <a:noFill/>
                  </a:rPr>
                  <a:t> </a:t>
                </a:r>
              </a:p>
            </p:txBody>
          </p:sp>
        </mc:Fallback>
      </mc:AlternateContent>
      <p:sp>
        <p:nvSpPr>
          <p:cNvPr id="19" name="TextBox 18">
            <a:extLst>
              <a:ext uri="{FF2B5EF4-FFF2-40B4-BE49-F238E27FC236}">
                <a16:creationId xmlns:a16="http://schemas.microsoft.com/office/drawing/2014/main" id="{DFEFBD38-8C10-010D-AA32-22886B1AAF2D}"/>
              </a:ext>
            </a:extLst>
          </p:cNvPr>
          <p:cNvSpPr txBox="1"/>
          <p:nvPr/>
        </p:nvSpPr>
        <p:spPr>
          <a:xfrm>
            <a:off x="5265249" y="2252087"/>
            <a:ext cx="9699257" cy="461665"/>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Initially, we have to guess…</a:t>
            </a:r>
            <a:endParaRPr lang="en-AT" sz="2400" b="1" dirty="0">
              <a:latin typeface="Beaufort for LOL" panose="02020503050000020004" pitchFamily="18" charset="0"/>
              <a:cs typeface="Beaufort for LOL" panose="02020503050000020004" pitchFamily="18" charset="0"/>
            </a:endParaRPr>
          </a:p>
        </p:txBody>
      </p:sp>
      <p:sp>
        <p:nvSpPr>
          <p:cNvPr id="11" name="TextBox 10">
            <a:extLst>
              <a:ext uri="{FF2B5EF4-FFF2-40B4-BE49-F238E27FC236}">
                <a16:creationId xmlns:a16="http://schemas.microsoft.com/office/drawing/2014/main" id="{AC2C3DEE-54DF-5D06-E7E5-C8F1C0DF7DFD}"/>
              </a:ext>
            </a:extLst>
          </p:cNvPr>
          <p:cNvSpPr txBox="1"/>
          <p:nvPr/>
        </p:nvSpPr>
        <p:spPr>
          <a:xfrm>
            <a:off x="-21611" y="6626891"/>
            <a:ext cx="10200167" cy="246221"/>
          </a:xfrm>
          <a:prstGeom prst="rect">
            <a:avLst/>
          </a:prstGeom>
          <a:noFill/>
        </p:spPr>
        <p:txBody>
          <a:bodyPr wrap="square">
            <a:spAutoFit/>
          </a:bodyPr>
          <a:lstStyle/>
          <a:p>
            <a:r>
              <a:rPr lang="en-GB" sz="1000" dirty="0">
                <a:latin typeface="Beaufort for LOL" panose="02020503050000020004" pitchFamily="18" charset="0"/>
                <a:cs typeface="Beaufort for LOL" panose="02020503050000020004" pitchFamily="18" charset="0"/>
              </a:rPr>
              <a:t>Image credit: https://brilliant.org/wiki/monty-hall-problem/</a:t>
            </a:r>
            <a:endParaRPr lang="en-AT" sz="10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08394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5CD28-AA94-174E-DDBF-1562370DF112}"/>
            </a:ext>
          </a:extLst>
        </p:cNvPr>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91205160-EA07-5275-5619-E25D671B8FE9}"/>
              </a:ext>
            </a:extLst>
          </p:cNvPr>
          <p:cNvSpPr/>
          <p:nvPr/>
        </p:nvSpPr>
        <p:spPr>
          <a:xfrm>
            <a:off x="673396" y="3860491"/>
            <a:ext cx="10760148" cy="476362"/>
          </a:xfrm>
          <a:prstGeom prst="roundRect">
            <a:avLst/>
          </a:prstGeom>
          <a:solidFill>
            <a:schemeClr val="accent4">
              <a:lumMod val="75000"/>
              <a:alpha val="8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1026" name="Picture 2" descr="CLINITEST® Rapid COVID-19 Self-Test">
            <a:extLst>
              <a:ext uri="{FF2B5EF4-FFF2-40B4-BE49-F238E27FC236}">
                <a16:creationId xmlns:a16="http://schemas.microsoft.com/office/drawing/2014/main" id="{2C9E5BD4-D9F3-812D-E2F1-1271FC22E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440" y="947492"/>
            <a:ext cx="4813669" cy="28090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FFEBF0-8F9F-BC0D-E3D0-3D3836A63FFB}"/>
              </a:ext>
            </a:extLst>
          </p:cNvPr>
          <p:cNvSpPr>
            <a:spLocks noGrp="1"/>
          </p:cNvSpPr>
          <p:nvPr>
            <p:ph type="title"/>
          </p:nvPr>
        </p:nvSpPr>
        <p:spPr/>
        <p:txBody>
          <a:bodyPr/>
          <a:lstStyle/>
          <a:p>
            <a:r>
              <a:rPr lang="en-US" dirty="0"/>
              <a:t>Another example</a:t>
            </a:r>
            <a:endParaRPr lang="en-AT" dirty="0"/>
          </a:p>
        </p:txBody>
      </p:sp>
      <p:sp>
        <p:nvSpPr>
          <p:cNvPr id="3" name="Slide Number Placeholder 2">
            <a:extLst>
              <a:ext uri="{FF2B5EF4-FFF2-40B4-BE49-F238E27FC236}">
                <a16:creationId xmlns:a16="http://schemas.microsoft.com/office/drawing/2014/main" id="{F18C256D-40A0-1260-04C2-027D0E6F03BF}"/>
              </a:ext>
            </a:extLst>
          </p:cNvPr>
          <p:cNvSpPr>
            <a:spLocks noGrp="1"/>
          </p:cNvSpPr>
          <p:nvPr>
            <p:ph type="sldNum" sz="quarter" idx="12"/>
          </p:nvPr>
        </p:nvSpPr>
        <p:spPr/>
        <p:txBody>
          <a:bodyPr/>
          <a:lstStyle/>
          <a:p>
            <a:fld id="{CC491BDB-77F2-4EF0-887C-9DE660584513}" type="slidenum">
              <a:rPr lang="en-GB" smtClean="0"/>
              <a:pPr/>
              <a:t>16</a:t>
            </a:fld>
            <a:endParaRPr lang="en-GB"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E02416-4210-8530-BCF7-A5F29A70519C}"/>
                  </a:ext>
                </a:extLst>
              </p:cNvPr>
              <p:cNvSpPr txBox="1"/>
              <p:nvPr/>
            </p:nvSpPr>
            <p:spPr>
              <a:xfrm>
                <a:off x="783465" y="1778051"/>
                <a:ext cx="31746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tested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positive</m:t>
                          </m:r>
                          <m:r>
                            <a:rPr lang="en-US" sz="2400" b="0" i="1" smtClean="0">
                              <a:latin typeface="Cambria Math" panose="02040503050406030204" pitchFamily="18" charset="0"/>
                            </a:rPr>
                            <m:t> </m:t>
                          </m:r>
                        </m:e>
                      </m:d>
                      <m:r>
                        <a:rPr lang="en-US" sz="2400" b="0" i="1" smtClean="0">
                          <a:latin typeface="Cambria Math" panose="02040503050406030204" pitchFamily="18" charset="0"/>
                        </a:rPr>
                        <m:t> </m:t>
                      </m:r>
                      <m:r>
                        <m:rPr>
                          <m:sty m:val="p"/>
                        </m:rPr>
                        <a:rPr lang="en-US" sz="2400" b="0" i="0" smtClean="0">
                          <a:latin typeface="Cambria Math" panose="02040503050406030204" pitchFamily="18" charset="0"/>
                        </a:rPr>
                        <m:t>sick</m:t>
                      </m:r>
                      <m:r>
                        <a:rPr lang="en-US" sz="2400" b="0" i="1" smtClean="0">
                          <a:latin typeface="Cambria Math" panose="02040503050406030204" pitchFamily="18" charset="0"/>
                        </a:rPr>
                        <m:t>)</m:t>
                      </m:r>
                    </m:oMath>
                  </m:oMathPara>
                </a14:m>
                <a:endParaRPr lang="en-AT" sz="2400"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08E02416-4210-8530-BCF7-A5F29A70519C}"/>
                  </a:ext>
                </a:extLst>
              </p:cNvPr>
              <p:cNvSpPr txBox="1">
                <a:spLocks noRot="1" noChangeAspect="1" noMove="1" noResize="1" noEditPoints="1" noAdjustHandles="1" noChangeArrowheads="1" noChangeShapeType="1" noTextEdit="1"/>
              </p:cNvSpPr>
              <p:nvPr/>
            </p:nvSpPr>
            <p:spPr>
              <a:xfrm>
                <a:off x="783465" y="1778051"/>
                <a:ext cx="3174652" cy="369332"/>
              </a:xfrm>
              <a:prstGeom prst="rect">
                <a:avLst/>
              </a:prstGeom>
              <a:blipFill>
                <a:blip r:embed="rId3"/>
                <a:stretch>
                  <a:fillRect l="-1923" r="-3077" b="-36667"/>
                </a:stretch>
              </a:blipFill>
            </p:spPr>
            <p:txBody>
              <a:bodyPr/>
              <a:lstStyle/>
              <a:p>
                <a:r>
                  <a:rPr lang="en-AT">
                    <a:noFill/>
                  </a:rPr>
                  <a:t> </a:t>
                </a:r>
              </a:p>
            </p:txBody>
          </p:sp>
        </mc:Fallback>
      </mc:AlternateContent>
      <p:pic>
        <p:nvPicPr>
          <p:cNvPr id="1028" name="Picture 4" descr="2">
            <a:extLst>
              <a:ext uri="{FF2B5EF4-FFF2-40B4-BE49-F238E27FC236}">
                <a16:creationId xmlns:a16="http://schemas.microsoft.com/office/drawing/2014/main" id="{5B4FD699-E4B6-8513-5378-4732E9681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0565" y="1440119"/>
            <a:ext cx="2136063" cy="160204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4CF0D12-E527-C202-27C6-146FEE8EE8FF}"/>
              </a:ext>
            </a:extLst>
          </p:cNvPr>
          <p:cNvSpPr txBox="1"/>
          <p:nvPr/>
        </p:nvSpPr>
        <p:spPr>
          <a:xfrm>
            <a:off x="439479" y="1205975"/>
            <a:ext cx="4416056"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Sensitivity </a:t>
            </a:r>
            <a:r>
              <a:rPr lang="en-US" sz="2400" dirty="0">
                <a:latin typeface="Beaufort for LOL" panose="02020503050000020004" pitchFamily="18" charset="0"/>
                <a:cs typeface="Beaufort for LOL" panose="02020503050000020004" pitchFamily="18" charset="0"/>
              </a:rPr>
              <a:t>(true positive rate)</a:t>
            </a:r>
            <a:r>
              <a:rPr lang="en-US" sz="2400" b="1" dirty="0">
                <a:latin typeface="Beaufort for LOL" panose="02020503050000020004" pitchFamily="18" charset="0"/>
                <a:cs typeface="Beaufort for LOL" panose="02020503050000020004" pitchFamily="18" charset="0"/>
              </a:rPr>
              <a:t>:</a:t>
            </a:r>
            <a:endParaRPr lang="en-AT"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4BF1947-FA41-547E-9461-99E2A07E8624}"/>
                  </a:ext>
                </a:extLst>
              </p:cNvPr>
              <p:cNvSpPr txBox="1"/>
              <p:nvPr/>
            </p:nvSpPr>
            <p:spPr>
              <a:xfrm>
                <a:off x="753976" y="2924070"/>
                <a:ext cx="3787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tested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negative</m:t>
                          </m:r>
                          <m:r>
                            <a:rPr lang="en-US" sz="2400" b="0" i="1" smtClean="0">
                              <a:latin typeface="Cambria Math" panose="02040503050406030204" pitchFamily="18" charset="0"/>
                            </a:rPr>
                            <m:t> </m:t>
                          </m:r>
                        </m:e>
                      </m:d>
                      <m:r>
                        <a:rPr lang="en-US" sz="2400" b="0" i="1" smtClean="0">
                          <a:latin typeface="Cambria Math" panose="02040503050406030204" pitchFamily="18" charset="0"/>
                        </a:rPr>
                        <m:t> </m:t>
                      </m:r>
                      <m:r>
                        <m:rPr>
                          <m:sty m:val="p"/>
                        </m:rPr>
                        <a:rPr lang="en-US" sz="2400" b="0" i="0" smtClean="0">
                          <a:latin typeface="Cambria Math" panose="02040503050406030204" pitchFamily="18" charset="0"/>
                        </a:rPr>
                        <m:t>not</m:t>
                      </m:r>
                      <m:r>
                        <a:rPr lang="en-US" sz="2400" b="0" i="1" smtClean="0">
                          <a:latin typeface="Cambria Math" panose="02040503050406030204" pitchFamily="18" charset="0"/>
                        </a:rPr>
                        <m:t> </m:t>
                      </m:r>
                      <m:r>
                        <m:rPr>
                          <m:sty m:val="p"/>
                        </m:rPr>
                        <a:rPr lang="en-US" sz="2400" b="0" i="0" smtClean="0">
                          <a:latin typeface="Cambria Math" panose="02040503050406030204" pitchFamily="18" charset="0"/>
                        </a:rPr>
                        <m:t>sick</m:t>
                      </m:r>
                      <m:r>
                        <a:rPr lang="en-US" sz="2400" b="0" i="1" smtClean="0">
                          <a:latin typeface="Cambria Math" panose="02040503050406030204" pitchFamily="18" charset="0"/>
                        </a:rPr>
                        <m:t>)</m:t>
                      </m:r>
                    </m:oMath>
                  </m:oMathPara>
                </a14:m>
                <a:endParaRPr lang="en-AT" sz="2400" dirty="0"/>
              </a:p>
            </p:txBody>
          </p:sp>
        </mc:Choice>
        <mc:Fallback xmlns="">
          <p:sp>
            <p:nvSpPr>
              <p:cNvPr id="21" name="TextBox 20">
                <a:extLst>
                  <a:ext uri="{FF2B5EF4-FFF2-40B4-BE49-F238E27FC236}">
                    <a16:creationId xmlns:a16="http://schemas.microsoft.com/office/drawing/2014/main" id="{A4BF1947-FA41-547E-9461-99E2A07E8624}"/>
                  </a:ext>
                </a:extLst>
              </p:cNvPr>
              <p:cNvSpPr txBox="1">
                <a:spLocks noRot="1" noChangeAspect="1" noMove="1" noResize="1" noEditPoints="1" noAdjustHandles="1" noChangeArrowheads="1" noChangeShapeType="1" noTextEdit="1"/>
              </p:cNvSpPr>
              <p:nvPr/>
            </p:nvSpPr>
            <p:spPr>
              <a:xfrm>
                <a:off x="753976" y="2924070"/>
                <a:ext cx="3787062" cy="369332"/>
              </a:xfrm>
              <a:prstGeom prst="rect">
                <a:avLst/>
              </a:prstGeom>
              <a:blipFill>
                <a:blip r:embed="rId5"/>
                <a:stretch>
                  <a:fillRect l="-1127" r="-1932" b="-35000"/>
                </a:stretch>
              </a:blipFill>
            </p:spPr>
            <p:txBody>
              <a:bodyPr/>
              <a:lstStyle/>
              <a:p>
                <a:r>
                  <a:rPr lang="en-AT">
                    <a:noFill/>
                  </a:rPr>
                  <a:t> </a:t>
                </a:r>
              </a:p>
            </p:txBody>
          </p:sp>
        </mc:Fallback>
      </mc:AlternateContent>
      <p:sp>
        <p:nvSpPr>
          <p:cNvPr id="22" name="TextBox 21">
            <a:extLst>
              <a:ext uri="{FF2B5EF4-FFF2-40B4-BE49-F238E27FC236}">
                <a16:creationId xmlns:a16="http://schemas.microsoft.com/office/drawing/2014/main" id="{8CB83141-01B3-83C5-641D-9EA468BC321A}"/>
              </a:ext>
            </a:extLst>
          </p:cNvPr>
          <p:cNvSpPr txBox="1"/>
          <p:nvPr/>
        </p:nvSpPr>
        <p:spPr>
          <a:xfrm>
            <a:off x="439479" y="2351994"/>
            <a:ext cx="4253024"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Specificity </a:t>
            </a:r>
            <a:r>
              <a:rPr lang="en-US" sz="2400" dirty="0">
                <a:latin typeface="Beaufort for LOL" panose="02020503050000020004" pitchFamily="18" charset="0"/>
                <a:cs typeface="Beaufort for LOL" panose="02020503050000020004" pitchFamily="18" charset="0"/>
              </a:rPr>
              <a:t>(true negative rate)</a:t>
            </a:r>
            <a:r>
              <a:rPr lang="en-US" sz="2400" b="1" dirty="0">
                <a:latin typeface="Beaufort for LOL" panose="02020503050000020004" pitchFamily="18" charset="0"/>
                <a:cs typeface="Beaufort for LOL" panose="02020503050000020004" pitchFamily="18" charset="0"/>
              </a:rPr>
              <a:t>:</a:t>
            </a:r>
            <a:endParaRPr lang="en-AT" sz="2400" b="1" dirty="0">
              <a:latin typeface="Beaufort for LOL" panose="02020503050000020004" pitchFamily="18" charset="0"/>
              <a:cs typeface="Beaufort for LOL" panose="02020503050000020004" pitchFamily="18" charset="0"/>
            </a:endParaRPr>
          </a:p>
        </p:txBody>
      </p:sp>
      <p:sp>
        <p:nvSpPr>
          <p:cNvPr id="23" name="TextBox 22">
            <a:extLst>
              <a:ext uri="{FF2B5EF4-FFF2-40B4-BE49-F238E27FC236}">
                <a16:creationId xmlns:a16="http://schemas.microsoft.com/office/drawing/2014/main" id="{31E9DC6C-B6D9-F538-4595-AA97F9AA8E57}"/>
              </a:ext>
            </a:extLst>
          </p:cNvPr>
          <p:cNvSpPr txBox="1"/>
          <p:nvPr/>
        </p:nvSpPr>
        <p:spPr>
          <a:xfrm>
            <a:off x="673395" y="3860491"/>
            <a:ext cx="11518605"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Question: </a:t>
            </a:r>
            <a:r>
              <a:rPr lang="en-US" sz="2400" dirty="0">
                <a:latin typeface="Beaufort for LOL" panose="02020503050000020004" pitchFamily="18" charset="0"/>
                <a:cs typeface="Beaufort for LOL" panose="02020503050000020004" pitchFamily="18" charset="0"/>
              </a:rPr>
              <a:t>If your test is positive, does this mean your chances of being sick is 97.25%?</a:t>
            </a:r>
            <a:endParaRPr lang="en-AT" sz="2400" b="1" dirty="0">
              <a:latin typeface="Beaufort for LOL" panose="02020503050000020004" pitchFamily="18" charset="0"/>
              <a:cs typeface="Beaufort for LOL" panose="02020503050000020004" pitchFamily="18" charset="0"/>
            </a:endParaRPr>
          </a:p>
        </p:txBody>
      </p:sp>
      <p:sp>
        <p:nvSpPr>
          <p:cNvPr id="26" name="TextBox 25">
            <a:extLst>
              <a:ext uri="{FF2B5EF4-FFF2-40B4-BE49-F238E27FC236}">
                <a16:creationId xmlns:a16="http://schemas.microsoft.com/office/drawing/2014/main" id="{9E798399-0FF1-318F-E1BA-848F2C71C323}"/>
              </a:ext>
            </a:extLst>
          </p:cNvPr>
          <p:cNvSpPr txBox="1"/>
          <p:nvPr/>
        </p:nvSpPr>
        <p:spPr>
          <a:xfrm>
            <a:off x="361676" y="4613053"/>
            <a:ext cx="6096000" cy="461665"/>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NO! </a:t>
            </a:r>
            <a:r>
              <a:rPr lang="en-US" sz="2400" dirty="0">
                <a:latin typeface="Beaufort for LOL" panose="02020503050000020004" pitchFamily="18" charset="0"/>
                <a:cs typeface="Beaufort for LOL" panose="02020503050000020004" pitchFamily="18" charset="0"/>
              </a:rPr>
              <a:t>Apply Bayes theorem:</a:t>
            </a:r>
            <a:endParaRPr lang="en-AT" sz="24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EF871C-1E8A-9EC3-A2B1-C2155534ABDD}"/>
                  </a:ext>
                </a:extLst>
              </p:cNvPr>
              <p:cNvSpPr txBox="1"/>
              <p:nvPr/>
            </p:nvSpPr>
            <p:spPr>
              <a:xfrm>
                <a:off x="3958117" y="4452752"/>
                <a:ext cx="7859459" cy="78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sick</m:t>
                          </m:r>
                          <m:r>
                            <a:rPr lang="en-US" sz="2400" b="0" i="1" smtClean="0">
                              <a:latin typeface="Cambria Math" panose="02040503050406030204" pitchFamily="18" charset="0"/>
                            </a:rPr>
                            <m:t> </m:t>
                          </m:r>
                        </m:e>
                      </m:d>
                      <m:r>
                        <m:rPr>
                          <m:sty m:val="p"/>
                        </m:rPr>
                        <a:rPr lang="en-US" sz="2400" b="0" i="0" smtClean="0">
                          <a:latin typeface="Cambria Math" panose="02040503050406030204" pitchFamily="18" charset="0"/>
                        </a:rPr>
                        <m:t>tested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positive</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d>
                            <m:dPr>
                              <m:endChr m:val="|"/>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tested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positive</m:t>
                              </m:r>
                              <m:r>
                                <a:rPr lang="en-US" sz="2400" b="0" i="1" smtClean="0">
                                  <a:latin typeface="Cambria Math" panose="02040503050406030204" pitchFamily="18" charset="0"/>
                                </a:rPr>
                                <m:t> </m:t>
                              </m:r>
                            </m:e>
                          </m:d>
                          <m:r>
                            <a:rPr lang="en-US" sz="2400" b="0" i="1" smtClean="0">
                              <a:latin typeface="Cambria Math" panose="02040503050406030204" pitchFamily="18" charset="0"/>
                            </a:rPr>
                            <m:t> </m:t>
                          </m:r>
                          <m:r>
                            <m:rPr>
                              <m:sty m:val="p"/>
                            </m:rPr>
                            <a:rPr lang="en-US" sz="2400" b="0" i="0" smtClean="0">
                              <a:latin typeface="Cambria Math" panose="02040503050406030204" pitchFamily="18" charset="0"/>
                            </a:rPr>
                            <m:t>sick</m:t>
                          </m:r>
                          <m:r>
                            <a:rPr lang="en-US" sz="2400" b="0" i="1" smtClean="0">
                              <a:latin typeface="Cambria Math" panose="02040503050406030204" pitchFamily="18" charset="0"/>
                            </a:rPr>
                            <m:t>) </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tested</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positive</m:t>
                          </m:r>
                          <m:r>
                            <a:rPr lang="en-US" sz="2400" b="0" i="1" smtClean="0">
                              <a:latin typeface="Cambria Math" panose="02040503050406030204" pitchFamily="18" charset="0"/>
                            </a:rPr>
                            <m:t>)</m:t>
                          </m:r>
                        </m:den>
                      </m:f>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r>
                        <m:rPr>
                          <m:sty m:val="p"/>
                        </m:rPr>
                        <a:rPr lang="en-US" sz="2400">
                          <a:latin typeface="Cambria Math" panose="02040503050406030204" pitchFamily="18" charset="0"/>
                        </a:rPr>
                        <m:t>sick</m:t>
                      </m:r>
                      <m:r>
                        <a:rPr lang="en-US" sz="2400" i="1">
                          <a:latin typeface="Cambria Math" panose="02040503050406030204" pitchFamily="18" charset="0"/>
                        </a:rPr>
                        <m:t>)</m:t>
                      </m:r>
                    </m:oMath>
                  </m:oMathPara>
                </a14:m>
                <a:endParaRPr lang="en-AT" sz="2400" dirty="0"/>
              </a:p>
            </p:txBody>
          </p:sp>
        </mc:Choice>
        <mc:Fallback xmlns="">
          <p:sp>
            <p:nvSpPr>
              <p:cNvPr id="27" name="TextBox 26">
                <a:extLst>
                  <a:ext uri="{FF2B5EF4-FFF2-40B4-BE49-F238E27FC236}">
                    <a16:creationId xmlns:a16="http://schemas.microsoft.com/office/drawing/2014/main" id="{53EF871C-1E8A-9EC3-A2B1-C2155534ABDD}"/>
                  </a:ext>
                </a:extLst>
              </p:cNvPr>
              <p:cNvSpPr txBox="1">
                <a:spLocks noRot="1" noChangeAspect="1" noMove="1" noResize="1" noEditPoints="1" noAdjustHandles="1" noChangeArrowheads="1" noChangeShapeType="1" noTextEdit="1"/>
              </p:cNvSpPr>
              <p:nvPr/>
            </p:nvSpPr>
            <p:spPr>
              <a:xfrm>
                <a:off x="3958117" y="4452752"/>
                <a:ext cx="7859459" cy="782265"/>
              </a:xfrm>
              <a:prstGeom prst="rect">
                <a:avLst/>
              </a:prstGeom>
              <a:blipFill>
                <a:blip r:embed="rId6"/>
                <a:stretch>
                  <a:fillRect/>
                </a:stretch>
              </a:blipFill>
            </p:spPr>
            <p:txBody>
              <a:bodyPr/>
              <a:lstStyle/>
              <a:p>
                <a:r>
                  <a:rPr lang="en-AT">
                    <a:noFill/>
                  </a:rPr>
                  <a:t> </a:t>
                </a:r>
              </a:p>
            </p:txBody>
          </p:sp>
        </mc:Fallback>
      </mc:AlternateContent>
      <p:sp>
        <p:nvSpPr>
          <p:cNvPr id="28" name="Left Brace 27">
            <a:extLst>
              <a:ext uri="{FF2B5EF4-FFF2-40B4-BE49-F238E27FC236}">
                <a16:creationId xmlns:a16="http://schemas.microsoft.com/office/drawing/2014/main" id="{F83393FA-7756-704F-97D0-039527953AA8}"/>
              </a:ext>
            </a:extLst>
          </p:cNvPr>
          <p:cNvSpPr/>
          <p:nvPr/>
        </p:nvSpPr>
        <p:spPr>
          <a:xfrm rot="16200000">
            <a:off x="8874321" y="3863109"/>
            <a:ext cx="176629" cy="3098841"/>
          </a:xfrm>
          <a:prstGeom prst="leftBrace">
            <a:avLst>
              <a:gd name="adj1" fmla="val 36538"/>
              <a:gd name="adj2" fmla="val 12486"/>
            </a:avLst>
          </a:prstGeom>
          <a:ln w="38100" cap="rnd" cmpd="sng">
            <a:solidFill>
              <a:schemeClr val="bg2">
                <a:lumMod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29" name="Left Brace 28">
            <a:extLst>
              <a:ext uri="{FF2B5EF4-FFF2-40B4-BE49-F238E27FC236}">
                <a16:creationId xmlns:a16="http://schemas.microsoft.com/office/drawing/2014/main" id="{EBAD04B3-D693-0D2E-0A14-BBE688ED0C71}"/>
              </a:ext>
            </a:extLst>
          </p:cNvPr>
          <p:cNvSpPr/>
          <p:nvPr/>
        </p:nvSpPr>
        <p:spPr>
          <a:xfrm rot="16200000">
            <a:off x="11141985" y="4880499"/>
            <a:ext cx="176629" cy="1074979"/>
          </a:xfrm>
          <a:prstGeom prst="leftBrace">
            <a:avLst>
              <a:gd name="adj1" fmla="val 36538"/>
              <a:gd name="adj2" fmla="val 26262"/>
            </a:avLst>
          </a:prstGeom>
          <a:ln w="38100" cap="rnd" cmpd="sng">
            <a:solidFill>
              <a:schemeClr val="bg2">
                <a:lumMod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30" name="TextBox 29">
            <a:extLst>
              <a:ext uri="{FF2B5EF4-FFF2-40B4-BE49-F238E27FC236}">
                <a16:creationId xmlns:a16="http://schemas.microsoft.com/office/drawing/2014/main" id="{945C778C-8222-CBA8-808B-B4D32656041D}"/>
              </a:ext>
            </a:extLst>
          </p:cNvPr>
          <p:cNvSpPr txBox="1"/>
          <p:nvPr/>
        </p:nvSpPr>
        <p:spPr>
          <a:xfrm>
            <a:off x="5134299" y="5536832"/>
            <a:ext cx="6096000" cy="461665"/>
          </a:xfrm>
          <a:prstGeom prst="rect">
            <a:avLst/>
          </a:prstGeom>
          <a:noFill/>
        </p:spPr>
        <p:txBody>
          <a:bodyPr wrap="square">
            <a:spAutoFit/>
          </a:bodyPr>
          <a:lstStyle/>
          <a:p>
            <a:r>
              <a:rPr lang="en-US" sz="2400" dirty="0">
                <a:solidFill>
                  <a:schemeClr val="bg2">
                    <a:lumMod val="50000"/>
                  </a:schemeClr>
                </a:solidFill>
                <a:latin typeface="Beaufort for LOL" panose="02020503050000020004" pitchFamily="18" charset="0"/>
                <a:cs typeface="Beaufort for LOL" panose="02020503050000020004" pitchFamily="18" charset="0"/>
              </a:rPr>
              <a:t>Obtained from manual / lab tests</a:t>
            </a:r>
            <a:endParaRPr lang="en-AT" sz="2400" dirty="0">
              <a:solidFill>
                <a:schemeClr val="bg2">
                  <a:lumMod val="50000"/>
                </a:schemeClr>
              </a:solidFill>
            </a:endParaRPr>
          </a:p>
        </p:txBody>
      </p:sp>
      <p:sp>
        <p:nvSpPr>
          <p:cNvPr id="31" name="TextBox 30">
            <a:extLst>
              <a:ext uri="{FF2B5EF4-FFF2-40B4-BE49-F238E27FC236}">
                <a16:creationId xmlns:a16="http://schemas.microsoft.com/office/drawing/2014/main" id="{F7FADEF8-7AD6-162E-BE1B-F7E2903D5F01}"/>
              </a:ext>
            </a:extLst>
          </p:cNvPr>
          <p:cNvSpPr txBox="1"/>
          <p:nvPr/>
        </p:nvSpPr>
        <p:spPr>
          <a:xfrm>
            <a:off x="9542274" y="5531373"/>
            <a:ext cx="3319131" cy="830997"/>
          </a:xfrm>
          <a:prstGeom prst="rect">
            <a:avLst/>
          </a:prstGeom>
          <a:noFill/>
        </p:spPr>
        <p:txBody>
          <a:bodyPr wrap="square">
            <a:spAutoFit/>
          </a:bodyPr>
          <a:lstStyle/>
          <a:p>
            <a:r>
              <a:rPr lang="en-US" sz="2400" dirty="0">
                <a:solidFill>
                  <a:schemeClr val="bg2">
                    <a:lumMod val="50000"/>
                  </a:schemeClr>
                </a:solidFill>
                <a:latin typeface="Beaufort for LOL" panose="02020503050000020004" pitchFamily="18" charset="0"/>
                <a:cs typeface="Beaufort for LOL" panose="02020503050000020004" pitchFamily="18" charset="0"/>
              </a:rPr>
              <a:t>How common is the disease in your area?</a:t>
            </a:r>
            <a:endParaRPr lang="en-AT" sz="2400" dirty="0">
              <a:solidFill>
                <a:schemeClr val="bg2">
                  <a:lumMod val="50000"/>
                </a:schemeClr>
              </a:solidFill>
            </a:endParaRPr>
          </a:p>
        </p:txBody>
      </p:sp>
      <mc:AlternateContent xmlns:mc="http://schemas.openxmlformats.org/markup-compatibility/2006" xmlns:a14="http://schemas.microsoft.com/office/drawing/2010/main">
        <mc:Choice Requires="a14">
          <p:sp>
            <p:nvSpPr>
              <p:cNvPr id="32" name="Rectangle: Rounded Corners 31">
                <a:extLst>
                  <a:ext uri="{FF2B5EF4-FFF2-40B4-BE49-F238E27FC236}">
                    <a16:creationId xmlns:a16="http://schemas.microsoft.com/office/drawing/2014/main" id="{0394B9F2-3A6C-5C96-6D64-968667467E80}"/>
                  </a:ext>
                </a:extLst>
              </p:cNvPr>
              <p:cNvSpPr/>
              <p:nvPr/>
            </p:nvSpPr>
            <p:spPr>
              <a:xfrm>
                <a:off x="227031" y="6098866"/>
                <a:ext cx="7761563" cy="624290"/>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Note: </a:t>
                </a:r>
                <a14:m>
                  <m:oMath xmlns:m="http://schemas.openxmlformats.org/officeDocument/2006/math">
                    <m:r>
                      <a:rPr lang="en-US" i="1" dirty="0" smtClean="0">
                        <a:latin typeface="Cambria Math" panose="02040503050406030204" pitchFamily="18" charset="0"/>
                        <a:cs typeface="Beaufort for LOL" panose="02020503050000020004" pitchFamily="18" charset="0"/>
                      </a:rPr>
                      <m:t>𝑝</m:t>
                    </m:r>
                    <m:d>
                      <m:dPr>
                        <m:endChr m:val="|"/>
                        <m:ctrlPr>
                          <a:rPr lang="en-US" i="1" dirty="0" smtClean="0">
                            <a:latin typeface="Cambria Math" panose="02040503050406030204" pitchFamily="18" charset="0"/>
                            <a:cs typeface="Beaufort for LOL" panose="02020503050000020004" pitchFamily="18" charset="0"/>
                          </a:rPr>
                        </m:ctrlPr>
                      </m:dPr>
                      <m:e>
                        <m:r>
                          <a:rPr lang="en-US" i="1" dirty="0" smtClean="0">
                            <a:latin typeface="Cambria Math" panose="02040503050406030204" pitchFamily="18" charset="0"/>
                            <a:cs typeface="Beaufort for LOL" panose="02020503050000020004" pitchFamily="18" charset="0"/>
                          </a:rPr>
                          <m:t>𝐴</m:t>
                        </m:r>
                        <m:r>
                          <a:rPr lang="en-US" b="0" i="1" dirty="0" smtClean="0">
                            <a:latin typeface="Cambria Math" panose="02040503050406030204" pitchFamily="18" charset="0"/>
                            <a:cs typeface="Beaufort for LOL" panose="02020503050000020004" pitchFamily="18" charset="0"/>
                          </a:rPr>
                          <m:t> </m:t>
                        </m:r>
                      </m:e>
                    </m:d>
                    <m:r>
                      <a:rPr lang="en-US" b="0" i="1" dirty="0" smtClean="0">
                        <a:latin typeface="Cambria Math" panose="02040503050406030204" pitchFamily="18" charset="0"/>
                        <a:cs typeface="Beaufort for LOL" panose="02020503050000020004" pitchFamily="18" charset="0"/>
                      </a:rPr>
                      <m:t> </m:t>
                    </m:r>
                    <m:r>
                      <a:rPr lang="en-US" i="1" dirty="0" smtClean="0">
                        <a:latin typeface="Cambria Math" panose="02040503050406030204" pitchFamily="18" charset="0"/>
                        <a:cs typeface="Beaufort for LOL" panose="02020503050000020004" pitchFamily="18" charset="0"/>
                      </a:rPr>
                      <m:t>𝐵</m:t>
                    </m:r>
                    <m:r>
                      <a:rPr lang="en-US" i="1" dirty="0" smtClean="0">
                        <a:latin typeface="Cambria Math" panose="02040503050406030204" pitchFamily="18" charset="0"/>
                        <a:cs typeface="Beaufort for LOL" panose="02020503050000020004" pitchFamily="18" charset="0"/>
                      </a:rPr>
                      <m:t>)</m:t>
                    </m:r>
                  </m:oMath>
                </a14:m>
                <a:r>
                  <a:rPr lang="en-US" dirty="0">
                    <a:latin typeface="Beaufort for LOL" panose="02020503050000020004" pitchFamily="18" charset="0"/>
                    <a:cs typeface="Beaufort for LOL" panose="02020503050000020004" pitchFamily="18" charset="0"/>
                  </a:rPr>
                  <a:t> does not mean A was caused by B. </a:t>
                </a:r>
                <a:br>
                  <a:rPr lang="en-US" dirty="0">
                    <a:latin typeface="Beaufort for LOL" panose="02020503050000020004" pitchFamily="18" charset="0"/>
                    <a:cs typeface="Beaufort for LOL" panose="02020503050000020004" pitchFamily="18" charset="0"/>
                  </a:rPr>
                </a:br>
                <a:r>
                  <a:rPr lang="en-US" dirty="0">
                    <a:latin typeface="Beaufort for LOL" panose="02020503050000020004" pitchFamily="18" charset="0"/>
                    <a:cs typeface="Beaufort for LOL" panose="02020503050000020004" pitchFamily="18" charset="0"/>
                  </a:rPr>
                  <a:t>It only measures correlation (as seen by Bayes theorem: we can switch the order)!</a:t>
                </a:r>
                <a:endParaRPr lang="en-US" b="1" dirty="0">
                  <a:latin typeface="Beaufort for LOL" panose="02020503050000020004" pitchFamily="18" charset="0"/>
                  <a:cs typeface="Beaufort for LOL" panose="02020503050000020004" pitchFamily="18" charset="0"/>
                </a:endParaRPr>
              </a:p>
            </p:txBody>
          </p:sp>
        </mc:Choice>
        <mc:Fallback xmlns="">
          <p:sp>
            <p:nvSpPr>
              <p:cNvPr id="32" name="Rectangle: Rounded Corners 31">
                <a:extLst>
                  <a:ext uri="{FF2B5EF4-FFF2-40B4-BE49-F238E27FC236}">
                    <a16:creationId xmlns:a16="http://schemas.microsoft.com/office/drawing/2014/main" id="{0394B9F2-3A6C-5C96-6D64-968667467E80}"/>
                  </a:ext>
                </a:extLst>
              </p:cNvPr>
              <p:cNvSpPr>
                <a:spLocks noRot="1" noChangeAspect="1" noMove="1" noResize="1" noEditPoints="1" noAdjustHandles="1" noChangeArrowheads="1" noChangeShapeType="1" noTextEdit="1"/>
              </p:cNvSpPr>
              <p:nvPr/>
            </p:nvSpPr>
            <p:spPr>
              <a:xfrm>
                <a:off x="227031" y="6098866"/>
                <a:ext cx="7761563" cy="624290"/>
              </a:xfrm>
              <a:prstGeom prst="roundRect">
                <a:avLst/>
              </a:prstGeom>
              <a:blipFill>
                <a:blip r:embed="rId7"/>
                <a:stretch>
                  <a:fillRect l="-157" t="-3810" r="-78" b="-16190"/>
                </a:stretch>
              </a:blipFill>
            </p:spPr>
            <p:txBody>
              <a:bodyPr/>
              <a:lstStyle/>
              <a:p>
                <a:r>
                  <a:rPr lang="en-AT">
                    <a:noFill/>
                  </a:rPr>
                  <a:t> </a:t>
                </a:r>
              </a:p>
            </p:txBody>
          </p:sp>
        </mc:Fallback>
      </mc:AlternateContent>
    </p:spTree>
    <p:extLst>
      <p:ext uri="{BB962C8B-B14F-4D97-AF65-F5344CB8AC3E}">
        <p14:creationId xmlns:p14="http://schemas.microsoft.com/office/powerpoint/2010/main" val="228015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p:bldP spid="26" grpId="0"/>
      <p:bldP spid="27" grpId="0"/>
      <p:bldP spid="28" grpId="0" animBg="1"/>
      <p:bldP spid="29" grpId="0" animBg="1"/>
      <p:bldP spid="30" grpId="0"/>
      <p:bldP spid="31" grpId="0"/>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A68DC-6036-80C2-19F3-07D73EE42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DEFED-573E-8E8B-3BA2-C92038804405}"/>
              </a:ext>
            </a:extLst>
          </p:cNvPr>
          <p:cNvSpPr>
            <a:spLocks noGrp="1"/>
          </p:cNvSpPr>
          <p:nvPr>
            <p:ph type="title"/>
          </p:nvPr>
        </p:nvSpPr>
        <p:spPr/>
        <p:txBody>
          <a:bodyPr/>
          <a:lstStyle/>
          <a:p>
            <a:r>
              <a:rPr lang="en-US" dirty="0"/>
              <a:t>Random variables</a:t>
            </a:r>
            <a:endParaRPr lang="en-AT" dirty="0"/>
          </a:p>
        </p:txBody>
      </p:sp>
      <p:sp>
        <p:nvSpPr>
          <p:cNvPr id="3" name="Slide Number Placeholder 2">
            <a:extLst>
              <a:ext uri="{FF2B5EF4-FFF2-40B4-BE49-F238E27FC236}">
                <a16:creationId xmlns:a16="http://schemas.microsoft.com/office/drawing/2014/main" id="{6D7E2105-1B21-7245-67CA-207B7194BBE6}"/>
              </a:ext>
            </a:extLst>
          </p:cNvPr>
          <p:cNvSpPr>
            <a:spLocks noGrp="1"/>
          </p:cNvSpPr>
          <p:nvPr>
            <p:ph type="sldNum" sz="quarter" idx="12"/>
          </p:nvPr>
        </p:nvSpPr>
        <p:spPr/>
        <p:txBody>
          <a:bodyPr/>
          <a:lstStyle/>
          <a:p>
            <a:fld id="{CC491BDB-77F2-4EF0-887C-9DE660584513}" type="slidenum">
              <a:rPr lang="en-GB" smtClean="0"/>
              <a:pPr/>
              <a:t>17</a:t>
            </a:fld>
            <a:endParaRPr lang="en-GB"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583FF9-11EC-2ECF-1D27-E0DEC80F0A24}"/>
                  </a:ext>
                </a:extLst>
              </p:cNvPr>
              <p:cNvSpPr txBox="1"/>
              <p:nvPr/>
            </p:nvSpPr>
            <p:spPr>
              <a:xfrm>
                <a:off x="379903" y="1205975"/>
                <a:ext cx="895970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 </a:t>
                </a:r>
                <a:r>
                  <a:rPr lang="en-US" sz="2400" b="1" dirty="0">
                    <a:latin typeface="Beaufort for LOL" panose="02020503050000020004" pitchFamily="18" charset="0"/>
                    <a:cs typeface="Beaufort for LOL" panose="02020503050000020004" pitchFamily="18" charset="0"/>
                  </a:rPr>
                  <a:t>random variable</a:t>
                </a:r>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𝑋</m:t>
                    </m:r>
                  </m:oMath>
                </a14:m>
                <a:r>
                  <a:rPr lang="en-US" sz="2400" dirty="0">
                    <a:latin typeface="Beaufort for LOL" panose="02020503050000020004" pitchFamily="18" charset="0"/>
                    <a:cs typeface="Beaufort for LOL" panose="02020503050000020004" pitchFamily="18" charset="0"/>
                  </a:rPr>
                  <a:t> is a mapping from random events to numbers</a:t>
                </a:r>
                <a:endParaRPr lang="en-AT" sz="2400"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E1583FF9-11EC-2ECF-1D27-E0DEC80F0A24}"/>
                  </a:ext>
                </a:extLst>
              </p:cNvPr>
              <p:cNvSpPr txBox="1">
                <a:spLocks noRot="1" noChangeAspect="1" noMove="1" noResize="1" noEditPoints="1" noAdjustHandles="1" noChangeArrowheads="1" noChangeShapeType="1" noTextEdit="1"/>
              </p:cNvSpPr>
              <p:nvPr/>
            </p:nvSpPr>
            <p:spPr>
              <a:xfrm>
                <a:off x="379903" y="1205975"/>
                <a:ext cx="8959702" cy="461665"/>
              </a:xfrm>
              <a:prstGeom prst="rect">
                <a:avLst/>
              </a:prstGeom>
              <a:blipFill>
                <a:blip r:embed="rId2"/>
                <a:stretch>
                  <a:fillRect l="-1020" t="-10526" b="-28947"/>
                </a:stretch>
              </a:blipFill>
            </p:spPr>
            <p:txBody>
              <a:bodyPr/>
              <a:lstStyle/>
              <a:p>
                <a:r>
                  <a:rPr lang="en-AT">
                    <a:noFill/>
                  </a:rPr>
                  <a:t> </a:t>
                </a:r>
              </a:p>
            </p:txBody>
          </p:sp>
        </mc:Fallback>
      </mc:AlternateContent>
      <p:sp>
        <p:nvSpPr>
          <p:cNvPr id="7" name="Rectangle: Rounded Corners 6">
            <a:extLst>
              <a:ext uri="{FF2B5EF4-FFF2-40B4-BE49-F238E27FC236}">
                <a16:creationId xmlns:a16="http://schemas.microsoft.com/office/drawing/2014/main" id="{37409180-7F30-3080-1C2A-4A74053FE765}"/>
              </a:ext>
            </a:extLst>
          </p:cNvPr>
          <p:cNvSpPr/>
          <p:nvPr/>
        </p:nvSpPr>
        <p:spPr>
          <a:xfrm>
            <a:off x="270708" y="1137667"/>
            <a:ext cx="9178093" cy="1325562"/>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B7D4E2-F47C-06A3-062A-12C458E71969}"/>
                  </a:ext>
                </a:extLst>
              </p:cNvPr>
              <p:cNvSpPr txBox="1"/>
              <p:nvPr/>
            </p:nvSpPr>
            <p:spPr>
              <a:xfrm>
                <a:off x="3193311" y="1848232"/>
                <a:ext cx="36913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ℝ</m:t>
                      </m:r>
                      <m:r>
                        <a:rPr lang="en-US" sz="2400" b="0" i="1"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or</m:t>
                      </m:r>
                      <m:r>
                        <a:rPr lang="en-US" sz="2400" b="0" i="1" smtClean="0">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𝑁</m:t>
                          </m:r>
                        </m:sup>
                      </m:sSup>
                      <m:r>
                        <a:rPr lang="en-US" sz="2400" b="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ℂ</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ℂ</m:t>
                          </m:r>
                        </m:e>
                        <m:sup>
                          <m:r>
                            <a:rPr lang="en-US" sz="2400" i="1">
                              <a:latin typeface="Cambria Math" panose="02040503050406030204" pitchFamily="18" charset="0"/>
                              <a:ea typeface="Cambria Math" panose="02040503050406030204" pitchFamily="18" charset="0"/>
                            </a:rPr>
                            <m:t>𝑁</m:t>
                          </m:r>
                        </m:sup>
                      </m:sSup>
                      <m:r>
                        <a:rPr lang="en-US" sz="2400" b="0" i="1" smtClean="0">
                          <a:latin typeface="Cambria Math" panose="02040503050406030204" pitchFamily="18" charset="0"/>
                          <a:ea typeface="Cambria Math" panose="02040503050406030204" pitchFamily="18" charset="0"/>
                        </a:rPr>
                        <m:t>, …)</m:t>
                      </m:r>
                    </m:oMath>
                  </m:oMathPara>
                </a14:m>
                <a:endParaRPr lang="en-AT" sz="2400" dirty="0"/>
              </a:p>
            </p:txBody>
          </p:sp>
        </mc:Choice>
        <mc:Fallback xmlns="">
          <p:sp>
            <p:nvSpPr>
              <p:cNvPr id="8" name="TextBox 7">
                <a:extLst>
                  <a:ext uri="{FF2B5EF4-FFF2-40B4-BE49-F238E27FC236}">
                    <a16:creationId xmlns:a16="http://schemas.microsoft.com/office/drawing/2014/main" id="{27B7D4E2-F47C-06A3-062A-12C458E71969}"/>
                  </a:ext>
                </a:extLst>
              </p:cNvPr>
              <p:cNvSpPr txBox="1">
                <a:spLocks noRot="1" noChangeAspect="1" noMove="1" noResize="1" noEditPoints="1" noAdjustHandles="1" noChangeArrowheads="1" noChangeShapeType="1" noTextEdit="1"/>
              </p:cNvSpPr>
              <p:nvPr/>
            </p:nvSpPr>
            <p:spPr>
              <a:xfrm>
                <a:off x="3193311" y="1848232"/>
                <a:ext cx="3691395" cy="369332"/>
              </a:xfrm>
              <a:prstGeom prst="rect">
                <a:avLst/>
              </a:prstGeom>
              <a:blipFill>
                <a:blip r:embed="rId3"/>
                <a:stretch>
                  <a:fillRect l="-1653" r="-2479" b="-34426"/>
                </a:stretch>
              </a:blipFill>
            </p:spPr>
            <p:txBody>
              <a:bodyPr/>
              <a:lstStyle/>
              <a:p>
                <a:r>
                  <a:rPr lang="en-AT">
                    <a:noFill/>
                  </a:rPr>
                  <a:t> </a:t>
                </a:r>
              </a:p>
            </p:txBody>
          </p:sp>
        </mc:Fallback>
      </mc:AlternateContent>
      <p:sp>
        <p:nvSpPr>
          <p:cNvPr id="9" name="TextBox 8">
            <a:extLst>
              <a:ext uri="{FF2B5EF4-FFF2-40B4-BE49-F238E27FC236}">
                <a16:creationId xmlns:a16="http://schemas.microsoft.com/office/drawing/2014/main" id="{43E91281-5A34-83F1-B6F8-DD702DA7B648}"/>
              </a:ext>
            </a:extLst>
          </p:cNvPr>
          <p:cNvSpPr txBox="1"/>
          <p:nvPr/>
        </p:nvSpPr>
        <p:spPr>
          <a:xfrm>
            <a:off x="270708" y="3120423"/>
            <a:ext cx="11706218" cy="15696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Examples: </a:t>
            </a:r>
          </a:p>
          <a:p>
            <a:pPr marL="342900" indent="-342900">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Rolling a die is a random experiment, the number that comes up a random variable.</a:t>
            </a:r>
          </a:p>
          <a:p>
            <a:pPr marL="342900" indent="-342900">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Drawing a lottery ticket is a random experiment, the money won a random variable.</a:t>
            </a:r>
          </a:p>
          <a:p>
            <a:pPr marL="342900" indent="-342900">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Measuring the temperature is a random experiment, the obtained value a random variable.</a:t>
            </a:r>
            <a:endParaRPr lang="en-AT" sz="2400" dirty="0">
              <a:latin typeface="Beaufort for LOL" panose="02020503050000020004" pitchFamily="18" charset="0"/>
              <a:cs typeface="Beaufort for LOL" panose="02020503050000020004" pitchFamily="18" charset="0"/>
            </a:endParaRPr>
          </a:p>
        </p:txBody>
      </p:sp>
      <p:pic>
        <p:nvPicPr>
          <p:cNvPr id="1026" name="Picture 2" descr="a 20 sided dice with the number 10 on it">
            <a:extLst>
              <a:ext uri="{FF2B5EF4-FFF2-40B4-BE49-F238E27FC236}">
                <a16:creationId xmlns:a16="http://schemas.microsoft.com/office/drawing/2014/main" id="{20291249-0E5C-E84F-FF6C-4BD4B4549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2477" y="1129804"/>
            <a:ext cx="2016632" cy="21755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50D0041-07BE-CB74-01E0-3DEF78658E01}"/>
              </a:ext>
            </a:extLst>
          </p:cNvPr>
          <p:cNvSpPr txBox="1"/>
          <p:nvPr/>
        </p:nvSpPr>
        <p:spPr>
          <a:xfrm>
            <a:off x="242891" y="4916904"/>
            <a:ext cx="1170621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Turning the tables: </a:t>
            </a:r>
            <a:r>
              <a:rPr lang="en-US" sz="2400" dirty="0">
                <a:latin typeface="Beaufort for LOL" panose="02020503050000020004" pitchFamily="18" charset="0"/>
                <a:cs typeface="Beaufort for LOL" panose="02020503050000020004" pitchFamily="18" charset="0"/>
              </a:rPr>
              <a:t>We can (and usually do) phrase everything in terms of random variables!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950F68-9FAD-8A33-EB61-3EB4F27FA058}"/>
                  </a:ext>
                </a:extLst>
              </p:cNvPr>
              <p:cNvSpPr txBox="1"/>
              <p:nvPr/>
            </p:nvSpPr>
            <p:spPr>
              <a:xfrm>
                <a:off x="1416451" y="5574332"/>
                <a:ext cx="42101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P</m:t>
                      </m:r>
                      <m:r>
                        <a:rPr lang="en-US" sz="2400" b="0" i="0"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Ω</m:t>
                          </m:r>
                          <m:r>
                            <a:rPr lang="en-US" sz="2400" b="0" i="1" smtClean="0">
                              <a:latin typeface="Cambria Math" panose="02040503050406030204" pitchFamily="18" charset="0"/>
                            </a:rPr>
                            <m:t>:    </m:t>
                          </m:r>
                          <m:r>
                            <a:rPr lang="en-US" sz="2400" b="0" i="1" smtClean="0">
                              <a:latin typeface="Cambria Math" panose="02040503050406030204" pitchFamily="18" charset="0"/>
                            </a:rPr>
                            <m:t>𝑋</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𝜔</m:t>
                              </m:r>
                            </m:e>
                          </m:d>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0" smtClean="0">
                          <a:latin typeface="Cambria Math" panose="02040503050406030204" pitchFamily="18" charset="0"/>
                        </a:rPr>
                        <m:t>)</m:t>
                      </m:r>
                    </m:oMath>
                  </m:oMathPara>
                </a14:m>
                <a:endParaRPr lang="en-AT" sz="2400" dirty="0"/>
              </a:p>
            </p:txBody>
          </p:sp>
        </mc:Choice>
        <mc:Fallback xmlns="">
          <p:sp>
            <p:nvSpPr>
              <p:cNvPr id="11" name="TextBox 10">
                <a:extLst>
                  <a:ext uri="{FF2B5EF4-FFF2-40B4-BE49-F238E27FC236}">
                    <a16:creationId xmlns:a16="http://schemas.microsoft.com/office/drawing/2014/main" id="{66950F68-9FAD-8A33-EB61-3EB4F27FA058}"/>
                  </a:ext>
                </a:extLst>
              </p:cNvPr>
              <p:cNvSpPr txBox="1">
                <a:spLocks noRot="1" noChangeAspect="1" noMove="1" noResize="1" noEditPoints="1" noAdjustHandles="1" noChangeArrowheads="1" noChangeShapeType="1" noTextEdit="1"/>
              </p:cNvSpPr>
              <p:nvPr/>
            </p:nvSpPr>
            <p:spPr>
              <a:xfrm>
                <a:off x="1416451" y="5574332"/>
                <a:ext cx="4210127" cy="369332"/>
              </a:xfrm>
              <a:prstGeom prst="rect">
                <a:avLst/>
              </a:prstGeom>
              <a:blipFill>
                <a:blip r:embed="rId5"/>
                <a:stretch>
                  <a:fillRect l="-1302" r="-2171" b="-34426"/>
                </a:stretch>
              </a:blipFill>
            </p:spPr>
            <p:txBody>
              <a:bodyPr/>
              <a:lstStyle/>
              <a:p>
                <a:r>
                  <a:rPr lang="en-AT">
                    <a:noFill/>
                  </a:rPr>
                  <a:t> </a:t>
                </a:r>
              </a:p>
            </p:txBody>
          </p:sp>
        </mc:Fallback>
      </mc:AlternateContent>
      <p:sp>
        <p:nvSpPr>
          <p:cNvPr id="13" name="TextBox 12">
            <a:extLst>
              <a:ext uri="{FF2B5EF4-FFF2-40B4-BE49-F238E27FC236}">
                <a16:creationId xmlns:a16="http://schemas.microsoft.com/office/drawing/2014/main" id="{E55DED31-23CE-C1BE-8B05-AFFD23951F11}"/>
              </a:ext>
            </a:extLst>
          </p:cNvPr>
          <p:cNvSpPr txBox="1"/>
          <p:nvPr/>
        </p:nvSpPr>
        <p:spPr>
          <a:xfrm>
            <a:off x="270708" y="2521110"/>
            <a:ext cx="895970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I.e., a random variable assigns a value to random events!</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77720FC-6A08-9B8C-7748-87EF5D399B4E}"/>
                  </a:ext>
                </a:extLst>
              </p:cNvPr>
              <p:cNvSpPr txBox="1"/>
              <p:nvPr/>
            </p:nvSpPr>
            <p:spPr>
              <a:xfrm>
                <a:off x="5626578" y="5528165"/>
                <a:ext cx="587980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is called the </a:t>
                </a:r>
                <a:r>
                  <a:rPr lang="en-US" sz="2400" b="1" dirty="0">
                    <a:latin typeface="Beaufort for LOL" panose="02020503050000020004" pitchFamily="18" charset="0"/>
                    <a:cs typeface="Beaufort for LOL" panose="02020503050000020004" pitchFamily="18" charset="0"/>
                  </a:rPr>
                  <a:t>probability distribution </a:t>
                </a:r>
                <a:r>
                  <a:rPr lang="en-US" sz="2400" dirty="0">
                    <a:latin typeface="Beaufort for LOL" panose="02020503050000020004" pitchFamily="18" charset="0"/>
                    <a:cs typeface="Beaufort for LOL" panose="02020503050000020004" pitchFamily="18" charset="0"/>
                  </a:rPr>
                  <a:t>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oMath>
                </a14:m>
                <a:r>
                  <a:rPr lang="en-US" sz="2400" b="1" dirty="0">
                    <a:latin typeface="Beaufort for LOL" panose="02020503050000020004" pitchFamily="18" charset="0"/>
                    <a:cs typeface="Beaufort for LOL" panose="02020503050000020004" pitchFamily="18" charset="0"/>
                  </a:rPr>
                  <a:t>.</a:t>
                </a:r>
              </a:p>
            </p:txBody>
          </p:sp>
        </mc:Choice>
        <mc:Fallback xmlns="">
          <p:sp>
            <p:nvSpPr>
              <p:cNvPr id="14" name="TextBox 13">
                <a:extLst>
                  <a:ext uri="{FF2B5EF4-FFF2-40B4-BE49-F238E27FC236}">
                    <a16:creationId xmlns:a16="http://schemas.microsoft.com/office/drawing/2014/main" id="{A77720FC-6A08-9B8C-7748-87EF5D399B4E}"/>
                  </a:ext>
                </a:extLst>
              </p:cNvPr>
              <p:cNvSpPr txBox="1">
                <a:spLocks noRot="1" noChangeAspect="1" noMove="1" noResize="1" noEditPoints="1" noAdjustHandles="1" noChangeArrowheads="1" noChangeShapeType="1" noTextEdit="1"/>
              </p:cNvSpPr>
              <p:nvPr/>
            </p:nvSpPr>
            <p:spPr>
              <a:xfrm>
                <a:off x="5626578" y="5528165"/>
                <a:ext cx="5879805" cy="461665"/>
              </a:xfrm>
              <a:prstGeom prst="rect">
                <a:avLst/>
              </a:prstGeom>
              <a:blipFill>
                <a:blip r:embed="rId6"/>
                <a:stretch>
                  <a:fillRect l="-1658" t="-10526" b="-28947"/>
                </a:stretch>
              </a:blipFill>
            </p:spPr>
            <p:txBody>
              <a:bodyPr/>
              <a:lstStyle/>
              <a:p>
                <a:r>
                  <a:rPr lang="en-AT">
                    <a:noFill/>
                  </a:rPr>
                  <a:t> </a:t>
                </a:r>
              </a:p>
            </p:txBody>
          </p:sp>
        </mc:Fallback>
      </mc:AlternateContent>
    </p:spTree>
    <p:extLst>
      <p:ext uri="{BB962C8B-B14F-4D97-AF65-F5344CB8AC3E}">
        <p14:creationId xmlns:p14="http://schemas.microsoft.com/office/powerpoint/2010/main" val="7939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72C2-F6DE-8B7A-9B5D-D4EAD74DC1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394CF-0F1C-D09A-A7CE-00C53B3DB5A0}"/>
              </a:ext>
            </a:extLst>
          </p:cNvPr>
          <p:cNvSpPr>
            <a:spLocks noGrp="1"/>
          </p:cNvSpPr>
          <p:nvPr>
            <p:ph type="title"/>
          </p:nvPr>
        </p:nvSpPr>
        <p:spPr/>
        <p:txBody>
          <a:bodyPr/>
          <a:lstStyle/>
          <a:p>
            <a:r>
              <a:rPr lang="en-US" dirty="0"/>
              <a:t>Getting probabilities for random variables</a:t>
            </a:r>
            <a:endParaRPr lang="en-AT" dirty="0"/>
          </a:p>
        </p:txBody>
      </p:sp>
      <p:sp>
        <p:nvSpPr>
          <p:cNvPr id="3" name="Slide Number Placeholder 2">
            <a:extLst>
              <a:ext uri="{FF2B5EF4-FFF2-40B4-BE49-F238E27FC236}">
                <a16:creationId xmlns:a16="http://schemas.microsoft.com/office/drawing/2014/main" id="{C687FB34-3C81-4074-27CD-C5F2A3194B8B}"/>
              </a:ext>
            </a:extLst>
          </p:cNvPr>
          <p:cNvSpPr>
            <a:spLocks noGrp="1"/>
          </p:cNvSpPr>
          <p:nvPr>
            <p:ph type="sldNum" sz="quarter" idx="12"/>
          </p:nvPr>
        </p:nvSpPr>
        <p:spPr/>
        <p:txBody>
          <a:bodyPr/>
          <a:lstStyle/>
          <a:p>
            <a:fld id="{CC491BDB-77F2-4EF0-887C-9DE660584513}" type="slidenum">
              <a:rPr lang="en-GB" smtClean="0"/>
              <a:pPr/>
              <a:t>18</a:t>
            </a:fld>
            <a:endParaRPr lang="en-GB"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E4CA4F-74F6-68BB-8283-39FD4A7EE8E1}"/>
                  </a:ext>
                </a:extLst>
              </p:cNvPr>
              <p:cNvSpPr txBox="1"/>
              <p:nvPr/>
            </p:nvSpPr>
            <p:spPr>
              <a:xfrm>
                <a:off x="242891" y="3059111"/>
                <a:ext cx="11706218" cy="15696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In case of discrete random variables: </a:t>
                </a:r>
                <a:br>
                  <a:rPr lang="en-US" sz="2400" b="1"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We have only a finite (countable) number of values </a:t>
                </a:r>
                <a14:m>
                  <m:oMath xmlns:m="http://schemas.openxmlformats.org/officeDocument/2006/math">
                    <m:d>
                      <m:dPr>
                        <m:begChr m:val="{"/>
                        <m:endChr m:val="}"/>
                        <m:ctrlPr>
                          <a:rPr lang="en-US" sz="2400" i="1" dirty="0" smtClean="0">
                            <a:latin typeface="Cambria Math" panose="02040503050406030204" pitchFamily="18" charset="0"/>
                            <a:cs typeface="Beaufort for LOL" panose="02020503050000020004" pitchFamily="18" charset="0"/>
                          </a:rPr>
                        </m:ctrlPr>
                      </m:dPr>
                      <m:e>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𝑥</m:t>
                            </m:r>
                          </m:e>
                          <m:sub>
                            <m:r>
                              <a:rPr lang="en-US" sz="2400" i="1" dirty="0" smtClean="0">
                                <a:latin typeface="Cambria Math" panose="02040503050406030204" pitchFamily="18" charset="0"/>
                                <a:cs typeface="Beaufort for LOL" panose="02020503050000020004" pitchFamily="18" charset="0"/>
                              </a:rPr>
                              <m:t>0</m:t>
                            </m:r>
                          </m:sub>
                        </m:sSub>
                        <m:r>
                          <a:rPr lang="en-US" sz="2400" i="1" dirty="0" smtClean="0">
                            <a:latin typeface="Cambria Math" panose="02040503050406030204" pitchFamily="18" charset="0"/>
                            <a:cs typeface="Beaufort for LOL" panose="02020503050000020004" pitchFamily="18" charset="0"/>
                          </a:rPr>
                          <m:t>, </m:t>
                        </m:r>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𝑥</m:t>
                            </m:r>
                          </m:e>
                          <m:sub>
                            <m:r>
                              <a:rPr lang="en-US" sz="2400" i="1" dirty="0" smtClean="0">
                                <a:latin typeface="Cambria Math" panose="02040503050406030204" pitchFamily="18" charset="0"/>
                                <a:cs typeface="Beaufort for LOL" panose="02020503050000020004" pitchFamily="18" charset="0"/>
                              </a:rPr>
                              <m:t>1</m:t>
                            </m:r>
                          </m:sub>
                        </m:sSub>
                        <m:r>
                          <a:rPr lang="en-US" sz="2400" i="1" dirty="0" smtClean="0">
                            <a:latin typeface="Cambria Math" panose="02040503050406030204" pitchFamily="18" charset="0"/>
                            <a:cs typeface="Beaufort for LOL" panose="02020503050000020004" pitchFamily="18" charset="0"/>
                          </a:rPr>
                          <m:t>, …</m:t>
                        </m:r>
                      </m:e>
                    </m:d>
                  </m:oMath>
                </a14:m>
                <a:r>
                  <a:rPr lang="en-US" sz="2400" dirty="0">
                    <a:latin typeface="Beaufort for LOL" panose="02020503050000020004" pitchFamily="18" charset="0"/>
                    <a:cs typeface="Beaufort for LOL" panose="02020503050000020004" pitchFamily="18" charset="0"/>
                  </a:rPr>
                  <a:t>.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Then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d>
                      <m:dPr>
                        <m:ctrlPr>
                          <a:rPr lang="en-US" sz="2400" i="1" dirty="0" smtClean="0">
                            <a:latin typeface="Cambria Math" panose="02040503050406030204" pitchFamily="18" charset="0"/>
                            <a:cs typeface="Beaufort for LOL" panose="02020503050000020004" pitchFamily="18" charset="0"/>
                          </a:rPr>
                        </m:ctrlPr>
                      </m:dPr>
                      <m:e>
                        <m:sSub>
                          <m:sSubPr>
                            <m:ctrlPr>
                              <a:rPr lang="en-US" sz="2400" i="1" dirty="0" err="1" smtClean="0">
                                <a:latin typeface="Cambria Math" panose="02040503050406030204" pitchFamily="18" charset="0"/>
                                <a:cs typeface="Beaufort for LOL" panose="02020503050000020004" pitchFamily="18" charset="0"/>
                              </a:rPr>
                            </m:ctrlPr>
                          </m:sSubPr>
                          <m:e>
                            <m:r>
                              <a:rPr lang="en-US" sz="2400" i="1" dirty="0" err="1" smtClean="0">
                                <a:latin typeface="Cambria Math" panose="02040503050406030204" pitchFamily="18" charset="0"/>
                                <a:cs typeface="Beaufort for LOL" panose="02020503050000020004" pitchFamily="18" charset="0"/>
                              </a:rPr>
                              <m:t>𝑥</m:t>
                            </m:r>
                          </m:e>
                          <m:sub>
                            <m:r>
                              <a:rPr lang="en-US" sz="2400" i="1" dirty="0" err="1" smtClean="0">
                                <a:latin typeface="Cambria Math" panose="02040503050406030204" pitchFamily="18" charset="0"/>
                                <a:cs typeface="Beaufort for LOL" panose="02020503050000020004" pitchFamily="18" charset="0"/>
                              </a:rPr>
                              <m:t>𝑖</m:t>
                            </m:r>
                          </m:sub>
                        </m:sSub>
                      </m:e>
                    </m:d>
                  </m:oMath>
                </a14:m>
                <a:r>
                  <a:rPr lang="en-US" sz="2400" dirty="0">
                    <a:latin typeface="Beaufort for LOL" panose="02020503050000020004" pitchFamily="18" charset="0"/>
                    <a:cs typeface="Beaufort for LOL" panose="02020503050000020004" pitchFamily="18" charset="0"/>
                  </a:rPr>
                  <a:t> is the probability of observing the value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𝑥</m:t>
                        </m:r>
                      </m:e>
                      <m:sub>
                        <m:r>
                          <a:rPr lang="en-US" sz="2400" i="1" dirty="0"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in a random experiment.</a:t>
                </a:r>
              </a:p>
              <a:p>
                <a:r>
                  <a:rPr lang="en-US" sz="2400" dirty="0">
                    <a:latin typeface="Beaufort for LOL" panose="02020503050000020004" pitchFamily="18" charset="0"/>
                    <a:cs typeface="Beaufort for LOL" panose="02020503050000020004" pitchFamily="18" charset="0"/>
                  </a:rPr>
                  <a:t> </a:t>
                </a:r>
                <a:endParaRPr lang="en-US" sz="2400" b="1" dirty="0">
                  <a:latin typeface="Beaufort for LOL" panose="02020503050000020004" pitchFamily="18" charset="0"/>
                  <a:cs typeface="Beaufort for LOL" panose="02020503050000020004" pitchFamily="18" charset="0"/>
                </a:endParaRPr>
              </a:p>
            </p:txBody>
          </p:sp>
        </mc:Choice>
        <mc:Fallback xmlns="">
          <p:sp>
            <p:nvSpPr>
              <p:cNvPr id="9" name="TextBox 8">
                <a:extLst>
                  <a:ext uri="{FF2B5EF4-FFF2-40B4-BE49-F238E27FC236}">
                    <a16:creationId xmlns:a16="http://schemas.microsoft.com/office/drawing/2014/main" id="{B4E4CA4F-74F6-68BB-8283-39FD4A7EE8E1}"/>
                  </a:ext>
                </a:extLst>
              </p:cNvPr>
              <p:cNvSpPr txBox="1">
                <a:spLocks noRot="1" noChangeAspect="1" noMove="1" noResize="1" noEditPoints="1" noAdjustHandles="1" noChangeArrowheads="1" noChangeShapeType="1" noTextEdit="1"/>
              </p:cNvSpPr>
              <p:nvPr/>
            </p:nvSpPr>
            <p:spPr>
              <a:xfrm>
                <a:off x="242891" y="3059111"/>
                <a:ext cx="11706218" cy="1569660"/>
              </a:xfrm>
              <a:prstGeom prst="rect">
                <a:avLst/>
              </a:prstGeom>
              <a:blipFill>
                <a:blip r:embed="rId2"/>
                <a:stretch>
                  <a:fillRect l="-833" t="-3113"/>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713C227-60E9-1912-46FA-B3FAF22BADA0}"/>
                  </a:ext>
                </a:extLst>
              </p:cNvPr>
              <p:cNvSpPr txBox="1"/>
              <p:nvPr/>
            </p:nvSpPr>
            <p:spPr>
              <a:xfrm>
                <a:off x="4164616" y="5640984"/>
                <a:ext cx="7461327"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is the probability for observing a value in the interval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m:t>
                    </m:r>
                    <m:r>
                      <a:rPr lang="en-US" sz="2400" i="1" dirty="0" err="1" smtClean="0">
                        <a:latin typeface="Cambria Math" panose="02040503050406030204" pitchFamily="18" charset="0"/>
                        <a:cs typeface="Beaufort for LOL" panose="02020503050000020004" pitchFamily="18" charset="0"/>
                      </a:rPr>
                      <m:t>𝑎</m:t>
                    </m:r>
                    <m:r>
                      <a:rPr lang="en-US" sz="2400" i="1" dirty="0" err="1" smtClean="0">
                        <a:latin typeface="Cambria Math" panose="02040503050406030204" pitchFamily="18" charset="0"/>
                        <a:cs typeface="Beaufort for LOL" panose="02020503050000020004" pitchFamily="18" charset="0"/>
                      </a:rPr>
                      <m:t>,</m:t>
                    </m:r>
                    <m:r>
                      <a:rPr lang="en-US" sz="2400" i="1" dirty="0" err="1" smtClean="0">
                        <a:latin typeface="Cambria Math" panose="02040503050406030204" pitchFamily="18" charset="0"/>
                        <a:cs typeface="Beaufort for LOL" panose="02020503050000020004" pitchFamily="18" charset="0"/>
                      </a:rPr>
                      <m:t>𝑏</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a:t>
                </a:r>
              </a:p>
            </p:txBody>
          </p:sp>
        </mc:Choice>
        <mc:Fallback xmlns="">
          <p:sp>
            <p:nvSpPr>
              <p:cNvPr id="10" name="TextBox 9">
                <a:extLst>
                  <a:ext uri="{FF2B5EF4-FFF2-40B4-BE49-F238E27FC236}">
                    <a16:creationId xmlns:a16="http://schemas.microsoft.com/office/drawing/2014/main" id="{F713C227-60E9-1912-46FA-B3FAF22BADA0}"/>
                  </a:ext>
                </a:extLst>
              </p:cNvPr>
              <p:cNvSpPr txBox="1">
                <a:spLocks noRot="1" noChangeAspect="1" noMove="1" noResize="1" noEditPoints="1" noAdjustHandles="1" noChangeArrowheads="1" noChangeShapeType="1" noTextEdit="1"/>
              </p:cNvSpPr>
              <p:nvPr/>
            </p:nvSpPr>
            <p:spPr>
              <a:xfrm>
                <a:off x="4164616" y="5640984"/>
                <a:ext cx="7461327" cy="461665"/>
              </a:xfrm>
              <a:prstGeom prst="rect">
                <a:avLst/>
              </a:prstGeom>
              <a:blipFill>
                <a:blip r:embed="rId3"/>
                <a:stretch>
                  <a:fillRect l="-1225" t="-10526" r="-1225"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113C67E-C2E7-98ED-BAB8-0D378F1F3384}"/>
                  </a:ext>
                </a:extLst>
              </p:cNvPr>
              <p:cNvSpPr txBox="1"/>
              <p:nvPr/>
            </p:nvSpPr>
            <p:spPr>
              <a:xfrm>
                <a:off x="242891" y="4394506"/>
                <a:ext cx="11706218"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In case of continuous random variables: </a:t>
                </a:r>
                <a:br>
                  <a:rPr lang="en-US" sz="2400" b="1"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E.g., an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Beaufort for LOL" panose="02020503050000020004" pitchFamily="18" charset="0"/>
                      </a:rPr>
                      <m:t>ℝ</m:t>
                    </m:r>
                  </m:oMath>
                </a14:m>
                <a:r>
                  <a:rPr lang="en-US" sz="2400" dirty="0">
                    <a:latin typeface="Beaufort for LOL" panose="02020503050000020004" pitchFamily="18" charset="0"/>
                    <a:cs typeface="Beaufort for LOL" panose="02020503050000020004" pitchFamily="18" charset="0"/>
                  </a:rPr>
                  <a:t>-valued random variable. In this case, only integral statements make sense. </a:t>
                </a:r>
                <a:endParaRPr lang="en-US" sz="2400" b="1"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7113C67E-C2E7-98ED-BAB8-0D378F1F3384}"/>
                  </a:ext>
                </a:extLst>
              </p:cNvPr>
              <p:cNvSpPr txBox="1">
                <a:spLocks noRot="1" noChangeAspect="1" noMove="1" noResize="1" noEditPoints="1" noAdjustHandles="1" noChangeArrowheads="1" noChangeShapeType="1" noTextEdit="1"/>
              </p:cNvSpPr>
              <p:nvPr/>
            </p:nvSpPr>
            <p:spPr>
              <a:xfrm>
                <a:off x="242891" y="4394506"/>
                <a:ext cx="11706218" cy="830997"/>
              </a:xfrm>
              <a:prstGeom prst="rect">
                <a:avLst/>
              </a:prstGeom>
              <a:blipFill>
                <a:blip r:embed="rId4"/>
                <a:stretch>
                  <a:fillRect l="-833" t="-5882" b="-16176"/>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EA4930-CA19-C696-F1C5-6DBF51323268}"/>
                  </a:ext>
                </a:extLst>
              </p:cNvPr>
              <p:cNvSpPr txBox="1"/>
              <p:nvPr/>
            </p:nvSpPr>
            <p:spPr>
              <a:xfrm>
                <a:off x="443773" y="5439563"/>
                <a:ext cx="3571940" cy="837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𝑎</m:t>
                          </m:r>
                        </m:sub>
                        <m:sup>
                          <m:r>
                            <a:rPr lang="en-US" sz="2400" b="0" i="1" smtClean="0">
                              <a:latin typeface="Cambria Math" panose="02040503050406030204" pitchFamily="18" charset="0"/>
                            </a:rPr>
                            <m:t>𝑏</m:t>
                          </m:r>
                        </m:sup>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m:rPr>
                              <m:sty m:val="p"/>
                            </m:rPr>
                            <a:rPr lang="en-US" sz="2400" b="0" i="0" smtClean="0">
                              <a:latin typeface="Cambria Math" panose="02040503050406030204" pitchFamily="18" charset="0"/>
                            </a:rPr>
                            <m:t>d</m:t>
                          </m:r>
                          <m:r>
                            <a:rPr lang="en-US" sz="2400" b="0" i="1" smtClean="0">
                              <a:latin typeface="Cambria Math" panose="02040503050406030204" pitchFamily="18" charset="0"/>
                            </a:rPr>
                            <m:t>𝑥</m:t>
                          </m:r>
                        </m:e>
                      </m:nary>
                    </m:oMath>
                  </m:oMathPara>
                </a14:m>
                <a:endParaRPr lang="en-AT" sz="2400" dirty="0"/>
              </a:p>
            </p:txBody>
          </p:sp>
        </mc:Choice>
        <mc:Fallback xmlns="">
          <p:sp>
            <p:nvSpPr>
              <p:cNvPr id="5" name="TextBox 4">
                <a:extLst>
                  <a:ext uri="{FF2B5EF4-FFF2-40B4-BE49-F238E27FC236}">
                    <a16:creationId xmlns:a16="http://schemas.microsoft.com/office/drawing/2014/main" id="{96EA4930-CA19-C696-F1C5-6DBF51323268}"/>
                  </a:ext>
                </a:extLst>
              </p:cNvPr>
              <p:cNvSpPr txBox="1">
                <a:spLocks noRot="1" noChangeAspect="1" noMove="1" noResize="1" noEditPoints="1" noAdjustHandles="1" noChangeArrowheads="1" noChangeShapeType="1" noTextEdit="1"/>
              </p:cNvSpPr>
              <p:nvPr/>
            </p:nvSpPr>
            <p:spPr>
              <a:xfrm>
                <a:off x="443773" y="5439563"/>
                <a:ext cx="3571940" cy="837730"/>
              </a:xfrm>
              <a:prstGeom prst="rect">
                <a:avLst/>
              </a:prstGeom>
              <a:blipFill>
                <a:blip r:embed="rId5"/>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5" name="Rectangle: Rounded Corners 14">
                <a:extLst>
                  <a:ext uri="{FF2B5EF4-FFF2-40B4-BE49-F238E27FC236}">
                    <a16:creationId xmlns:a16="http://schemas.microsoft.com/office/drawing/2014/main" id="{9CB7CEDF-BB56-35B1-DCCF-7050B9C1D4B7}"/>
                  </a:ext>
                </a:extLst>
              </p:cNvPr>
              <p:cNvSpPr/>
              <p:nvPr/>
            </p:nvSpPr>
            <p:spPr>
              <a:xfrm>
                <a:off x="4404016" y="6277293"/>
                <a:ext cx="6504989" cy="433989"/>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Beaufort for LOL" panose="02020503050000020004" pitchFamily="18" charset="0"/>
                    <a:cs typeface="Beaufort for LOL" panose="02020503050000020004" pitchFamily="18" charset="0"/>
                  </a:rPr>
                  <a:t>I.e.,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latin typeface="Beaufort for LOL" panose="02020503050000020004" pitchFamily="18" charset="0"/>
                    <a:cs typeface="Beaufort for LOL" panose="02020503050000020004" pitchFamily="18" charset="0"/>
                  </a:rPr>
                  <a:t> is the distribution, and by integrating we get probabilities!</a:t>
                </a:r>
              </a:p>
            </p:txBody>
          </p:sp>
        </mc:Choice>
        <mc:Fallback xmlns="">
          <p:sp>
            <p:nvSpPr>
              <p:cNvPr id="15" name="Rectangle: Rounded Corners 14">
                <a:extLst>
                  <a:ext uri="{FF2B5EF4-FFF2-40B4-BE49-F238E27FC236}">
                    <a16:creationId xmlns:a16="http://schemas.microsoft.com/office/drawing/2014/main" id="{9CB7CEDF-BB56-35B1-DCCF-7050B9C1D4B7}"/>
                  </a:ext>
                </a:extLst>
              </p:cNvPr>
              <p:cNvSpPr>
                <a:spLocks noRot="1" noChangeAspect="1" noMove="1" noResize="1" noEditPoints="1" noAdjustHandles="1" noChangeArrowheads="1" noChangeShapeType="1" noTextEdit="1"/>
              </p:cNvSpPr>
              <p:nvPr/>
            </p:nvSpPr>
            <p:spPr>
              <a:xfrm>
                <a:off x="4404016" y="6277293"/>
                <a:ext cx="6504989" cy="433989"/>
              </a:xfrm>
              <a:prstGeom prst="roundRect">
                <a:avLst/>
              </a:prstGeom>
              <a:blipFill>
                <a:blip r:embed="rId6"/>
                <a:stretch>
                  <a:fillRect l="-374" b="-13699"/>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56EE787-16C9-DC50-5D36-EB41DED54BA6}"/>
                  </a:ext>
                </a:extLst>
              </p:cNvPr>
              <p:cNvSpPr txBox="1"/>
              <p:nvPr/>
            </p:nvSpPr>
            <p:spPr>
              <a:xfrm>
                <a:off x="242891" y="1049603"/>
                <a:ext cx="11706218"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Random variable: </a:t>
                </a:r>
                <a:br>
                  <a:rPr lang="en-US" sz="2400" b="1"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values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 returned by a random experiment.</a:t>
                </a:r>
              </a:p>
            </p:txBody>
          </p:sp>
        </mc:Choice>
        <mc:Fallback xmlns="">
          <p:sp>
            <p:nvSpPr>
              <p:cNvPr id="21" name="TextBox 20">
                <a:extLst>
                  <a:ext uri="{FF2B5EF4-FFF2-40B4-BE49-F238E27FC236}">
                    <a16:creationId xmlns:a16="http://schemas.microsoft.com/office/drawing/2014/main" id="{956EE787-16C9-DC50-5D36-EB41DED54BA6}"/>
                  </a:ext>
                </a:extLst>
              </p:cNvPr>
              <p:cNvSpPr txBox="1">
                <a:spLocks noRot="1" noChangeAspect="1" noMove="1" noResize="1" noEditPoints="1" noAdjustHandles="1" noChangeArrowheads="1" noChangeShapeType="1" noTextEdit="1"/>
              </p:cNvSpPr>
              <p:nvPr/>
            </p:nvSpPr>
            <p:spPr>
              <a:xfrm>
                <a:off x="242891" y="1049603"/>
                <a:ext cx="11706218" cy="830997"/>
              </a:xfrm>
              <a:prstGeom prst="rect">
                <a:avLst/>
              </a:prstGeom>
              <a:blipFill>
                <a:blip r:embed="rId7"/>
                <a:stretch>
                  <a:fillRect l="-833" t="-5882" b="-16176"/>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02CFAFB-15C5-67C6-A9CE-907ED878FCDA}"/>
                  </a:ext>
                </a:extLst>
              </p:cNvPr>
              <p:cNvSpPr txBox="1"/>
              <p:nvPr/>
            </p:nvSpPr>
            <p:spPr>
              <a:xfrm>
                <a:off x="242891" y="1897824"/>
                <a:ext cx="11706218"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Probability distribution: </a:t>
                </a:r>
                <a:br>
                  <a:rPr lang="en-US" sz="2400" b="1"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a distribution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over values that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 can take. Probabilities are obtained via integration.</a:t>
                </a:r>
              </a:p>
            </p:txBody>
          </p:sp>
        </mc:Choice>
        <mc:Fallback xmlns="">
          <p:sp>
            <p:nvSpPr>
              <p:cNvPr id="22" name="TextBox 21">
                <a:extLst>
                  <a:ext uri="{FF2B5EF4-FFF2-40B4-BE49-F238E27FC236}">
                    <a16:creationId xmlns:a16="http://schemas.microsoft.com/office/drawing/2014/main" id="{E02CFAFB-15C5-67C6-A9CE-907ED878FCDA}"/>
                  </a:ext>
                </a:extLst>
              </p:cNvPr>
              <p:cNvSpPr txBox="1">
                <a:spLocks noRot="1" noChangeAspect="1" noMove="1" noResize="1" noEditPoints="1" noAdjustHandles="1" noChangeArrowheads="1" noChangeShapeType="1" noTextEdit="1"/>
              </p:cNvSpPr>
              <p:nvPr/>
            </p:nvSpPr>
            <p:spPr>
              <a:xfrm>
                <a:off x="242891" y="1897824"/>
                <a:ext cx="11706218" cy="830997"/>
              </a:xfrm>
              <a:prstGeom prst="rect">
                <a:avLst/>
              </a:prstGeom>
              <a:blipFill>
                <a:blip r:embed="rId8"/>
                <a:stretch>
                  <a:fillRect l="-833" t="-5839" b="-15328"/>
                </a:stretch>
              </a:blipFill>
            </p:spPr>
            <p:txBody>
              <a:bodyPr/>
              <a:lstStyle/>
              <a:p>
                <a:r>
                  <a:rPr lang="en-AT">
                    <a:noFill/>
                  </a:rPr>
                  <a:t> </a:t>
                </a:r>
              </a:p>
            </p:txBody>
          </p:sp>
        </mc:Fallback>
      </mc:AlternateContent>
      <p:sp>
        <p:nvSpPr>
          <p:cNvPr id="23" name="Rectangle: Rounded Corners 22">
            <a:extLst>
              <a:ext uri="{FF2B5EF4-FFF2-40B4-BE49-F238E27FC236}">
                <a16:creationId xmlns:a16="http://schemas.microsoft.com/office/drawing/2014/main" id="{92E79A8E-C20A-AA7B-9F25-EBBDA44005AF}"/>
              </a:ext>
            </a:extLst>
          </p:cNvPr>
          <p:cNvSpPr/>
          <p:nvPr/>
        </p:nvSpPr>
        <p:spPr>
          <a:xfrm>
            <a:off x="242891" y="998067"/>
            <a:ext cx="11077237" cy="1804007"/>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59601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p:bldP spid="5"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EEB89-BBBE-2CC4-D128-B06087898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2E733-A4BC-AA85-DC46-4EF135D67D07}"/>
              </a:ext>
            </a:extLst>
          </p:cNvPr>
          <p:cNvSpPr>
            <a:spLocks noGrp="1"/>
          </p:cNvSpPr>
          <p:nvPr>
            <p:ph type="title"/>
          </p:nvPr>
        </p:nvSpPr>
        <p:spPr/>
        <p:txBody>
          <a:bodyPr/>
          <a:lstStyle/>
          <a:p>
            <a:r>
              <a:rPr lang="en-US" dirty="0"/>
              <a:t>Characterizing probability distributions</a:t>
            </a:r>
            <a:endParaRPr lang="en-AT" dirty="0"/>
          </a:p>
        </p:txBody>
      </p:sp>
      <p:sp>
        <p:nvSpPr>
          <p:cNvPr id="3" name="Slide Number Placeholder 2">
            <a:extLst>
              <a:ext uri="{FF2B5EF4-FFF2-40B4-BE49-F238E27FC236}">
                <a16:creationId xmlns:a16="http://schemas.microsoft.com/office/drawing/2014/main" id="{A24F154F-F06F-DA1A-65A2-AC3116BC7EE7}"/>
              </a:ext>
            </a:extLst>
          </p:cNvPr>
          <p:cNvSpPr>
            <a:spLocks noGrp="1"/>
          </p:cNvSpPr>
          <p:nvPr>
            <p:ph type="sldNum" sz="quarter" idx="12"/>
          </p:nvPr>
        </p:nvSpPr>
        <p:spPr/>
        <p:txBody>
          <a:bodyPr/>
          <a:lstStyle/>
          <a:p>
            <a:fld id="{CC491BDB-77F2-4EF0-887C-9DE660584513}" type="slidenum">
              <a:rPr lang="en-GB" smtClean="0"/>
              <a:pPr/>
              <a:t>19</a:t>
            </a:fld>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6E234EF-136F-9CD8-0858-05E2B9E513B4}"/>
                  </a:ext>
                </a:extLst>
              </p:cNvPr>
              <p:cNvSpPr txBox="1"/>
              <p:nvPr/>
            </p:nvSpPr>
            <p:spPr>
              <a:xfrm>
                <a:off x="267956" y="1070422"/>
                <a:ext cx="11706218" cy="484492"/>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Expectation value: </a:t>
                </a:r>
                <a14:m>
                  <m:oMath xmlns:m="http://schemas.openxmlformats.org/officeDocument/2006/math">
                    <m:r>
                      <a:rPr lang="en-US" sz="2400" b="1" i="0" dirty="0" smtClean="0">
                        <a:latin typeface="Cambria Math" panose="02040503050406030204" pitchFamily="18" charset="0"/>
                        <a:cs typeface="Beaufort for LOL" panose="02020503050000020004" pitchFamily="18" charset="0"/>
                      </a:rPr>
                      <m:t> </m:t>
                    </m:r>
                    <m:r>
                      <m:rPr>
                        <m:sty m:val="p"/>
                      </m:rPr>
                      <a:rPr lang="en-US" sz="2400" i="0" dirty="0" smtClean="0">
                        <a:latin typeface="Cambria Math" panose="02040503050406030204" pitchFamily="18" charset="0"/>
                        <a:cs typeface="Beaufort for LOL" panose="02020503050000020004" pitchFamily="18" charset="0"/>
                      </a:rPr>
                      <m:t>E</m:t>
                    </m:r>
                    <m:d>
                      <m:dPr>
                        <m:ctrlPr>
                          <a:rPr lang="en-US" sz="240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𝑥</m:t>
                        </m:r>
                      </m:e>
                    </m:d>
                    <m:r>
                      <a:rPr lang="en-US" sz="240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              (</m:t>
                    </m:r>
                    <m:r>
                      <m:rPr>
                        <m:sty m:val="p"/>
                      </m:rPr>
                      <a:rPr lang="en-US" sz="2400" dirty="0">
                        <a:solidFill>
                          <a:schemeClr val="bg1">
                            <a:lumMod val="75000"/>
                          </a:schemeClr>
                        </a:solidFill>
                        <a:latin typeface="Cambria Math" panose="02040503050406030204" pitchFamily="18" charset="0"/>
                        <a:cs typeface="Beaufort for LOL" panose="02020503050000020004" pitchFamily="18" charset="0"/>
                      </a:rPr>
                      <m:t>E</m:t>
                    </m:r>
                    <m:d>
                      <m:dPr>
                        <m:ctrlPr>
                          <a:rPr lang="en-US" sz="2400" i="1" dirty="0">
                            <a:solidFill>
                              <a:schemeClr val="bg1">
                                <a:lumMod val="75000"/>
                              </a:schemeClr>
                            </a:solidFill>
                            <a:latin typeface="Cambria Math" panose="02040503050406030204" pitchFamily="18" charset="0"/>
                            <a:cs typeface="Beaufort for LOL" panose="02020503050000020004" pitchFamily="18" charset="0"/>
                          </a:rPr>
                        </m:ctrlPr>
                      </m:dPr>
                      <m:e>
                        <m:r>
                          <a:rPr lang="en-US" sz="2400" i="1" dirty="0">
                            <a:solidFill>
                              <a:schemeClr val="bg1">
                                <a:lumMod val="75000"/>
                              </a:schemeClr>
                            </a:solidFill>
                            <a:latin typeface="Cambria Math" panose="02040503050406030204" pitchFamily="18" charset="0"/>
                            <a:cs typeface="Beaufort for LOL" panose="02020503050000020004" pitchFamily="18" charset="0"/>
                          </a:rPr>
                          <m:t>𝑥</m:t>
                        </m:r>
                      </m:e>
                    </m:d>
                    <m:r>
                      <a:rPr lang="en-US" sz="2400" i="1" dirty="0">
                        <a:solidFill>
                          <a:schemeClr val="bg1">
                            <a:lumMod val="75000"/>
                          </a:schemeClr>
                        </a:solidFill>
                        <a:latin typeface="Cambria Math" panose="02040503050406030204" pitchFamily="18" charset="0"/>
                        <a:cs typeface="Beaufort for LOL" panose="02020503050000020004" pitchFamily="18" charset="0"/>
                      </a:rPr>
                      <m:t>=</m:t>
                    </m:r>
                    <m:nary>
                      <m:naryPr>
                        <m:chr m:val="∑"/>
                        <m:supHide m:val="on"/>
                        <m:ctrlPr>
                          <a:rPr lang="en-US" sz="2400" b="0" i="1" dirty="0" smtClean="0">
                            <a:solidFill>
                              <a:schemeClr val="bg1">
                                <a:lumMod val="75000"/>
                              </a:schemeClr>
                            </a:solidFill>
                            <a:latin typeface="Cambria Math" panose="02040503050406030204" pitchFamily="18" charset="0"/>
                            <a:cs typeface="Beaufort for LOL" panose="02020503050000020004" pitchFamily="18" charset="0"/>
                          </a:rPr>
                        </m:ctrlPr>
                      </m:naryPr>
                      <m:sub>
                        <m:r>
                          <a:rPr lang="en-US" sz="2400" b="0" i="1" dirty="0" smtClean="0">
                            <a:solidFill>
                              <a:schemeClr val="bg1">
                                <a:lumMod val="75000"/>
                              </a:schemeClr>
                            </a:solidFill>
                            <a:latin typeface="Cambria Math" panose="02040503050406030204" pitchFamily="18" charset="0"/>
                            <a:cs typeface="Beaufort for LOL" panose="02020503050000020004" pitchFamily="18" charset="0"/>
                          </a:rPr>
                          <m:t>𝑖</m:t>
                        </m:r>
                      </m:sub>
                      <m:sup/>
                      <m:e>
                        <m:sSub>
                          <m:sSubPr>
                            <m:ctrlPr>
                              <a:rPr lang="en-US" sz="2400" b="0" i="1" dirty="0" smtClean="0">
                                <a:solidFill>
                                  <a:schemeClr val="bg1">
                                    <a:lumMod val="75000"/>
                                  </a:schemeClr>
                                </a:solidFill>
                                <a:latin typeface="Cambria Math" panose="02040503050406030204" pitchFamily="18" charset="0"/>
                                <a:cs typeface="Beaufort for LOL" panose="02020503050000020004" pitchFamily="18" charset="0"/>
                              </a:rPr>
                            </m:ctrlPr>
                          </m:sSubPr>
                          <m:e>
                            <m:r>
                              <a:rPr lang="en-US" sz="2400" b="0" i="1" dirty="0" smtClean="0">
                                <a:solidFill>
                                  <a:schemeClr val="bg1">
                                    <a:lumMod val="75000"/>
                                  </a:schemeClr>
                                </a:solidFill>
                                <a:latin typeface="Cambria Math" panose="02040503050406030204" pitchFamily="18" charset="0"/>
                                <a:cs typeface="Beaufort for LOL" panose="02020503050000020004" pitchFamily="18" charset="0"/>
                              </a:rPr>
                              <m:t>𝑥</m:t>
                            </m:r>
                          </m:e>
                          <m:sub>
                            <m:r>
                              <a:rPr lang="en-US" sz="2400" b="0" i="1" dirty="0" smtClean="0">
                                <a:solidFill>
                                  <a:schemeClr val="bg1">
                                    <a:lumMod val="75000"/>
                                  </a:schemeClr>
                                </a:solidFill>
                                <a:latin typeface="Cambria Math" panose="02040503050406030204" pitchFamily="18" charset="0"/>
                                <a:cs typeface="Beaufort for LOL" panose="02020503050000020004" pitchFamily="18" charset="0"/>
                              </a:rPr>
                              <m:t>𝑖</m:t>
                            </m:r>
                          </m:sub>
                        </m:sSub>
                        <m:r>
                          <a:rPr lang="en-US" sz="2400" b="0" i="1" dirty="0" smtClean="0">
                            <a:solidFill>
                              <a:schemeClr val="bg1">
                                <a:lumMod val="75000"/>
                              </a:schemeClr>
                            </a:solidFill>
                            <a:latin typeface="Cambria Math" panose="02040503050406030204" pitchFamily="18" charset="0"/>
                            <a:cs typeface="Beaufort for LOL" panose="02020503050000020004" pitchFamily="18" charset="0"/>
                          </a:rPr>
                          <m:t>𝑝</m:t>
                        </m:r>
                        <m:d>
                          <m:dPr>
                            <m:ctrlPr>
                              <a:rPr lang="en-US" sz="2400" b="0" i="1" dirty="0" smtClean="0">
                                <a:solidFill>
                                  <a:schemeClr val="bg1">
                                    <a:lumMod val="75000"/>
                                  </a:schemeClr>
                                </a:solidFill>
                                <a:latin typeface="Cambria Math" panose="02040503050406030204" pitchFamily="18" charset="0"/>
                                <a:cs typeface="Beaufort for LOL" panose="02020503050000020004" pitchFamily="18" charset="0"/>
                              </a:rPr>
                            </m:ctrlPr>
                          </m:dPr>
                          <m:e>
                            <m:sSub>
                              <m:sSubPr>
                                <m:ctrlPr>
                                  <a:rPr lang="en-US" sz="2400" b="0" i="1" dirty="0" smtClean="0">
                                    <a:solidFill>
                                      <a:schemeClr val="bg1">
                                        <a:lumMod val="75000"/>
                                      </a:schemeClr>
                                    </a:solidFill>
                                    <a:latin typeface="Cambria Math" panose="02040503050406030204" pitchFamily="18" charset="0"/>
                                    <a:cs typeface="Beaufort for LOL" panose="02020503050000020004" pitchFamily="18" charset="0"/>
                                  </a:rPr>
                                </m:ctrlPr>
                              </m:sSubPr>
                              <m:e>
                                <m:r>
                                  <a:rPr lang="en-US" sz="2400" b="0" i="1" dirty="0" smtClean="0">
                                    <a:solidFill>
                                      <a:schemeClr val="bg1">
                                        <a:lumMod val="75000"/>
                                      </a:schemeClr>
                                    </a:solidFill>
                                    <a:latin typeface="Cambria Math" panose="02040503050406030204" pitchFamily="18" charset="0"/>
                                    <a:cs typeface="Beaufort for LOL" panose="02020503050000020004" pitchFamily="18" charset="0"/>
                                  </a:rPr>
                                  <m:t>𝑥</m:t>
                                </m:r>
                              </m:e>
                              <m:sub>
                                <m:r>
                                  <a:rPr lang="en-US" sz="2400" b="0" i="1" dirty="0" smtClean="0">
                                    <a:solidFill>
                                      <a:schemeClr val="bg1">
                                        <a:lumMod val="75000"/>
                                      </a:schemeClr>
                                    </a:solidFill>
                                    <a:latin typeface="Cambria Math" panose="02040503050406030204" pitchFamily="18" charset="0"/>
                                    <a:cs typeface="Beaufort for LOL" panose="02020503050000020004" pitchFamily="18" charset="0"/>
                                  </a:rPr>
                                  <m:t>𝑖</m:t>
                                </m:r>
                              </m:sub>
                            </m:sSub>
                          </m:e>
                        </m:d>
                      </m:e>
                    </m:nary>
                  </m:oMath>
                </a14:m>
                <a:r>
                  <a:rPr lang="en-US" sz="2400" dirty="0">
                    <a:solidFill>
                      <a:schemeClr val="bg1">
                        <a:lumMod val="75000"/>
                      </a:schemeClr>
                    </a:solidFill>
                    <a:latin typeface="Beaufort for LOL" panose="02020503050000020004" pitchFamily="18" charset="0"/>
                    <a:cs typeface="Beaufort for LOL" panose="02020503050000020004" pitchFamily="18" charset="0"/>
                  </a:rPr>
                  <a:t> in discrete case)</a:t>
                </a:r>
                <a:endParaRPr lang="en-US" sz="2400" dirty="0">
                  <a:latin typeface="Beaufort for LOL" panose="02020503050000020004" pitchFamily="18" charset="0"/>
                  <a:cs typeface="Beaufort for LOL" panose="02020503050000020004" pitchFamily="18" charset="0"/>
                </a:endParaRPr>
              </a:p>
            </p:txBody>
          </p:sp>
        </mc:Choice>
        <mc:Fallback xmlns="">
          <p:sp>
            <p:nvSpPr>
              <p:cNvPr id="11" name="TextBox 10">
                <a:extLst>
                  <a:ext uri="{FF2B5EF4-FFF2-40B4-BE49-F238E27FC236}">
                    <a16:creationId xmlns:a16="http://schemas.microsoft.com/office/drawing/2014/main" id="{56E234EF-136F-9CD8-0858-05E2B9E513B4}"/>
                  </a:ext>
                </a:extLst>
              </p:cNvPr>
              <p:cNvSpPr txBox="1">
                <a:spLocks noRot="1" noChangeAspect="1" noMove="1" noResize="1" noEditPoints="1" noAdjustHandles="1" noChangeArrowheads="1" noChangeShapeType="1" noTextEdit="1"/>
              </p:cNvSpPr>
              <p:nvPr/>
            </p:nvSpPr>
            <p:spPr>
              <a:xfrm>
                <a:off x="267956" y="1070422"/>
                <a:ext cx="11706218" cy="484492"/>
              </a:xfrm>
              <a:prstGeom prst="rect">
                <a:avLst/>
              </a:prstGeom>
              <a:blipFill>
                <a:blip r:embed="rId2"/>
                <a:stretch>
                  <a:fillRect l="-833" t="-6329" b="-27848"/>
                </a:stretch>
              </a:blipFill>
            </p:spPr>
            <p:txBody>
              <a:bodyPr/>
              <a:lstStyle/>
              <a:p>
                <a:r>
                  <a:rPr lang="en-AT">
                    <a:noFill/>
                  </a:rPr>
                  <a:t> </a:t>
                </a:r>
              </a:p>
            </p:txBody>
          </p:sp>
        </mc:Fallback>
      </mc:AlternateContent>
      <p:sp>
        <p:nvSpPr>
          <p:cNvPr id="12" name="TextBox 11">
            <a:extLst>
              <a:ext uri="{FF2B5EF4-FFF2-40B4-BE49-F238E27FC236}">
                <a16:creationId xmlns:a16="http://schemas.microsoft.com/office/drawing/2014/main" id="{F608CD96-C3D0-325B-62D1-A19B34636F48}"/>
              </a:ext>
            </a:extLst>
          </p:cNvPr>
          <p:cNvSpPr txBox="1"/>
          <p:nvPr/>
        </p:nvSpPr>
        <p:spPr>
          <a:xfrm>
            <a:off x="267956" y="1532087"/>
            <a:ext cx="11706218" cy="475643"/>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If we repeat the random experiment many times, which value do we get on average?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280595D-A15C-819A-A6C7-1AED2FA68412}"/>
                  </a:ext>
                </a:extLst>
              </p:cNvPr>
              <p:cNvSpPr txBox="1"/>
              <p:nvPr/>
            </p:nvSpPr>
            <p:spPr>
              <a:xfrm>
                <a:off x="242891" y="2569514"/>
                <a:ext cx="11706218" cy="7454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Variance: </a:t>
                </a:r>
                <a14:m>
                  <m:oMath xmlns:m="http://schemas.openxmlformats.org/officeDocument/2006/math">
                    <m:r>
                      <a:rPr lang="en-US" sz="2400" b="1" i="0" dirty="0" smtClean="0">
                        <a:latin typeface="Cambria Math" panose="02040503050406030204" pitchFamily="18" charset="0"/>
                        <a:cs typeface="Beaufort for LOL" panose="02020503050000020004" pitchFamily="18" charset="0"/>
                      </a:rPr>
                      <m:t> </m:t>
                    </m:r>
                    <m:r>
                      <m:rPr>
                        <m:sty m:val="p"/>
                      </m:rPr>
                      <a:rPr lang="en-US" sz="2400" i="0" dirty="0" smtClean="0">
                        <a:latin typeface="Cambria Math" panose="02040503050406030204" pitchFamily="18" charset="0"/>
                        <a:cs typeface="Beaufort for LOL" panose="02020503050000020004" pitchFamily="18" charset="0"/>
                      </a:rPr>
                      <m:t>V</m:t>
                    </m:r>
                    <m:r>
                      <m:rPr>
                        <m:sty m:val="p"/>
                      </m:rPr>
                      <a:rPr lang="en-US" sz="2400" b="0" i="0" dirty="0" smtClean="0">
                        <a:latin typeface="Cambria Math" panose="02040503050406030204" pitchFamily="18" charset="0"/>
                        <a:cs typeface="Beaufort for LOL" panose="02020503050000020004" pitchFamily="18" charset="0"/>
                      </a:rPr>
                      <m:t>ar</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E</m:t>
                    </m:r>
                    <m:d>
                      <m:dPr>
                        <m:ctrlPr>
                          <a:rPr lang="en-US" sz="2400" b="0" i="1" dirty="0" smtClean="0">
                            <a:latin typeface="Cambria Math" panose="02040503050406030204" pitchFamily="18" charset="0"/>
                            <a:cs typeface="Beaufort for LOL" panose="02020503050000020004" pitchFamily="18" charset="0"/>
                          </a:rPr>
                        </m:ctrlPr>
                      </m:dPr>
                      <m:e>
                        <m:sSup>
                          <m:sSupPr>
                            <m:ctrlPr>
                              <a:rPr lang="en-US" sz="2400" b="0" i="1" dirty="0" smtClean="0">
                                <a:latin typeface="Cambria Math" panose="02040503050406030204" pitchFamily="18" charset="0"/>
                                <a:cs typeface="Beaufort for LOL" panose="02020503050000020004" pitchFamily="18" charset="0"/>
                              </a:rPr>
                            </m:ctrlPr>
                          </m:sSupPr>
                          <m:e>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𝑋</m:t>
                                </m:r>
                                <m:r>
                                  <a:rPr lang="en-US" sz="2400" b="0" i="1"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E</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𝑋</m:t>
                                    </m:r>
                                  </m:e>
                                </m:d>
                              </m:e>
                            </m:d>
                          </m:e>
                          <m:sup>
                            <m:r>
                              <a:rPr lang="en-US" sz="2400" b="0" i="1" dirty="0" smtClean="0">
                                <a:latin typeface="Cambria Math" panose="02040503050406030204" pitchFamily="18" charset="0"/>
                                <a:cs typeface="Beaufort for LOL" panose="02020503050000020004" pitchFamily="18" charset="0"/>
                              </a:rPr>
                              <m:t>2</m:t>
                            </m:r>
                          </m:sup>
                        </m:sSup>
                      </m:e>
                    </m:d>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13" name="TextBox 12">
                <a:extLst>
                  <a:ext uri="{FF2B5EF4-FFF2-40B4-BE49-F238E27FC236}">
                    <a16:creationId xmlns:a16="http://schemas.microsoft.com/office/drawing/2014/main" id="{B280595D-A15C-819A-A6C7-1AED2FA68412}"/>
                  </a:ext>
                </a:extLst>
              </p:cNvPr>
              <p:cNvSpPr txBox="1">
                <a:spLocks noRot="1" noChangeAspect="1" noMove="1" noResize="1" noEditPoints="1" noAdjustHandles="1" noChangeArrowheads="1" noChangeShapeType="1" noTextEdit="1"/>
              </p:cNvSpPr>
              <p:nvPr/>
            </p:nvSpPr>
            <p:spPr>
              <a:xfrm>
                <a:off x="242891" y="2569514"/>
                <a:ext cx="11706218" cy="745460"/>
              </a:xfrm>
              <a:prstGeom prst="rect">
                <a:avLst/>
              </a:prstGeom>
              <a:blipFill>
                <a:blip r:embed="rId3"/>
                <a:stretch>
                  <a:fillRect l="-833"/>
                </a:stretch>
              </a:blipFill>
            </p:spPr>
            <p:txBody>
              <a:bodyPr/>
              <a:lstStyle/>
              <a:p>
                <a:r>
                  <a:rPr lang="en-AT">
                    <a:noFill/>
                  </a:rPr>
                  <a:t> </a:t>
                </a:r>
              </a:p>
            </p:txBody>
          </p:sp>
        </mc:Fallback>
      </mc:AlternateContent>
      <p:sp>
        <p:nvSpPr>
          <p:cNvPr id="14" name="TextBox 13">
            <a:extLst>
              <a:ext uri="{FF2B5EF4-FFF2-40B4-BE49-F238E27FC236}">
                <a16:creationId xmlns:a16="http://schemas.microsoft.com/office/drawing/2014/main" id="{A9666442-213F-AE3B-9485-13FBE867454E}"/>
              </a:ext>
            </a:extLst>
          </p:cNvPr>
          <p:cNvSpPr txBox="1"/>
          <p:nvPr/>
        </p:nvSpPr>
        <p:spPr>
          <a:xfrm>
            <a:off x="267956" y="3196355"/>
            <a:ext cx="11706218" cy="475643"/>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On average, how far away is the observed value from the expectation value?</a:t>
            </a:r>
          </a:p>
        </p:txBody>
      </p:sp>
      <p:cxnSp>
        <p:nvCxnSpPr>
          <p:cNvPr id="17" name="Straight Arrow Connector 16">
            <a:extLst>
              <a:ext uri="{FF2B5EF4-FFF2-40B4-BE49-F238E27FC236}">
                <a16:creationId xmlns:a16="http://schemas.microsoft.com/office/drawing/2014/main" id="{2720B360-9D15-A8CC-F4C9-1856FF278E34}"/>
              </a:ext>
            </a:extLst>
          </p:cNvPr>
          <p:cNvCxnSpPr/>
          <p:nvPr/>
        </p:nvCxnSpPr>
        <p:spPr>
          <a:xfrm>
            <a:off x="1166489" y="3912676"/>
            <a:ext cx="1084521"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9B1166C-1B4F-ACD0-6944-1992A9FA73F2}"/>
              </a:ext>
            </a:extLst>
          </p:cNvPr>
          <p:cNvCxnSpPr/>
          <p:nvPr/>
        </p:nvCxnSpPr>
        <p:spPr>
          <a:xfrm>
            <a:off x="1166489" y="2259342"/>
            <a:ext cx="1084521"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00E167-2A3F-B075-5737-DA835DD68241}"/>
                  </a:ext>
                </a:extLst>
              </p:cNvPr>
              <p:cNvSpPr txBox="1"/>
              <p:nvPr/>
            </p:nvSpPr>
            <p:spPr>
              <a:xfrm>
                <a:off x="2325467" y="2021520"/>
                <a:ext cx="4370346" cy="461665"/>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measures the “offset”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endParaRPr lang="en-US" sz="2400" i="1" dirty="0">
                  <a:latin typeface="Beaufort for LOL" panose="02020503050000020004" pitchFamily="18" charset="0"/>
                  <a:cs typeface="Beaufort for LOL" panose="02020503050000020004" pitchFamily="18" charset="0"/>
                </a:endParaRPr>
              </a:p>
            </p:txBody>
          </p:sp>
        </mc:Choice>
        <mc:Fallback xmlns="">
          <p:sp>
            <p:nvSpPr>
              <p:cNvPr id="19" name="TextBox 18">
                <a:extLst>
                  <a:ext uri="{FF2B5EF4-FFF2-40B4-BE49-F238E27FC236}">
                    <a16:creationId xmlns:a16="http://schemas.microsoft.com/office/drawing/2014/main" id="{8D00E167-2A3F-B075-5737-DA835DD68241}"/>
                  </a:ext>
                </a:extLst>
              </p:cNvPr>
              <p:cNvSpPr txBox="1">
                <a:spLocks noRot="1" noChangeAspect="1" noMove="1" noResize="1" noEditPoints="1" noAdjustHandles="1" noChangeArrowheads="1" noChangeShapeType="1" noTextEdit="1"/>
              </p:cNvSpPr>
              <p:nvPr/>
            </p:nvSpPr>
            <p:spPr>
              <a:xfrm>
                <a:off x="2325467" y="2021520"/>
                <a:ext cx="4370346" cy="461665"/>
              </a:xfrm>
              <a:prstGeom prst="rect">
                <a:avLst/>
              </a:prstGeom>
              <a:blipFill>
                <a:blip r:embed="rId4"/>
                <a:stretch>
                  <a:fillRect l="-2092" t="-10667" b="-3066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9E89C51-E41F-FFBB-A11E-82906D992F4A}"/>
                  </a:ext>
                </a:extLst>
              </p:cNvPr>
              <p:cNvSpPr txBox="1"/>
              <p:nvPr/>
            </p:nvSpPr>
            <p:spPr>
              <a:xfrm>
                <a:off x="2325467" y="3674854"/>
                <a:ext cx="3904679" cy="461665"/>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measures the “width”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endParaRPr lang="en-US" sz="2400" i="1" dirty="0">
                  <a:latin typeface="Beaufort for LOL" panose="02020503050000020004" pitchFamily="18" charset="0"/>
                  <a:cs typeface="Beaufort for LOL" panose="02020503050000020004" pitchFamily="18" charset="0"/>
                </a:endParaRPr>
              </a:p>
            </p:txBody>
          </p:sp>
        </mc:Choice>
        <mc:Fallback xmlns="">
          <p:sp>
            <p:nvSpPr>
              <p:cNvPr id="20" name="TextBox 19">
                <a:extLst>
                  <a:ext uri="{FF2B5EF4-FFF2-40B4-BE49-F238E27FC236}">
                    <a16:creationId xmlns:a16="http://schemas.microsoft.com/office/drawing/2014/main" id="{99E89C51-E41F-FFBB-A11E-82906D992F4A}"/>
                  </a:ext>
                </a:extLst>
              </p:cNvPr>
              <p:cNvSpPr txBox="1">
                <a:spLocks noRot="1" noChangeAspect="1" noMove="1" noResize="1" noEditPoints="1" noAdjustHandles="1" noChangeArrowheads="1" noChangeShapeType="1" noTextEdit="1"/>
              </p:cNvSpPr>
              <p:nvPr/>
            </p:nvSpPr>
            <p:spPr>
              <a:xfrm>
                <a:off x="2325467" y="3674854"/>
                <a:ext cx="3904679" cy="461665"/>
              </a:xfrm>
              <a:prstGeom prst="rect">
                <a:avLst/>
              </a:prstGeom>
              <a:blipFill>
                <a:blip r:embed="rId5"/>
                <a:stretch>
                  <a:fillRect l="-2340"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id="{13173906-E38D-91E1-2490-79DEC1FF9379}"/>
                  </a:ext>
                </a:extLst>
              </p:cNvPr>
              <p:cNvSpPr/>
              <p:nvPr/>
            </p:nvSpPr>
            <p:spPr>
              <a:xfrm>
                <a:off x="6205081" y="2052881"/>
                <a:ext cx="5469467" cy="651397"/>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Very important:</a:t>
                </a:r>
                <a:r>
                  <a:rPr lang="en-US" dirty="0">
                    <a:latin typeface="Beaufort for LOL" panose="02020503050000020004" pitchFamily="18" charset="0"/>
                    <a:cs typeface="Beaufort for LOL" panose="02020503050000020004" pitchFamily="18" charset="0"/>
                  </a:rPr>
                  <a:t> Expectation value is a weighted average, and </a:t>
                </a:r>
                <a:r>
                  <a:rPr lang="en-US" b="1" dirty="0">
                    <a:latin typeface="Beaufort for LOL" panose="02020503050000020004" pitchFamily="18" charset="0"/>
                    <a:cs typeface="Beaufort for LOL" panose="02020503050000020004" pitchFamily="18" charset="0"/>
                  </a:rPr>
                  <a:t>NOT</a:t>
                </a:r>
                <a:r>
                  <a:rPr lang="en-US" dirty="0">
                    <a:latin typeface="Beaufort for LOL" panose="02020503050000020004" pitchFamily="18" charset="0"/>
                    <a:cs typeface="Beaufort for LOL" panose="02020503050000020004" pitchFamily="18" charset="0"/>
                  </a:rPr>
                  <a:t> necessarily the most likely value of </a:t>
                </a:r>
                <a14:m>
                  <m:oMath xmlns:m="http://schemas.openxmlformats.org/officeDocument/2006/math">
                    <m:r>
                      <a:rPr lang="en-US" i="1" dirty="0" smtClean="0">
                        <a:latin typeface="Cambria Math" panose="02040503050406030204" pitchFamily="18" charset="0"/>
                        <a:cs typeface="Beaufort for LOL" panose="02020503050000020004" pitchFamily="18" charset="0"/>
                      </a:rPr>
                      <m:t>𝑥</m:t>
                    </m:r>
                  </m:oMath>
                </a14:m>
                <a:r>
                  <a:rPr lang="en-US" dirty="0">
                    <a:latin typeface="Beaufort for LOL" panose="02020503050000020004" pitchFamily="18" charset="0"/>
                    <a:cs typeface="Beaufort for LOL" panose="02020503050000020004" pitchFamily="18" charset="0"/>
                  </a:rPr>
                  <a:t>!</a:t>
                </a:r>
                <a:endParaRPr lang="en-US" b="1" dirty="0">
                  <a:latin typeface="Beaufort for LOL" panose="02020503050000020004" pitchFamily="18" charset="0"/>
                  <a:cs typeface="Beaufort for LOL" panose="02020503050000020004" pitchFamily="18" charset="0"/>
                </a:endParaRPr>
              </a:p>
            </p:txBody>
          </p:sp>
        </mc:Choice>
        <mc:Fallback xmlns="">
          <p:sp>
            <p:nvSpPr>
              <p:cNvPr id="21" name="Rectangle: Rounded Corners 20">
                <a:extLst>
                  <a:ext uri="{FF2B5EF4-FFF2-40B4-BE49-F238E27FC236}">
                    <a16:creationId xmlns:a16="http://schemas.microsoft.com/office/drawing/2014/main" id="{13173906-E38D-91E1-2490-79DEC1FF9379}"/>
                  </a:ext>
                </a:extLst>
              </p:cNvPr>
              <p:cNvSpPr>
                <a:spLocks noRot="1" noChangeAspect="1" noMove="1" noResize="1" noEditPoints="1" noAdjustHandles="1" noChangeArrowheads="1" noChangeShapeType="1" noTextEdit="1"/>
              </p:cNvSpPr>
              <p:nvPr/>
            </p:nvSpPr>
            <p:spPr>
              <a:xfrm>
                <a:off x="6205081" y="2052881"/>
                <a:ext cx="5469467" cy="651397"/>
              </a:xfrm>
              <a:prstGeom prst="roundRect">
                <a:avLst/>
              </a:prstGeom>
              <a:blipFill>
                <a:blip r:embed="rId6"/>
                <a:stretch>
                  <a:fillRect l="-222" t="-2752" b="-13761"/>
                </a:stretch>
              </a:blipFill>
            </p:spPr>
            <p:txBody>
              <a:bodyPr/>
              <a:lstStyle/>
              <a:p>
                <a:r>
                  <a:rPr lang="en-AT">
                    <a:noFill/>
                  </a:rPr>
                  <a:t> </a:t>
                </a:r>
              </a:p>
            </p:txBody>
          </p:sp>
        </mc:Fallback>
      </mc:AlternateContent>
      <p:pic>
        <p:nvPicPr>
          <p:cNvPr id="35" name="Picture 34">
            <a:extLst>
              <a:ext uri="{FF2B5EF4-FFF2-40B4-BE49-F238E27FC236}">
                <a16:creationId xmlns:a16="http://schemas.microsoft.com/office/drawing/2014/main" id="{ACF69012-FFAF-84EA-EDE5-1A5023E84AFF}"/>
              </a:ext>
            </a:extLst>
          </p:cNvPr>
          <p:cNvPicPr>
            <a:picLocks noChangeAspect="1"/>
          </p:cNvPicPr>
          <p:nvPr/>
        </p:nvPicPr>
        <p:blipFill>
          <a:blip r:embed="rId7"/>
          <a:stretch>
            <a:fillRect/>
          </a:stretch>
        </p:blipFill>
        <p:spPr>
          <a:xfrm>
            <a:off x="478184" y="4528434"/>
            <a:ext cx="3101446" cy="2277390"/>
          </a:xfrm>
          <a:prstGeom prst="rect">
            <a:avLst/>
          </a:prstGeom>
        </p:spPr>
      </p:pic>
      <p:pic>
        <p:nvPicPr>
          <p:cNvPr id="37" name="Picture 36">
            <a:extLst>
              <a:ext uri="{FF2B5EF4-FFF2-40B4-BE49-F238E27FC236}">
                <a16:creationId xmlns:a16="http://schemas.microsoft.com/office/drawing/2014/main" id="{7D46474D-61EB-0FA1-5EF8-BA709A4749B5}"/>
              </a:ext>
            </a:extLst>
          </p:cNvPr>
          <p:cNvPicPr>
            <a:picLocks noChangeAspect="1"/>
          </p:cNvPicPr>
          <p:nvPr/>
        </p:nvPicPr>
        <p:blipFill>
          <a:blip r:embed="rId8"/>
          <a:stretch>
            <a:fillRect/>
          </a:stretch>
        </p:blipFill>
        <p:spPr>
          <a:xfrm>
            <a:off x="5374846" y="4528434"/>
            <a:ext cx="3149851" cy="2312934"/>
          </a:xfrm>
          <a:prstGeom prst="rect">
            <a:avLst/>
          </a:prstGeom>
        </p:spPr>
      </p:pic>
      <p:pic>
        <p:nvPicPr>
          <p:cNvPr id="39" name="Picture 38">
            <a:extLst>
              <a:ext uri="{FF2B5EF4-FFF2-40B4-BE49-F238E27FC236}">
                <a16:creationId xmlns:a16="http://schemas.microsoft.com/office/drawing/2014/main" id="{F1480403-206A-6C2A-6E24-10E4C424D7FB}"/>
              </a:ext>
            </a:extLst>
          </p:cNvPr>
          <p:cNvPicPr>
            <a:picLocks noChangeAspect="1"/>
          </p:cNvPicPr>
          <p:nvPr/>
        </p:nvPicPr>
        <p:blipFill>
          <a:blip r:embed="rId9"/>
          <a:stretch>
            <a:fillRect/>
          </a:stretch>
        </p:blipFill>
        <p:spPr>
          <a:xfrm>
            <a:off x="8524697" y="4528434"/>
            <a:ext cx="3149851" cy="2312934"/>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FC0ABAB-3BDA-B2C5-9E05-96A959EF334C}"/>
                  </a:ext>
                </a:extLst>
              </p:cNvPr>
              <p:cNvSpPr txBox="1"/>
              <p:nvPr/>
            </p:nvSpPr>
            <p:spPr>
              <a:xfrm>
                <a:off x="2973403" y="5205281"/>
                <a:ext cx="1950199" cy="1323439"/>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Expectation value at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𝑥</m:t>
                    </m:r>
                    <m:r>
                      <a:rPr lang="en-US" sz="2000" i="1" dirty="0" smtClean="0">
                        <a:latin typeface="Cambria Math" panose="02040503050406030204" pitchFamily="18" charset="0"/>
                        <a:cs typeface="Beaufort for LOL" panose="02020503050000020004" pitchFamily="18" charset="0"/>
                      </a:rPr>
                      <m:t>=0</m:t>
                    </m:r>
                  </m:oMath>
                </a14:m>
                <a:r>
                  <a:rPr lang="en-US" sz="2000" dirty="0">
                    <a:latin typeface="Beaufort for LOL" panose="02020503050000020004" pitchFamily="18" charset="0"/>
                    <a:cs typeface="Beaufort for LOL" panose="02020503050000020004" pitchFamily="18" charset="0"/>
                  </a:rPr>
                  <a:t>, </a:t>
                </a:r>
                <a:br>
                  <a:rPr lang="en-US" sz="2000" dirty="0">
                    <a:latin typeface="Beaufort for LOL" panose="02020503050000020004" pitchFamily="18" charset="0"/>
                    <a:cs typeface="Beaufort for LOL" panose="02020503050000020004" pitchFamily="18" charset="0"/>
                  </a:rPr>
                </a:br>
                <a:r>
                  <a:rPr lang="en-US" sz="2000" dirty="0">
                    <a:latin typeface="Beaufort for LOL" panose="02020503050000020004" pitchFamily="18" charset="0"/>
                    <a:cs typeface="Beaufort for LOL" panose="02020503050000020004" pitchFamily="18" charset="0"/>
                  </a:rPr>
                  <a:t>where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𝑝</m:t>
                    </m:r>
                    <m:d>
                      <m:dPr>
                        <m:ctrlPr>
                          <a:rPr lang="en-US" sz="2000" i="1" dirty="0" smtClean="0">
                            <a:latin typeface="Cambria Math" panose="02040503050406030204" pitchFamily="18" charset="0"/>
                            <a:cs typeface="Beaufort for LOL" panose="02020503050000020004" pitchFamily="18" charset="0"/>
                          </a:rPr>
                        </m:ctrlPr>
                      </m:dPr>
                      <m:e>
                        <m:r>
                          <a:rPr lang="en-US" sz="2000" i="1" dirty="0" smtClean="0">
                            <a:latin typeface="Cambria Math" panose="02040503050406030204" pitchFamily="18" charset="0"/>
                            <a:cs typeface="Beaufort for LOL" panose="02020503050000020004" pitchFamily="18" charset="0"/>
                          </a:rPr>
                          <m:t>0</m:t>
                        </m:r>
                      </m:e>
                    </m:d>
                    <m:r>
                      <a:rPr lang="en-US" sz="2000" i="1" dirty="0" smtClean="0">
                        <a:latin typeface="Cambria Math" panose="02040503050406030204" pitchFamily="18" charset="0"/>
                        <a:cs typeface="Beaufort for LOL" panose="02020503050000020004" pitchFamily="18" charset="0"/>
                      </a:rPr>
                      <m:t>≈ 0</m:t>
                    </m:r>
                  </m:oMath>
                </a14:m>
                <a:endParaRPr lang="en-US" sz="2000" i="1" dirty="0">
                  <a:latin typeface="Cambria Math" panose="02040503050406030204" pitchFamily="18" charset="0"/>
                  <a:cs typeface="Beaufort for LOL" panose="02020503050000020004" pitchFamily="18" charset="0"/>
                </a:endParaRP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cs typeface="Beaufort for LOL" panose="02020503050000020004" pitchFamily="18" charset="0"/>
                        </a:rPr>
                        <m:t> </m:t>
                      </m:r>
                    </m:oMath>
                  </m:oMathPara>
                </a14:m>
                <a:endParaRPr lang="en-US" sz="2000" dirty="0">
                  <a:latin typeface="Beaufort for LOL" panose="02020503050000020004" pitchFamily="18" charset="0"/>
                  <a:cs typeface="Beaufort for LOL" panose="02020503050000020004" pitchFamily="18" charset="0"/>
                </a:endParaRPr>
              </a:p>
            </p:txBody>
          </p:sp>
        </mc:Choice>
        <mc:Fallback xmlns="">
          <p:sp>
            <p:nvSpPr>
              <p:cNvPr id="40" name="TextBox 39">
                <a:extLst>
                  <a:ext uri="{FF2B5EF4-FFF2-40B4-BE49-F238E27FC236}">
                    <a16:creationId xmlns:a16="http://schemas.microsoft.com/office/drawing/2014/main" id="{AFC0ABAB-3BDA-B2C5-9E05-96A959EF334C}"/>
                  </a:ext>
                </a:extLst>
              </p:cNvPr>
              <p:cNvSpPr txBox="1">
                <a:spLocks noRot="1" noChangeAspect="1" noMove="1" noResize="1" noEditPoints="1" noAdjustHandles="1" noChangeArrowheads="1" noChangeShapeType="1" noTextEdit="1"/>
              </p:cNvSpPr>
              <p:nvPr/>
            </p:nvSpPr>
            <p:spPr>
              <a:xfrm>
                <a:off x="2973403" y="5205281"/>
                <a:ext cx="1950199" cy="1323439"/>
              </a:xfrm>
              <a:prstGeom prst="rect">
                <a:avLst/>
              </a:prstGeom>
              <a:blipFill>
                <a:blip r:embed="rId10"/>
                <a:stretch>
                  <a:fillRect l="-3438" t="-2765"/>
                </a:stretch>
              </a:blipFill>
            </p:spPr>
            <p:txBody>
              <a:bodyPr/>
              <a:lstStyle/>
              <a:p>
                <a:r>
                  <a:rPr lang="en-AT">
                    <a:noFill/>
                  </a:rPr>
                  <a:t> </a:t>
                </a:r>
              </a:p>
            </p:txBody>
          </p:sp>
        </mc:Fallback>
      </mc:AlternateContent>
      <p:sp>
        <p:nvSpPr>
          <p:cNvPr id="41" name="TextBox 40">
            <a:extLst>
              <a:ext uri="{FF2B5EF4-FFF2-40B4-BE49-F238E27FC236}">
                <a16:creationId xmlns:a16="http://schemas.microsoft.com/office/drawing/2014/main" id="{A7B15A57-BCDE-E08E-7B05-4EFB09730856}"/>
              </a:ext>
            </a:extLst>
          </p:cNvPr>
          <p:cNvSpPr txBox="1"/>
          <p:nvPr/>
        </p:nvSpPr>
        <p:spPr>
          <a:xfrm>
            <a:off x="7147688" y="4275902"/>
            <a:ext cx="1950199" cy="400110"/>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Low variance</a:t>
            </a:r>
          </a:p>
        </p:txBody>
      </p:sp>
      <p:sp>
        <p:nvSpPr>
          <p:cNvPr id="42" name="TextBox 41">
            <a:extLst>
              <a:ext uri="{FF2B5EF4-FFF2-40B4-BE49-F238E27FC236}">
                <a16:creationId xmlns:a16="http://schemas.microsoft.com/office/drawing/2014/main" id="{3C1390F5-656A-B950-71C4-168B2DD5C0BD}"/>
              </a:ext>
            </a:extLst>
          </p:cNvPr>
          <p:cNvSpPr txBox="1"/>
          <p:nvPr/>
        </p:nvSpPr>
        <p:spPr>
          <a:xfrm>
            <a:off x="9983075" y="4274478"/>
            <a:ext cx="1950199" cy="400110"/>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High variance</a:t>
            </a:r>
          </a:p>
        </p:txBody>
      </p:sp>
      <p:sp>
        <p:nvSpPr>
          <p:cNvPr id="4" name="Rectangle: Rounded Corners 3">
            <a:extLst>
              <a:ext uri="{FF2B5EF4-FFF2-40B4-BE49-F238E27FC236}">
                <a16:creationId xmlns:a16="http://schemas.microsoft.com/office/drawing/2014/main" id="{A0E11A38-BB32-C313-6B76-F112674DCF30}"/>
              </a:ext>
            </a:extLst>
          </p:cNvPr>
          <p:cNvSpPr/>
          <p:nvPr/>
        </p:nvSpPr>
        <p:spPr>
          <a:xfrm>
            <a:off x="6230146" y="3708959"/>
            <a:ext cx="3463460" cy="461665"/>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Note: </a:t>
            </a:r>
            <a:r>
              <a:rPr lang="en-US" dirty="0">
                <a:latin typeface="Beaufort for LOL" panose="02020503050000020004" pitchFamily="18" charset="0"/>
                <a:cs typeface="Beaufort for LOL" panose="02020503050000020004" pitchFamily="18" charset="0"/>
              </a:rPr>
              <a:t>distribution can be skewed!</a:t>
            </a:r>
            <a:endParaRPr lang="en-US"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07333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0" grpId="0"/>
      <p:bldP spid="21" grpId="0" animBg="1"/>
      <p:bldP spid="40" grpId="0"/>
      <p:bldP spid="41" grpId="0"/>
      <p:bldP spid="42"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AA467-487E-58A5-7062-366A0BB45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943014-7562-F261-D763-2DC9FE93B273}"/>
              </a:ext>
            </a:extLst>
          </p:cNvPr>
          <p:cNvSpPr>
            <a:spLocks noGrp="1"/>
          </p:cNvSpPr>
          <p:nvPr>
            <p:ph type="title"/>
          </p:nvPr>
        </p:nvSpPr>
        <p:spPr/>
        <p:txBody>
          <a:bodyPr/>
          <a:lstStyle/>
          <a:p>
            <a:endParaRPr lang="en-AT" dirty="0"/>
          </a:p>
        </p:txBody>
      </p:sp>
      <p:sp>
        <p:nvSpPr>
          <p:cNvPr id="3" name="Slide Number Placeholder 2">
            <a:extLst>
              <a:ext uri="{FF2B5EF4-FFF2-40B4-BE49-F238E27FC236}">
                <a16:creationId xmlns:a16="http://schemas.microsoft.com/office/drawing/2014/main" id="{3561543F-887A-FEDA-1D3D-0873A27B8272}"/>
              </a:ext>
            </a:extLst>
          </p:cNvPr>
          <p:cNvSpPr>
            <a:spLocks noGrp="1"/>
          </p:cNvSpPr>
          <p:nvPr>
            <p:ph type="sldNum" sz="quarter" idx="12"/>
          </p:nvPr>
        </p:nvSpPr>
        <p:spPr/>
        <p:txBody>
          <a:bodyPr/>
          <a:lstStyle/>
          <a:p>
            <a:fld id="{CC491BDB-77F2-4EF0-887C-9DE660584513}" type="slidenum">
              <a:rPr lang="en-GB" smtClean="0"/>
              <a:pPr/>
              <a:t>2</a:t>
            </a:fld>
            <a:endParaRPr lang="en-GB" dirty="0"/>
          </a:p>
        </p:txBody>
      </p:sp>
      <p:pic>
        <p:nvPicPr>
          <p:cNvPr id="8" name="Picture 7">
            <a:extLst>
              <a:ext uri="{FF2B5EF4-FFF2-40B4-BE49-F238E27FC236}">
                <a16:creationId xmlns:a16="http://schemas.microsoft.com/office/drawing/2014/main" id="{DFA50B92-387F-E61D-9423-7D6686B42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52" y="-224971"/>
            <a:ext cx="12699768" cy="7118816"/>
          </a:xfrm>
          <a:prstGeom prst="rect">
            <a:avLst/>
          </a:prstGeom>
        </p:spPr>
      </p:pic>
      <p:pic>
        <p:nvPicPr>
          <p:cNvPr id="6" name="Picture 5" descr="A graph of a wave&#10;&#10;AI-generated content may be incorrect.">
            <a:extLst>
              <a:ext uri="{FF2B5EF4-FFF2-40B4-BE49-F238E27FC236}">
                <a16:creationId xmlns:a16="http://schemas.microsoft.com/office/drawing/2014/main" id="{8CB0DDE7-DEAA-5050-E154-6710E89DB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67199"/>
            <a:ext cx="6289247" cy="2557987"/>
          </a:xfrm>
          <a:prstGeom prst="rect">
            <a:avLst/>
          </a:prstGeom>
        </p:spPr>
      </p:pic>
      <p:sp>
        <p:nvSpPr>
          <p:cNvPr id="9" name="Title 1">
            <a:extLst>
              <a:ext uri="{FF2B5EF4-FFF2-40B4-BE49-F238E27FC236}">
                <a16:creationId xmlns:a16="http://schemas.microsoft.com/office/drawing/2014/main" id="{3293AF37-622B-DBCA-6220-E7EC0B275BDC}"/>
              </a:ext>
            </a:extLst>
          </p:cNvPr>
          <p:cNvSpPr txBox="1">
            <a:spLocks/>
          </p:cNvSpPr>
          <p:nvPr/>
        </p:nvSpPr>
        <p:spPr>
          <a:xfrm>
            <a:off x="77003" y="-189437"/>
            <a:ext cx="11314444" cy="13255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500" b="1" kern="1200">
                <a:solidFill>
                  <a:srgbClr val="191D43"/>
                </a:solidFill>
                <a:latin typeface="Beaufort for LoL" panose="02020503050000020004" pitchFamily="18" charset="0"/>
                <a:ea typeface="+mj-ea"/>
                <a:cs typeface="Beaufort for LoL" panose="02020503050000020004" pitchFamily="18" charset="0"/>
              </a:defRPr>
            </a:lvl1pPr>
          </a:lstStyle>
          <a:p>
            <a:r>
              <a:rPr lang="en-US" dirty="0">
                <a:solidFill>
                  <a:schemeClr val="bg1"/>
                </a:solidFill>
              </a:rPr>
              <a:t>The world, and thus data, is inherently probabilistic</a:t>
            </a:r>
            <a:endParaRPr lang="en-AT" dirty="0">
              <a:solidFill>
                <a:schemeClr val="bg1"/>
              </a:solidFill>
            </a:endParaRPr>
          </a:p>
        </p:txBody>
      </p:sp>
      <p:cxnSp>
        <p:nvCxnSpPr>
          <p:cNvPr id="11" name="Straight Connector 10">
            <a:extLst>
              <a:ext uri="{FF2B5EF4-FFF2-40B4-BE49-F238E27FC236}">
                <a16:creationId xmlns:a16="http://schemas.microsoft.com/office/drawing/2014/main" id="{ECFEC967-FFB1-314C-DFCD-24D9E61E85B3}"/>
              </a:ext>
            </a:extLst>
          </p:cNvPr>
          <p:cNvCxnSpPr>
            <a:cxnSpLocks/>
          </p:cNvCxnSpPr>
          <p:nvPr/>
        </p:nvCxnSpPr>
        <p:spPr>
          <a:xfrm flipV="1">
            <a:off x="6289247" y="4267199"/>
            <a:ext cx="727503" cy="25401"/>
          </a:xfrm>
          <a:prstGeom prst="line">
            <a:avLst/>
          </a:prstGeom>
          <a:ln w="38100" cap="rnd" cmpd="sng">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81794C-6BC8-DB39-2A3B-B0E54EE1ECAE}"/>
              </a:ext>
            </a:extLst>
          </p:cNvPr>
          <p:cNvCxnSpPr>
            <a:cxnSpLocks/>
          </p:cNvCxnSpPr>
          <p:nvPr/>
        </p:nvCxnSpPr>
        <p:spPr>
          <a:xfrm flipV="1">
            <a:off x="6286500" y="4362450"/>
            <a:ext cx="777875" cy="2441575"/>
          </a:xfrm>
          <a:prstGeom prst="line">
            <a:avLst/>
          </a:prstGeom>
          <a:ln w="38100" cap="rnd" cmpd="sng">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916B1D0-1B62-4EC2-C4AA-68D3FCD754EC}"/>
              </a:ext>
            </a:extLst>
          </p:cNvPr>
          <p:cNvSpPr/>
          <p:nvPr/>
        </p:nvSpPr>
        <p:spPr>
          <a:xfrm>
            <a:off x="7042150" y="4200524"/>
            <a:ext cx="158750" cy="158750"/>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 name="TextBox 3">
            <a:extLst>
              <a:ext uri="{FF2B5EF4-FFF2-40B4-BE49-F238E27FC236}">
                <a16:creationId xmlns:a16="http://schemas.microsoft.com/office/drawing/2014/main" id="{F1A04DA2-8FE5-29A5-BCAC-EFA3B0AD9E23}"/>
              </a:ext>
            </a:extLst>
          </p:cNvPr>
          <p:cNvSpPr txBox="1"/>
          <p:nvPr/>
        </p:nvSpPr>
        <p:spPr>
          <a:xfrm>
            <a:off x="9649959" y="6616846"/>
            <a:ext cx="2743200" cy="276999"/>
          </a:xfrm>
          <a:prstGeom prst="rect">
            <a:avLst/>
          </a:prstGeom>
          <a:noFill/>
        </p:spPr>
        <p:txBody>
          <a:bodyPr wrap="square" rtlCol="0">
            <a:spAutoFit/>
          </a:bodyPr>
          <a:lstStyle/>
          <a:p>
            <a:r>
              <a:rPr lang="en-US" sz="1200" i="1" dirty="0">
                <a:solidFill>
                  <a:schemeClr val="bg1"/>
                </a:solidFill>
                <a:latin typeface="Beaufort for LOL" panose="02020503050000020004" pitchFamily="18" charset="0"/>
                <a:cs typeface="Beaufort for LOL" panose="02020503050000020004" pitchFamily="18" charset="0"/>
              </a:rPr>
              <a:t>Credit: Katja Fahrion. Wikipedia (Hubble)</a:t>
            </a:r>
            <a:endParaRPr lang="en-AT" sz="1200" i="1" dirty="0">
              <a:solidFill>
                <a:schemeClr val="bg1"/>
              </a:solidFill>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383888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A572F-AC33-FDEA-B9D2-813DAC902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1ED4B-343C-6301-2CCD-D778BE5DE776}"/>
              </a:ext>
            </a:extLst>
          </p:cNvPr>
          <p:cNvSpPr>
            <a:spLocks noGrp="1"/>
          </p:cNvSpPr>
          <p:nvPr>
            <p:ph type="title"/>
          </p:nvPr>
        </p:nvSpPr>
        <p:spPr/>
        <p:txBody>
          <a:bodyPr/>
          <a:lstStyle/>
          <a:p>
            <a:r>
              <a:rPr lang="en-US" dirty="0"/>
              <a:t>Characterizing probability distributions</a:t>
            </a:r>
            <a:endParaRPr lang="en-AT" dirty="0"/>
          </a:p>
        </p:txBody>
      </p:sp>
      <p:sp>
        <p:nvSpPr>
          <p:cNvPr id="3" name="Slide Number Placeholder 2">
            <a:extLst>
              <a:ext uri="{FF2B5EF4-FFF2-40B4-BE49-F238E27FC236}">
                <a16:creationId xmlns:a16="http://schemas.microsoft.com/office/drawing/2014/main" id="{AF810484-75D5-A538-756C-E9AD79836E7C}"/>
              </a:ext>
            </a:extLst>
          </p:cNvPr>
          <p:cNvSpPr>
            <a:spLocks noGrp="1"/>
          </p:cNvSpPr>
          <p:nvPr>
            <p:ph type="sldNum" sz="quarter" idx="12"/>
          </p:nvPr>
        </p:nvSpPr>
        <p:spPr/>
        <p:txBody>
          <a:bodyPr/>
          <a:lstStyle/>
          <a:p>
            <a:fld id="{CC491BDB-77F2-4EF0-887C-9DE660584513}" type="slidenum">
              <a:rPr lang="en-GB" smtClean="0"/>
              <a:pPr/>
              <a:t>20</a:t>
            </a:fld>
            <a:endParaRPr lang="en-GB"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83CBA26-1012-C3D9-C91E-7E8419D08358}"/>
                  </a:ext>
                </a:extLst>
              </p:cNvPr>
              <p:cNvSpPr txBox="1"/>
              <p:nvPr/>
            </p:nvSpPr>
            <p:spPr>
              <a:xfrm>
                <a:off x="351972" y="1165871"/>
                <a:ext cx="11706218" cy="561564"/>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Cumulative distribution:</a:t>
                </a:r>
                <a14:m>
                  <m:oMath xmlns:m="http://schemas.openxmlformats.org/officeDocument/2006/math">
                    <m:r>
                      <a:rPr lang="en-US" sz="2400" b="1" i="0" dirty="0" smtClean="0">
                        <a:latin typeface="Cambria Math" panose="02040503050406030204" pitchFamily="18" charset="0"/>
                        <a:cs typeface="Beaufort for LOL" panose="02020503050000020004" pitchFamily="18" charset="0"/>
                      </a:rPr>
                      <m:t>  </m:t>
                    </m:r>
                    <m:r>
                      <a:rPr lang="en-US" sz="2400" b="0" i="1" dirty="0">
                        <a:latin typeface="Cambria Math" panose="02040503050406030204" pitchFamily="18" charset="0"/>
                        <a:cs typeface="Beaufort for LOL" panose="02020503050000020004" pitchFamily="18" charset="0"/>
                      </a:rPr>
                      <m:t>𝑃</m:t>
                    </m:r>
                    <m:d>
                      <m:dPr>
                        <m:ctrlPr>
                          <a:rPr lang="en-US" sz="2400" b="1"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𝑎</m:t>
                        </m:r>
                      </m:e>
                    </m:d>
                    <m:r>
                      <a:rPr lang="en-US" sz="2400" b="1" dirty="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𝑃</m:t>
                    </m:r>
                    <m:d>
                      <m:dPr>
                        <m:ctrlPr>
                          <a:rPr lang="en-US" sz="2400" b="1" i="1" dirty="0">
                            <a:latin typeface="Cambria Math" panose="02040503050406030204" pitchFamily="18" charset="0"/>
                            <a:cs typeface="Beaufort for LOL" panose="02020503050000020004" pitchFamily="18" charset="0"/>
                          </a:rPr>
                        </m:ctrlPr>
                      </m:dPr>
                      <m:e>
                        <m:r>
                          <a:rPr lang="en-US" sz="2400" b="0" i="1" dirty="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𝑎</m:t>
                        </m:r>
                      </m:e>
                    </m:d>
                    <m:r>
                      <a:rPr lang="en-US" sz="2400" b="0" i="1" dirty="0" smtClean="0">
                        <a:latin typeface="Cambria Math" panose="02040503050406030204" pitchFamily="18" charset="0"/>
                        <a:cs typeface="Beaufort for LOL" panose="02020503050000020004" pitchFamily="18" charset="0"/>
                      </a:rPr>
                      <m:t>=</m:t>
                    </m:r>
                    <m:nary>
                      <m:naryPr>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m:t>
                        </m:r>
                      </m:sub>
                      <m:sup>
                        <m:r>
                          <a:rPr lang="en-US" sz="2400" b="0" i="1" dirty="0" smtClean="0">
                            <a:latin typeface="Cambria Math" panose="02040503050406030204" pitchFamily="18" charset="0"/>
                            <a:cs typeface="Beaufort for LOL" panose="02020503050000020004" pitchFamily="18" charset="0"/>
                          </a:rPr>
                          <m:t>𝑎</m:t>
                        </m:r>
                      </m:sup>
                      <m:e>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𝑥</m:t>
                        </m:r>
                      </m:e>
                    </m:nary>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25" name="TextBox 24">
                <a:extLst>
                  <a:ext uri="{FF2B5EF4-FFF2-40B4-BE49-F238E27FC236}">
                    <a16:creationId xmlns:a16="http://schemas.microsoft.com/office/drawing/2014/main" id="{583CBA26-1012-C3D9-C91E-7E8419D08358}"/>
                  </a:ext>
                </a:extLst>
              </p:cNvPr>
              <p:cNvSpPr txBox="1">
                <a:spLocks noRot="1" noChangeAspect="1" noMove="1" noResize="1" noEditPoints="1" noAdjustHandles="1" noChangeArrowheads="1" noChangeShapeType="1" noTextEdit="1"/>
              </p:cNvSpPr>
              <p:nvPr/>
            </p:nvSpPr>
            <p:spPr>
              <a:xfrm>
                <a:off x="351972" y="1165871"/>
                <a:ext cx="11706218" cy="561564"/>
              </a:xfrm>
              <a:prstGeom prst="rect">
                <a:avLst/>
              </a:prstGeom>
              <a:blipFill>
                <a:blip r:embed="rId2"/>
                <a:stretch>
                  <a:fillRect l="-833" b="-15217"/>
                </a:stretch>
              </a:blipFill>
            </p:spPr>
            <p:txBody>
              <a:bodyPr/>
              <a:lstStyle/>
              <a:p>
                <a:r>
                  <a:rPr lang="en-AT">
                    <a:noFill/>
                  </a:rPr>
                  <a:t> </a:t>
                </a:r>
              </a:p>
            </p:txBody>
          </p:sp>
        </mc:Fallback>
      </mc:AlternateContent>
      <p:sp>
        <p:nvSpPr>
          <p:cNvPr id="26" name="TextBox 25">
            <a:extLst>
              <a:ext uri="{FF2B5EF4-FFF2-40B4-BE49-F238E27FC236}">
                <a16:creationId xmlns:a16="http://schemas.microsoft.com/office/drawing/2014/main" id="{70C58B12-1C4F-E175-C62D-5BAD7799459D}"/>
              </a:ext>
            </a:extLst>
          </p:cNvPr>
          <p:cNvSpPr txBox="1"/>
          <p:nvPr/>
        </p:nvSpPr>
        <p:spPr>
          <a:xfrm>
            <a:off x="351972" y="1642574"/>
            <a:ext cx="11706218" cy="475643"/>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Probability of observing a value smaller or equal to 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1270606-974D-6F8E-5B8C-B72DAE3282B5}"/>
                  </a:ext>
                </a:extLst>
              </p:cNvPr>
              <p:cNvSpPr txBox="1"/>
              <p:nvPr/>
            </p:nvSpPr>
            <p:spPr>
              <a:xfrm>
                <a:off x="351972" y="2321255"/>
                <a:ext cx="11706218" cy="475579"/>
              </a:xfrm>
              <a:prstGeom prst="rect">
                <a:avLst/>
              </a:prstGeom>
              <a:noFill/>
            </p:spPr>
            <p:txBody>
              <a:bodyPr wrap="square" rtlCol="0">
                <a:spAutoFit/>
              </a:bodyPr>
              <a:lstStyle/>
              <a:p>
                <a14:m>
                  <m:oMath xmlns:m="http://schemas.openxmlformats.org/officeDocument/2006/math">
                    <m:sSup>
                      <m:sSupPr>
                        <m:ctrlPr>
                          <a:rPr lang="en-US" sz="2400" b="1" i="1" dirty="0" smtClean="0">
                            <a:latin typeface="Cambria Math" panose="02040503050406030204" pitchFamily="18" charset="0"/>
                            <a:cs typeface="Beaufort for LOL" panose="02020503050000020004" pitchFamily="18" charset="0"/>
                          </a:rPr>
                        </m:ctrlPr>
                      </m:sSupPr>
                      <m:e>
                        <m:r>
                          <a:rPr lang="en-US" sz="2400" b="1" i="0" dirty="0" smtClean="0">
                            <a:latin typeface="Cambria Math" panose="02040503050406030204" pitchFamily="18" charset="0"/>
                            <a:cs typeface="Beaufort for LOL" panose="02020503050000020004" pitchFamily="18" charset="0"/>
                          </a:rPr>
                          <m:t>𝐤</m:t>
                        </m:r>
                      </m:e>
                      <m:sup>
                        <m:r>
                          <a:rPr lang="en-US" sz="2400" b="1" i="0" dirty="0" smtClean="0">
                            <a:latin typeface="Cambria Math" panose="02040503050406030204" pitchFamily="18" charset="0"/>
                            <a:cs typeface="Beaufort for LOL" panose="02020503050000020004" pitchFamily="18" charset="0"/>
                          </a:rPr>
                          <m:t>𝐭𝐡</m:t>
                        </m:r>
                      </m:sup>
                    </m:sSup>
                  </m:oMath>
                </a14:m>
                <a:r>
                  <a:rPr lang="en-US" sz="2400" b="1" dirty="0">
                    <a:latin typeface="Beaufort for LOL" panose="02020503050000020004" pitchFamily="18" charset="0"/>
                    <a:cs typeface="Beaufort for LOL" panose="02020503050000020004" pitchFamily="18" charset="0"/>
                  </a:rPr>
                  <a:t> percentile: </a:t>
                </a:r>
                <a14:m>
                  <m:oMath xmlns:m="http://schemas.openxmlformats.org/officeDocument/2006/math">
                    <m:r>
                      <a:rPr lang="en-US" sz="2400" b="1" dirty="0">
                        <a:latin typeface="Cambria Math" panose="02040503050406030204" pitchFamily="18" charset="0"/>
                        <a:cs typeface="Beaufort for LOL" panose="02020503050000020004" pitchFamily="18" charset="0"/>
                      </a:rPr>
                      <m:t> </m:t>
                    </m:r>
                    <m:sSub>
                      <m:sSubPr>
                        <m:ctrlPr>
                          <a:rPr lang="en-US" sz="2400" b="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𝑎</m:t>
                        </m:r>
                      </m:e>
                      <m:sub>
                        <m:r>
                          <a:rPr lang="en-US" sz="2400" b="0" i="1" dirty="0" smtClean="0">
                            <a:latin typeface="Cambria Math" panose="02040503050406030204" pitchFamily="18" charset="0"/>
                            <a:cs typeface="Beaufort for LOL" panose="02020503050000020004" pitchFamily="18" charset="0"/>
                          </a:rPr>
                          <m:t>𝑘</m:t>
                        </m:r>
                      </m:sub>
                    </m:sSub>
                  </m:oMath>
                </a14:m>
                <a:r>
                  <a:rPr lang="en-US" sz="2400" dirty="0">
                    <a:latin typeface="Beaufort for LOL" panose="02020503050000020004" pitchFamily="18" charset="0"/>
                    <a:cs typeface="Beaufort for LOL" panose="02020503050000020004" pitchFamily="18" charset="0"/>
                  </a:rPr>
                  <a:t> such that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𝑃</m:t>
                    </m:r>
                    <m:d>
                      <m:dPr>
                        <m:ctrlPr>
                          <a:rPr lang="en-US" sz="2400" b="0" i="1" dirty="0" smtClean="0">
                            <a:latin typeface="Cambria Math" panose="02040503050406030204" pitchFamily="18" charset="0"/>
                            <a:cs typeface="Beaufort for LOL" panose="02020503050000020004" pitchFamily="18" charset="0"/>
                          </a:rPr>
                        </m:ctrlPr>
                      </m:dPr>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𝑎</m:t>
                            </m:r>
                          </m:e>
                          <m:sub>
                            <m:r>
                              <a:rPr lang="en-US" sz="2400" b="0" i="1" dirty="0" smtClean="0">
                                <a:latin typeface="Cambria Math" panose="02040503050406030204" pitchFamily="18" charset="0"/>
                                <a:cs typeface="Beaufort for LOL" panose="02020503050000020004" pitchFamily="18" charset="0"/>
                              </a:rPr>
                              <m:t>𝑘</m:t>
                            </m:r>
                          </m:sub>
                        </m:sSub>
                      </m:e>
                    </m:d>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𝑘</m:t>
                    </m:r>
                    <m:r>
                      <a:rPr lang="en-US" sz="2400" b="0" i="1" dirty="0" smtClean="0">
                        <a:latin typeface="Cambria Math" panose="02040503050406030204" pitchFamily="18" charset="0"/>
                        <a:cs typeface="Beaufort for LOL" panose="02020503050000020004" pitchFamily="18" charset="0"/>
                      </a:rPr>
                      <m:t>%</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F1270606-974D-6F8E-5B8C-B72DAE3282B5}"/>
                  </a:ext>
                </a:extLst>
              </p:cNvPr>
              <p:cNvSpPr txBox="1">
                <a:spLocks noRot="1" noChangeAspect="1" noMove="1" noResize="1" noEditPoints="1" noAdjustHandles="1" noChangeArrowheads="1" noChangeShapeType="1" noTextEdit="1"/>
              </p:cNvSpPr>
              <p:nvPr/>
            </p:nvSpPr>
            <p:spPr>
              <a:xfrm>
                <a:off x="351972" y="2321255"/>
                <a:ext cx="11706218" cy="475579"/>
              </a:xfrm>
              <a:prstGeom prst="rect">
                <a:avLst/>
              </a:prstGeom>
              <a:blipFill>
                <a:blip r:embed="rId3"/>
                <a:stretch>
                  <a:fillRect t="-7692" b="-2820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FDB6A-6F53-2C14-51A6-0A6F41690871}"/>
                  </a:ext>
                </a:extLst>
              </p:cNvPr>
              <p:cNvSpPr txBox="1"/>
              <p:nvPr/>
            </p:nvSpPr>
            <p:spPr>
              <a:xfrm>
                <a:off x="351972" y="2809036"/>
                <a:ext cx="11706218" cy="493277"/>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Good for measuring spread of asymmetric distributions! E.g., using </a:t>
                </a:r>
                <a14:m>
                  <m:oMath xmlns:m="http://schemas.openxmlformats.org/officeDocument/2006/math">
                    <m:sSup>
                      <m:sSupPr>
                        <m:ctrlPr>
                          <a:rPr lang="en-US" sz="2400" b="0" i="1" dirty="0" smtClean="0">
                            <a:latin typeface="Cambria Math" panose="02040503050406030204" pitchFamily="18" charset="0"/>
                            <a:cs typeface="Beaufort for LOL" panose="02020503050000020004" pitchFamily="18" charset="0"/>
                          </a:rPr>
                        </m:ctrlPr>
                      </m:sSupPr>
                      <m:e>
                        <m:r>
                          <a:rPr lang="en-US" sz="2400" i="1" dirty="0" smtClean="0">
                            <a:latin typeface="Cambria Math" panose="02040503050406030204" pitchFamily="18" charset="0"/>
                            <a:cs typeface="Beaufort for LOL" panose="02020503050000020004" pitchFamily="18" charset="0"/>
                          </a:rPr>
                          <m:t>25</m:t>
                        </m:r>
                      </m:e>
                      <m:sup>
                        <m:r>
                          <m:rPr>
                            <m:sty m:val="p"/>
                          </m:rPr>
                          <a:rPr lang="en-US" sz="2400" b="0" i="0" dirty="0" smtClean="0">
                            <a:latin typeface="Cambria Math" panose="02040503050406030204" pitchFamily="18" charset="0"/>
                            <a:cs typeface="Beaufort for LOL" panose="02020503050000020004" pitchFamily="18" charset="0"/>
                          </a:rPr>
                          <m:t>th</m:t>
                        </m:r>
                      </m:sup>
                    </m:sSup>
                  </m:oMath>
                </a14:m>
                <a:r>
                  <a:rPr lang="en-US" sz="2400" i="1" dirty="0">
                    <a:latin typeface="Beaufort for LOL" panose="02020503050000020004" pitchFamily="18" charset="0"/>
                    <a:cs typeface="Beaufort for LOL" panose="02020503050000020004" pitchFamily="18" charset="0"/>
                  </a:rPr>
                  <a:t> and </a:t>
                </a:r>
                <a14:m>
                  <m:oMath xmlns:m="http://schemas.openxmlformats.org/officeDocument/2006/math">
                    <m:sSup>
                      <m:sSupPr>
                        <m:ctrlPr>
                          <a:rPr lang="en-US" sz="2400" i="1" dirty="0" smtClean="0">
                            <a:latin typeface="Cambria Math" panose="02040503050406030204" pitchFamily="18" charset="0"/>
                            <a:cs typeface="Beaufort for LOL" panose="02020503050000020004" pitchFamily="18" charset="0"/>
                          </a:rPr>
                        </m:ctrlPr>
                      </m:sSupPr>
                      <m:e>
                        <m:r>
                          <a:rPr lang="en-US" sz="2400" i="1" dirty="0" smtClean="0">
                            <a:latin typeface="Cambria Math" panose="02040503050406030204" pitchFamily="18" charset="0"/>
                            <a:cs typeface="Beaufort for LOL" panose="02020503050000020004" pitchFamily="18" charset="0"/>
                          </a:rPr>
                          <m:t>75</m:t>
                        </m:r>
                      </m:e>
                      <m:sup>
                        <m:r>
                          <m:rPr>
                            <m:sty m:val="p"/>
                          </m:rPr>
                          <a:rPr lang="en-US" sz="2400" b="0" i="0" dirty="0" smtClean="0">
                            <a:latin typeface="Cambria Math" panose="02040503050406030204" pitchFamily="18" charset="0"/>
                            <a:cs typeface="Beaufort for LOL" panose="02020503050000020004" pitchFamily="18" charset="0"/>
                          </a:rPr>
                          <m:t>th</m:t>
                        </m:r>
                      </m:sup>
                    </m:sSup>
                  </m:oMath>
                </a14:m>
                <a:r>
                  <a:rPr lang="en-US" sz="2400" i="1" dirty="0">
                    <a:latin typeface="Beaufort for LOL" panose="02020503050000020004" pitchFamily="18" charset="0"/>
                    <a:cs typeface="Beaufort for LOL" panose="02020503050000020004" pitchFamily="18" charset="0"/>
                  </a:rPr>
                  <a:t> percentile.</a:t>
                </a:r>
              </a:p>
            </p:txBody>
          </p:sp>
        </mc:Choice>
        <mc:Fallback xmlns="">
          <p:sp>
            <p:nvSpPr>
              <p:cNvPr id="5" name="TextBox 4">
                <a:extLst>
                  <a:ext uri="{FF2B5EF4-FFF2-40B4-BE49-F238E27FC236}">
                    <a16:creationId xmlns:a16="http://schemas.microsoft.com/office/drawing/2014/main" id="{6E6FDB6A-6F53-2C14-51A6-0A6F41690871}"/>
                  </a:ext>
                </a:extLst>
              </p:cNvPr>
              <p:cNvSpPr txBox="1">
                <a:spLocks noRot="1" noChangeAspect="1" noMove="1" noResize="1" noEditPoints="1" noAdjustHandles="1" noChangeArrowheads="1" noChangeShapeType="1" noTextEdit="1"/>
              </p:cNvSpPr>
              <p:nvPr/>
            </p:nvSpPr>
            <p:spPr>
              <a:xfrm>
                <a:off x="351972" y="2809036"/>
                <a:ext cx="11706218" cy="493277"/>
              </a:xfrm>
              <a:prstGeom prst="rect">
                <a:avLst/>
              </a:prstGeom>
              <a:blipFill>
                <a:blip r:embed="rId4"/>
                <a:stretch>
                  <a:fillRect l="-833" t="-6173" b="-24691"/>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0FB605-F889-8E08-1C18-8F92C7CD2F55}"/>
                  </a:ext>
                </a:extLst>
              </p:cNvPr>
              <p:cNvSpPr txBox="1"/>
              <p:nvPr/>
            </p:nvSpPr>
            <p:spPr>
              <a:xfrm>
                <a:off x="351972" y="3509650"/>
                <a:ext cx="11706218" cy="47557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Median:</a:t>
                </a:r>
                <a14:m>
                  <m:oMath xmlns:m="http://schemas.openxmlformats.org/officeDocument/2006/math">
                    <m:sSup>
                      <m:sSupPr>
                        <m:ctrlPr>
                          <a:rPr lang="en-US" sz="2400" b="1" i="1" dirty="0">
                            <a:latin typeface="Cambria Math" panose="02040503050406030204" pitchFamily="18" charset="0"/>
                            <a:cs typeface="Beaufort for LOL" panose="02020503050000020004" pitchFamily="18" charset="0"/>
                          </a:rPr>
                        </m:ctrlPr>
                      </m:sSupPr>
                      <m:e>
                        <m:r>
                          <a:rPr lang="en-US" sz="2400" b="1" i="0" dirty="0" smtClean="0">
                            <a:latin typeface="Cambria Math" panose="02040503050406030204" pitchFamily="18" charset="0"/>
                            <a:cs typeface="Beaufort for LOL" panose="02020503050000020004" pitchFamily="18" charset="0"/>
                          </a:rPr>
                          <m:t> </m:t>
                        </m:r>
                        <m:r>
                          <a:rPr lang="en-US" sz="2400" b="1" i="0" dirty="0" smtClean="0">
                            <a:latin typeface="Cambria Math" panose="02040503050406030204" pitchFamily="18" charset="0"/>
                            <a:cs typeface="Beaufort for LOL" panose="02020503050000020004" pitchFamily="18" charset="0"/>
                          </a:rPr>
                          <m:t>𝟓𝟎</m:t>
                        </m:r>
                      </m:e>
                      <m:sup>
                        <m:r>
                          <a:rPr lang="en-US" sz="2400" b="1" dirty="0">
                            <a:latin typeface="Cambria Math" panose="02040503050406030204" pitchFamily="18" charset="0"/>
                            <a:cs typeface="Beaufort for LOL" panose="02020503050000020004" pitchFamily="18" charset="0"/>
                          </a:rPr>
                          <m:t>𝐭𝐡</m:t>
                        </m:r>
                      </m:sup>
                    </m:sSup>
                  </m:oMath>
                </a14:m>
                <a:r>
                  <a:rPr lang="en-US" sz="2400" b="1" dirty="0">
                    <a:latin typeface="Beaufort for LOL" panose="02020503050000020004" pitchFamily="18" charset="0"/>
                    <a:cs typeface="Beaufort for LOL" panose="02020503050000020004" pitchFamily="18" charset="0"/>
                  </a:rPr>
                  <a:t> percentile</a:t>
                </a:r>
                <a:endParaRPr lang="en-US" sz="2400"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EB0FB605-F889-8E08-1C18-8F92C7CD2F55}"/>
                  </a:ext>
                </a:extLst>
              </p:cNvPr>
              <p:cNvSpPr txBox="1">
                <a:spLocks noRot="1" noChangeAspect="1" noMove="1" noResize="1" noEditPoints="1" noAdjustHandles="1" noChangeArrowheads="1" noChangeShapeType="1" noTextEdit="1"/>
              </p:cNvSpPr>
              <p:nvPr/>
            </p:nvSpPr>
            <p:spPr>
              <a:xfrm>
                <a:off x="351972" y="3509650"/>
                <a:ext cx="11706218" cy="475579"/>
              </a:xfrm>
              <a:prstGeom prst="rect">
                <a:avLst/>
              </a:prstGeom>
              <a:blipFill>
                <a:blip r:embed="rId5"/>
                <a:stretch>
                  <a:fillRect l="-833" t="-7692" b="-28205"/>
                </a:stretch>
              </a:blipFill>
            </p:spPr>
            <p:txBody>
              <a:bodyPr/>
              <a:lstStyle/>
              <a:p>
                <a:r>
                  <a:rPr lang="en-AT">
                    <a:noFill/>
                  </a:rPr>
                  <a:t> </a:t>
                </a:r>
              </a:p>
            </p:txBody>
          </p:sp>
        </mc:Fallback>
      </mc:AlternateContent>
      <p:sp>
        <p:nvSpPr>
          <p:cNvPr id="7" name="TextBox 6">
            <a:extLst>
              <a:ext uri="{FF2B5EF4-FFF2-40B4-BE49-F238E27FC236}">
                <a16:creationId xmlns:a16="http://schemas.microsoft.com/office/drawing/2014/main" id="{4A0B75C5-76E4-4FB5-BF09-6A0E0C6FD9BC}"/>
              </a:ext>
            </a:extLst>
          </p:cNvPr>
          <p:cNvSpPr txBox="1"/>
          <p:nvPr/>
        </p:nvSpPr>
        <p:spPr>
          <a:xfrm>
            <a:off x="351972" y="3985229"/>
            <a:ext cx="3772943" cy="1200329"/>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Alternative to the expectation value. Less prone to outliers than the expectation value!</a:t>
            </a:r>
          </a:p>
        </p:txBody>
      </p:sp>
      <p:pic>
        <p:nvPicPr>
          <p:cNvPr id="16" name="Picture 15">
            <a:extLst>
              <a:ext uri="{FF2B5EF4-FFF2-40B4-BE49-F238E27FC236}">
                <a16:creationId xmlns:a16="http://schemas.microsoft.com/office/drawing/2014/main" id="{D3847075-142C-7FA3-B6B8-9EC8DEDE2662}"/>
              </a:ext>
            </a:extLst>
          </p:cNvPr>
          <p:cNvPicPr>
            <a:picLocks noChangeAspect="1"/>
          </p:cNvPicPr>
          <p:nvPr/>
        </p:nvPicPr>
        <p:blipFill>
          <a:blip r:embed="rId6"/>
          <a:stretch>
            <a:fillRect/>
          </a:stretch>
        </p:blipFill>
        <p:spPr>
          <a:xfrm>
            <a:off x="4512302" y="3955090"/>
            <a:ext cx="3772943" cy="2770471"/>
          </a:xfrm>
          <a:prstGeom prst="rect">
            <a:avLst/>
          </a:prstGeom>
        </p:spPr>
      </p:pic>
      <p:pic>
        <p:nvPicPr>
          <p:cNvPr id="23" name="Picture 22">
            <a:extLst>
              <a:ext uri="{FF2B5EF4-FFF2-40B4-BE49-F238E27FC236}">
                <a16:creationId xmlns:a16="http://schemas.microsoft.com/office/drawing/2014/main" id="{AB34103D-B9A2-60E1-B505-92A99544AFC7}"/>
              </a:ext>
            </a:extLst>
          </p:cNvPr>
          <p:cNvPicPr>
            <a:picLocks noChangeAspect="1"/>
          </p:cNvPicPr>
          <p:nvPr/>
        </p:nvPicPr>
        <p:blipFill>
          <a:blip r:embed="rId7"/>
          <a:stretch>
            <a:fillRect/>
          </a:stretch>
        </p:blipFill>
        <p:spPr>
          <a:xfrm>
            <a:off x="8285245" y="3955089"/>
            <a:ext cx="3772945" cy="2770472"/>
          </a:xfrm>
          <a:prstGeom prst="rect">
            <a:avLst/>
          </a:prstGeom>
        </p:spPr>
      </p:pic>
      <p:sp>
        <p:nvSpPr>
          <p:cNvPr id="24" name="TextBox 23">
            <a:extLst>
              <a:ext uri="{FF2B5EF4-FFF2-40B4-BE49-F238E27FC236}">
                <a16:creationId xmlns:a16="http://schemas.microsoft.com/office/drawing/2014/main" id="{9B8A6123-4D3D-959D-B86B-80D37557DA57}"/>
              </a:ext>
            </a:extLst>
          </p:cNvPr>
          <p:cNvSpPr txBox="1"/>
          <p:nvPr/>
        </p:nvSpPr>
        <p:spPr>
          <a:xfrm>
            <a:off x="6546555" y="3702422"/>
            <a:ext cx="1950199" cy="400110"/>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25</a:t>
            </a:r>
            <a:r>
              <a:rPr lang="en-US" sz="2000" baseline="30000" dirty="0">
                <a:latin typeface="Beaufort for LOL" panose="02020503050000020004" pitchFamily="18" charset="0"/>
                <a:cs typeface="Beaufort for LOL" panose="02020503050000020004" pitchFamily="18" charset="0"/>
              </a:rPr>
              <a:t>th</a:t>
            </a:r>
            <a:r>
              <a:rPr lang="en-US" sz="2000" dirty="0">
                <a:latin typeface="Beaufort for LOL" panose="02020503050000020004" pitchFamily="18" charset="0"/>
                <a:cs typeface="Beaufort for LOL" panose="02020503050000020004" pitchFamily="18" charset="0"/>
              </a:rPr>
              <a:t> percentile</a:t>
            </a:r>
          </a:p>
        </p:txBody>
      </p:sp>
      <p:sp>
        <p:nvSpPr>
          <p:cNvPr id="29" name="TextBox 28">
            <a:extLst>
              <a:ext uri="{FF2B5EF4-FFF2-40B4-BE49-F238E27FC236}">
                <a16:creationId xmlns:a16="http://schemas.microsoft.com/office/drawing/2014/main" id="{66A53FD4-F056-7793-CBEA-C9FCD1992062}"/>
              </a:ext>
            </a:extLst>
          </p:cNvPr>
          <p:cNvSpPr txBox="1"/>
          <p:nvPr/>
        </p:nvSpPr>
        <p:spPr>
          <a:xfrm>
            <a:off x="10531007" y="3702422"/>
            <a:ext cx="1950199" cy="400110"/>
          </a:xfrm>
          <a:prstGeom prst="rect">
            <a:avLst/>
          </a:prstGeom>
          <a:noFill/>
        </p:spPr>
        <p:txBody>
          <a:bodyPr wrap="square" rtlCol="0">
            <a:spAutoFit/>
          </a:bodyPr>
          <a:lstStyle/>
          <a:p>
            <a:r>
              <a:rPr lang="en-US" sz="2000" dirty="0">
                <a:latin typeface="Beaufort for LOL" panose="02020503050000020004" pitchFamily="18" charset="0"/>
                <a:cs typeface="Beaufort for LOL" panose="02020503050000020004" pitchFamily="18" charset="0"/>
              </a:rPr>
              <a:t>Median</a:t>
            </a:r>
          </a:p>
        </p:txBody>
      </p:sp>
    </p:spTree>
    <p:extLst>
      <p:ext uri="{BB962C8B-B14F-4D97-AF65-F5344CB8AC3E}">
        <p14:creationId xmlns:p14="http://schemas.microsoft.com/office/powerpoint/2010/main" val="150790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4"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DDDC2-DE57-6382-D373-A4A7C44C7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DA165B-4F3D-A06C-E1E9-45B52647C0EA}"/>
              </a:ext>
            </a:extLst>
          </p:cNvPr>
          <p:cNvSpPr>
            <a:spLocks noGrp="1"/>
          </p:cNvSpPr>
          <p:nvPr>
            <p:ph type="title"/>
          </p:nvPr>
        </p:nvSpPr>
        <p:spPr/>
        <p:txBody>
          <a:bodyPr/>
          <a:lstStyle/>
          <a:p>
            <a:r>
              <a:rPr lang="en-US" dirty="0"/>
              <a:t>Exercise time</a:t>
            </a:r>
            <a:endParaRPr lang="en-AT" dirty="0"/>
          </a:p>
        </p:txBody>
      </p:sp>
      <p:sp>
        <p:nvSpPr>
          <p:cNvPr id="3" name="Slide Number Placeholder 2">
            <a:extLst>
              <a:ext uri="{FF2B5EF4-FFF2-40B4-BE49-F238E27FC236}">
                <a16:creationId xmlns:a16="http://schemas.microsoft.com/office/drawing/2014/main" id="{3F840ACD-79D7-B8A2-77FF-FC06E530FCEF}"/>
              </a:ext>
            </a:extLst>
          </p:cNvPr>
          <p:cNvSpPr>
            <a:spLocks noGrp="1"/>
          </p:cNvSpPr>
          <p:nvPr>
            <p:ph type="sldNum" sz="quarter" idx="12"/>
          </p:nvPr>
        </p:nvSpPr>
        <p:spPr/>
        <p:txBody>
          <a:bodyPr/>
          <a:lstStyle/>
          <a:p>
            <a:fld id="{CC491BDB-77F2-4EF0-887C-9DE660584513}" type="slidenum">
              <a:rPr lang="en-GB" smtClean="0"/>
              <a:pPr/>
              <a:t>21</a:t>
            </a:fld>
            <a:endParaRPr lang="en-GB" dirty="0"/>
          </a:p>
        </p:txBody>
      </p:sp>
      <p:sp>
        <p:nvSpPr>
          <p:cNvPr id="4" name="TextBox 3">
            <a:extLst>
              <a:ext uri="{FF2B5EF4-FFF2-40B4-BE49-F238E27FC236}">
                <a16:creationId xmlns:a16="http://schemas.microsoft.com/office/drawing/2014/main" id="{A0F91E60-B7F6-AC3F-71AF-D84F73082AD5}"/>
              </a:ext>
            </a:extLst>
          </p:cNvPr>
          <p:cNvSpPr txBox="1"/>
          <p:nvPr/>
        </p:nvSpPr>
        <p:spPr>
          <a:xfrm>
            <a:off x="267956" y="1070422"/>
            <a:ext cx="1170621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Show that:</a:t>
            </a:r>
            <a:endParaRPr lang="en-US"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8486BEA-0675-B5BE-FC8C-5DAB1F4A3FAB}"/>
                  </a:ext>
                </a:extLst>
              </p:cNvPr>
              <p:cNvSpPr txBox="1"/>
              <p:nvPr/>
            </p:nvSpPr>
            <p:spPr>
              <a:xfrm>
                <a:off x="242891" y="1823956"/>
                <a:ext cx="11706218" cy="4893647"/>
              </a:xfrm>
              <a:prstGeom prst="rect">
                <a:avLst/>
              </a:prstGeom>
              <a:noFill/>
            </p:spPr>
            <p:txBody>
              <a:bodyPr wrap="square" rtlCol="0">
                <a:spAutoFit/>
              </a:bodyPr>
              <a:lstStyle/>
              <a:p>
                <a:pPr marL="457200" indent="-457200">
                  <a:buFont typeface="+mj-lt"/>
                  <a:buAutoNum type="arabicPeriod"/>
                </a:pPr>
                <a14:m>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E</m:t>
                    </m:r>
                    <m:d>
                      <m:dPr>
                        <m:ctrlPr>
                          <a:rPr lang="en-US" sz="240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𝜆</m:t>
                        </m:r>
                        <m:r>
                          <a:rPr lang="en-US" sz="2400" b="0" i="1" dirty="0" smtClean="0">
                            <a:latin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𝜆</m:t>
                    </m:r>
                    <m:r>
                      <a:rPr lang="en-US" sz="2400" b="0" i="1" dirty="0" smtClean="0">
                        <a:latin typeface="Cambria Math" panose="02040503050406030204" pitchFamily="18" charset="0"/>
                        <a:cs typeface="Beaufort for LOL" panose="02020503050000020004" pitchFamily="18" charset="0"/>
                      </a:rPr>
                      <m:t>𝐸</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oMath>
                </a14:m>
                <a:endParaRPr lang="en-US" sz="2400" i="1" dirty="0">
                  <a:latin typeface="Cambria Math" panose="02040503050406030204" pitchFamily="18" charset="0"/>
                  <a:cs typeface="Beaufort for LOL" panose="02020503050000020004" pitchFamily="18" charset="0"/>
                </a:endParaRPr>
              </a:p>
              <a:p>
                <a:pPr marL="457200" indent="-457200">
                  <a:buFont typeface="+mj-lt"/>
                  <a:buAutoNum type="arabicPeriod"/>
                </a:pPr>
                <a14:m>
                  <m:oMath xmlns:m="http://schemas.openxmlformats.org/officeDocument/2006/math">
                    <m:r>
                      <m:rPr>
                        <m:sty m:val="p"/>
                      </m:rPr>
                      <a:rPr lang="en-US" sz="2400" b="0" i="0" smtClean="0">
                        <a:latin typeface="Cambria Math" panose="02040503050406030204" pitchFamily="18" charset="0"/>
                        <a:cs typeface="Beaufort for LOL" panose="02020503050000020004" pitchFamily="18" charset="0"/>
                      </a:rPr>
                      <m:t>E</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𝑦</m:t>
                        </m:r>
                      </m:e>
                    </m:d>
                    <m:r>
                      <a:rPr lang="en-US" sz="2400" b="0" i="1" smtClean="0">
                        <a:latin typeface="Cambria Math" panose="02040503050406030204" pitchFamily="18" charset="0"/>
                        <a:cs typeface="Beaufort for LOL" panose="02020503050000020004" pitchFamily="18" charset="0"/>
                      </a:rPr>
                      <m:t>=</m:t>
                    </m:r>
                    <m:r>
                      <m:rPr>
                        <m:sty m:val="p"/>
                      </m:rPr>
                      <a:rPr lang="en-US" sz="2400" b="0" i="0" smtClean="0">
                        <a:latin typeface="Cambria Math" panose="02040503050406030204" pitchFamily="18" charset="0"/>
                        <a:cs typeface="Beaufort for LOL" panose="02020503050000020004" pitchFamily="18" charset="0"/>
                      </a:rPr>
                      <m:t>E</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m:t>
                    </m:r>
                    <m:r>
                      <m:rPr>
                        <m:sty m:val="p"/>
                      </m:rPr>
                      <a:rPr lang="en-US" sz="2400" b="0" i="0" smtClean="0">
                        <a:latin typeface="Cambria Math" panose="02040503050406030204" pitchFamily="18" charset="0"/>
                        <a:cs typeface="Beaufort for LOL" panose="02020503050000020004" pitchFamily="18" charset="0"/>
                      </a:rPr>
                      <m:t>E</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𝑦</m:t>
                        </m:r>
                      </m:e>
                    </m:d>
                  </m:oMath>
                </a14:m>
                <a:endParaRPr lang="en-US" sz="2400" b="0" dirty="0">
                  <a:latin typeface="Cambria Math" panose="02040503050406030204" pitchFamily="18" charset="0"/>
                  <a:cs typeface="Beaufort for LOL" panose="02020503050000020004" pitchFamily="18" charset="0"/>
                </a:endParaRPr>
              </a:p>
              <a:p>
                <a:pPr marL="457200" indent="-457200">
                  <a:buFont typeface="+mj-lt"/>
                  <a:buAutoNum type="arabicPeriod"/>
                </a:pPr>
                <a:r>
                  <a:rPr lang="en-US" sz="2400" b="0" dirty="0">
                    <a:latin typeface="Cambria Math" panose="02040503050406030204" pitchFamily="18" charset="0"/>
                    <a:cs typeface="Beaufort for LOL" panose="02020503050000020004" pitchFamily="18" charset="0"/>
                  </a:rPr>
                  <a:t>If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a14:m>
                <a:r>
                  <a:rPr lang="en-US" sz="2400" b="0" dirty="0">
                    <a:latin typeface="Cambria Math" panose="02040503050406030204" pitchFamily="18" charset="0"/>
                    <a:cs typeface="Beaufort for LOL" panose="02020503050000020004" pitchFamily="18" charset="0"/>
                  </a:rPr>
                  <a:t> and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𝑦</m:t>
                    </m:r>
                  </m:oMath>
                </a14:m>
                <a:r>
                  <a:rPr lang="en-US" sz="2400" b="0" dirty="0">
                    <a:latin typeface="Cambria Math" panose="02040503050406030204" pitchFamily="18" charset="0"/>
                    <a:cs typeface="Beaufort for LOL" panose="02020503050000020004" pitchFamily="18" charset="0"/>
                  </a:rPr>
                  <a:t> are independent, then </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E</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𝑦</m:t>
                        </m:r>
                      </m:e>
                    </m:d>
                    <m:r>
                      <a:rPr lang="en-US" sz="2400" b="0" i="1" dirty="0" smtClean="0">
                        <a:latin typeface="Cambria Math" panose="02040503050406030204" pitchFamily="18" charset="0"/>
                        <a:cs typeface="Beaufort for LOL" panose="02020503050000020004" pitchFamily="18" charset="0"/>
                      </a:rPr>
                      <m:t> = </m:t>
                    </m:r>
                    <m:r>
                      <m:rPr>
                        <m:sty m:val="p"/>
                      </m:rPr>
                      <a:rPr lang="en-US" sz="2400" b="0" i="0" dirty="0" smtClean="0">
                        <a:latin typeface="Cambria Math" panose="02040503050406030204" pitchFamily="18" charset="0"/>
                        <a:cs typeface="Beaufort for LOL" panose="02020503050000020004" pitchFamily="18" charset="0"/>
                      </a:rPr>
                      <m:t>E</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r>
                      <m:rPr>
                        <m:sty m:val="p"/>
                      </m:rPr>
                      <a:rPr lang="en-US" sz="2400" b="0" i="0" dirty="0" smtClean="0">
                        <a:latin typeface="Cambria Math" panose="02040503050406030204" pitchFamily="18" charset="0"/>
                        <a:cs typeface="Beaufort for LOL" panose="02020503050000020004" pitchFamily="18" charset="0"/>
                      </a:rPr>
                      <m:t>E</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𝑦</m:t>
                        </m:r>
                      </m:e>
                    </m:d>
                  </m:oMath>
                </a14:m>
                <a:br>
                  <a:rPr lang="en-US" sz="2400" b="0" dirty="0">
                    <a:latin typeface="Cambria Math" panose="02040503050406030204" pitchFamily="18" charset="0"/>
                    <a:cs typeface="Beaufort for LOL" panose="02020503050000020004" pitchFamily="18" charset="0"/>
                  </a:rPr>
                </a:br>
                <a:r>
                  <a:rPr lang="en-US" sz="2400" b="0" dirty="0">
                    <a:latin typeface="Cambria Math" panose="02040503050406030204" pitchFamily="18" charset="0"/>
                    <a:cs typeface="Beaufort for LOL" panose="02020503050000020004" pitchFamily="18" charset="0"/>
                  </a:rPr>
                  <a:t> </a:t>
                </a:r>
              </a:p>
              <a:p>
                <a:pPr marL="457200" indent="-457200">
                  <a:buFont typeface="+mj-lt"/>
                  <a:buAutoNum type="arabicPeriod"/>
                </a:pP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Var</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E</m:t>
                    </m:r>
                    <m:d>
                      <m:dPr>
                        <m:ctrlPr>
                          <a:rPr lang="en-US" sz="2400" b="0" i="1" dirty="0" smtClean="0">
                            <a:latin typeface="Cambria Math" panose="02040503050406030204" pitchFamily="18" charset="0"/>
                            <a:cs typeface="Beaufort for LOL" panose="02020503050000020004" pitchFamily="18" charset="0"/>
                          </a:rPr>
                        </m:ctrlPr>
                      </m:dPr>
                      <m:e>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𝑥</m:t>
                            </m:r>
                          </m:e>
                          <m:sup>
                            <m:r>
                              <a:rPr lang="en-US" sz="2400" b="0" i="1" dirty="0" smtClean="0">
                                <a:latin typeface="Cambria Math" panose="02040503050406030204" pitchFamily="18" charset="0"/>
                                <a:cs typeface="Beaufort for LOL" panose="02020503050000020004" pitchFamily="18" charset="0"/>
                              </a:rPr>
                              <m:t>2</m:t>
                            </m:r>
                          </m:sup>
                        </m:sSup>
                      </m:e>
                    </m:d>
                    <m:r>
                      <a:rPr lang="en-US" sz="2400" b="0" i="1"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E</m:t>
                    </m:r>
                    <m:sSup>
                      <m:sSupPr>
                        <m:ctrlPr>
                          <a:rPr lang="en-US" sz="2400" b="0" i="1" dirty="0" smtClean="0">
                            <a:latin typeface="Cambria Math" panose="02040503050406030204" pitchFamily="18" charset="0"/>
                            <a:cs typeface="Beaufort for LOL" panose="02020503050000020004" pitchFamily="18" charset="0"/>
                          </a:rPr>
                        </m:ctrlPr>
                      </m:sSupPr>
                      <m:e>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e>
                      <m:sup>
                        <m:r>
                          <a:rPr lang="en-US" sz="2400" b="0" i="1" dirty="0" smtClean="0">
                            <a:latin typeface="Cambria Math" panose="02040503050406030204" pitchFamily="18" charset="0"/>
                            <a:cs typeface="Beaufort for LOL" panose="02020503050000020004" pitchFamily="18" charset="0"/>
                          </a:rPr>
                          <m:t>2</m:t>
                        </m:r>
                      </m:sup>
                    </m:sSup>
                  </m:oMath>
                </a14:m>
                <a:endParaRPr lang="en-US" sz="2400" b="0" dirty="0">
                  <a:latin typeface="Cambria Math" panose="02040503050406030204" pitchFamily="18" charset="0"/>
                  <a:cs typeface="Beaufort for LOL" panose="02020503050000020004" pitchFamily="18" charset="0"/>
                </a:endParaRPr>
              </a:p>
              <a:p>
                <a:pPr marL="457200" indent="-457200">
                  <a:buFont typeface="+mj-lt"/>
                  <a:buAutoNum type="arabicPeriod"/>
                </a:pP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Var</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𝜆</m:t>
                        </m:r>
                        <m:r>
                          <a:rPr lang="en-US" sz="2400" b="0" i="1"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cs typeface="Beaufort for LOL" panose="02020503050000020004" pitchFamily="18" charset="0"/>
                      </a:rPr>
                      <m:t> =</m:t>
                    </m:r>
                    <m:sSup>
                      <m:sSupPr>
                        <m:ctrlPr>
                          <a:rPr lang="en-US" sz="2400" b="0" i="1" dirty="0" smtClean="0">
                            <a:latin typeface="Cambria Math" panose="02040503050406030204" pitchFamily="18" charset="0"/>
                            <a:cs typeface="Beaufort for LOL" panose="02020503050000020004" pitchFamily="18" charset="0"/>
                          </a:rPr>
                        </m:ctrlPr>
                      </m:sSupPr>
                      <m:e>
                        <m:r>
                          <a:rPr lang="en-US" sz="2400" i="1" dirty="0">
                            <a:latin typeface="Cambria Math" panose="02040503050406030204" pitchFamily="18" charset="0"/>
                            <a:cs typeface="Beaufort for LOL" panose="02020503050000020004" pitchFamily="18" charset="0"/>
                          </a:rPr>
                          <m:t>𝜆</m:t>
                        </m:r>
                      </m:e>
                      <m:sup>
                        <m:r>
                          <a:rPr lang="en-US" sz="2400" b="0" i="1" dirty="0" smtClean="0">
                            <a:latin typeface="Cambria Math" panose="02040503050406030204" pitchFamily="18" charset="0"/>
                            <a:cs typeface="Beaufort for LOL" panose="02020503050000020004" pitchFamily="18" charset="0"/>
                          </a:rPr>
                          <m:t>2</m:t>
                        </m:r>
                      </m:sup>
                    </m:sSup>
                    <m:r>
                      <m:rPr>
                        <m:sty m:val="p"/>
                      </m:rPr>
                      <a:rPr lang="en-US" sz="2400" b="0" i="0" dirty="0" smtClean="0">
                        <a:latin typeface="Cambria Math" panose="02040503050406030204" pitchFamily="18" charset="0"/>
                        <a:cs typeface="Beaufort for LOL" panose="02020503050000020004" pitchFamily="18" charset="0"/>
                      </a:rPr>
                      <m:t>Var</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oMath>
                </a14:m>
                <a:endParaRPr lang="en-US" sz="2400" b="0" dirty="0">
                  <a:latin typeface="Cambria Math" panose="02040503050406030204" pitchFamily="18" charset="0"/>
                  <a:cs typeface="Beaufort for LOL" panose="02020503050000020004" pitchFamily="18" charset="0"/>
                </a:endParaRPr>
              </a:p>
              <a:p>
                <a:pPr marL="457200" indent="-457200">
                  <a:buFont typeface="+mj-lt"/>
                  <a:buAutoNum type="arabicPeriod"/>
                </a:pPr>
                <a14:m>
                  <m:oMath xmlns:m="http://schemas.openxmlformats.org/officeDocument/2006/math">
                    <m:r>
                      <m:rPr>
                        <m:sty m:val="p"/>
                      </m:rPr>
                      <a:rPr lang="en-US" sz="2400" dirty="0" smtClean="0">
                        <a:latin typeface="Cambria Math" panose="02040503050406030204" pitchFamily="18" charset="0"/>
                        <a:cs typeface="Beaufort for LOL" panose="02020503050000020004" pitchFamily="18" charset="0"/>
                      </a:rPr>
                      <m:t>V</m:t>
                    </m:r>
                    <m:r>
                      <m:rPr>
                        <m:sty m:val="p"/>
                      </m:rPr>
                      <a:rPr lang="en-US" sz="2400" b="0" i="0" dirty="0" smtClean="0">
                        <a:latin typeface="Cambria Math" panose="02040503050406030204" pitchFamily="18" charset="0"/>
                        <a:cs typeface="Beaufort for LOL" panose="02020503050000020004" pitchFamily="18" charset="0"/>
                      </a:rPr>
                      <m:t>ar</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𝑦</m:t>
                        </m:r>
                      </m:e>
                    </m:d>
                    <m:r>
                      <a:rPr lang="en-US" sz="2400" i="1" dirty="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Var</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Var</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𝑦</m:t>
                        </m:r>
                      </m:e>
                    </m:d>
                    <m:r>
                      <m:rPr>
                        <m:nor/>
                      </m:rPr>
                      <a:rPr lang="en-US" sz="2400" b="0" i="0" dirty="0" smtClean="0">
                        <a:latin typeface="Cambria Math" panose="02040503050406030204" pitchFamily="18" charset="0"/>
                        <a:cs typeface="Beaufort for LOL" panose="02020503050000020004" pitchFamily="18" charset="0"/>
                      </a:rPr>
                      <m:t> +</m:t>
                    </m:r>
                    <m:r>
                      <m:rPr>
                        <m:nor/>
                      </m:rPr>
                      <a:rPr lang="en-US" sz="2400" dirty="0">
                        <a:latin typeface="Cambria Math" panose="02040503050406030204" pitchFamily="18" charset="0"/>
                        <a:cs typeface="Beaufort for LOL" panose="02020503050000020004" pitchFamily="18" charset="0"/>
                      </a:rPr>
                      <m:t> 2 </m:t>
                    </m:r>
                    <m:r>
                      <a:rPr lang="en-US" sz="2400" i="1" dirty="0" smtClean="0">
                        <a:latin typeface="Cambria Math" panose="02040503050406030204" pitchFamily="18" charset="0"/>
                        <a:cs typeface="Beaufort for LOL" panose="02020503050000020004" pitchFamily="18" charset="0"/>
                      </a:rPr>
                      <m:t>[</m:t>
                    </m:r>
                    <m:r>
                      <m:rPr>
                        <m:nor/>
                      </m:rPr>
                      <a:rPr lang="en-US" sz="2400" dirty="0">
                        <a:latin typeface="Cambria Math" panose="02040503050406030204" pitchFamily="18" charset="0"/>
                        <a:cs typeface="Beaufort for LOL" panose="02020503050000020004" pitchFamily="18" charset="0"/>
                      </a:rPr>
                      <m:t>E</m:t>
                    </m:r>
                    <m:r>
                      <m:rPr>
                        <m:nor/>
                      </m:rPr>
                      <a:rPr lang="en-US" sz="2400" dirty="0">
                        <a:latin typeface="Cambria Math" panose="02040503050406030204" pitchFamily="18" charset="0"/>
                        <a:cs typeface="Beaufort for LOL" panose="02020503050000020004" pitchFamily="18" charset="0"/>
                      </a:rPr>
                      <m:t>(</m:t>
                    </m:r>
                    <m:r>
                      <m:rPr>
                        <m:nor/>
                      </m:rPr>
                      <a:rPr lang="en-US" sz="2400" dirty="0">
                        <a:latin typeface="Cambria Math" panose="02040503050406030204" pitchFamily="18" charset="0"/>
                        <a:cs typeface="Beaufort for LOL" panose="02020503050000020004" pitchFamily="18" charset="0"/>
                      </a:rPr>
                      <m:t>x</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𝑦</m:t>
                    </m:r>
                    <m:r>
                      <m:rPr>
                        <m:nor/>
                      </m:rPr>
                      <a:rPr lang="en-US" sz="2400" dirty="0">
                        <a:latin typeface="Cambria Math" panose="02040503050406030204" pitchFamily="18" charset="0"/>
                        <a:cs typeface="Beaufort for LOL" panose="02020503050000020004" pitchFamily="18" charset="0"/>
                      </a:rPr>
                      <m:t>)</m:t>
                    </m:r>
                    <m:r>
                      <m:rPr>
                        <m:nor/>
                      </m:rPr>
                      <a:rPr lang="en-US" sz="2400" b="0" i="0" dirty="0" smtClean="0">
                        <a:latin typeface="Cambria Math" panose="02040503050406030204" pitchFamily="18" charset="0"/>
                        <a:cs typeface="Beaufort for LOL" panose="02020503050000020004" pitchFamily="18" charset="0"/>
                      </a:rPr>
                      <m:t> − </m:t>
                    </m:r>
                    <m:r>
                      <m:rPr>
                        <m:nor/>
                      </m:rPr>
                      <a:rPr lang="en-US" sz="2400" b="0" i="0" dirty="0" smtClean="0">
                        <a:latin typeface="Cambria Math" panose="02040503050406030204" pitchFamily="18" charset="0"/>
                        <a:cs typeface="Beaufort for LOL" panose="02020503050000020004" pitchFamily="18" charset="0"/>
                      </a:rPr>
                      <m:t>E</m:t>
                    </m:r>
                    <m:r>
                      <m:rPr>
                        <m:nor/>
                      </m:rPr>
                      <a:rPr lang="en-US" sz="2400" b="0" i="0" dirty="0" smtClean="0">
                        <a:latin typeface="Cambria Math" panose="02040503050406030204" pitchFamily="18" charset="0"/>
                        <a:cs typeface="Beaufort for LOL" panose="02020503050000020004" pitchFamily="18" charset="0"/>
                      </a:rPr>
                      <m:t>(</m:t>
                    </m:r>
                    <m:r>
                      <m:rPr>
                        <m:nor/>
                      </m:rPr>
                      <a:rPr lang="en-US" sz="2400" b="0" i="0" dirty="0" smtClean="0">
                        <a:latin typeface="Cambria Math" panose="02040503050406030204" pitchFamily="18" charset="0"/>
                        <a:cs typeface="Beaufort for LOL" panose="02020503050000020004" pitchFamily="18" charset="0"/>
                      </a:rPr>
                      <m:t>x</m:t>
                    </m:r>
                    <m:r>
                      <m:rPr>
                        <m:nor/>
                      </m:rPr>
                      <a:rPr lang="en-US" sz="2400" b="0" i="0" dirty="0" smtClean="0">
                        <a:latin typeface="Cambria Math" panose="02040503050406030204" pitchFamily="18" charset="0"/>
                        <a:cs typeface="Beaufort for LOL" panose="02020503050000020004" pitchFamily="18" charset="0"/>
                      </a:rPr>
                      <m:t>)</m:t>
                    </m:r>
                    <m:r>
                      <m:rPr>
                        <m:nor/>
                      </m:rPr>
                      <a:rPr lang="en-US" sz="2400" b="0" i="0" dirty="0" smtClean="0">
                        <a:latin typeface="Cambria Math" panose="02040503050406030204" pitchFamily="18" charset="0"/>
                        <a:cs typeface="Beaufort for LOL" panose="02020503050000020004" pitchFamily="18" charset="0"/>
                      </a:rPr>
                      <m:t>E</m:t>
                    </m:r>
                    <m:r>
                      <m:rPr>
                        <m:nor/>
                      </m:rPr>
                      <a:rPr lang="en-US" sz="2400" b="0" i="0" dirty="0" smtClean="0">
                        <a:latin typeface="Cambria Math" panose="02040503050406030204" pitchFamily="18" charset="0"/>
                        <a:cs typeface="Beaufort for LOL" panose="02020503050000020004" pitchFamily="18" charset="0"/>
                      </a:rPr>
                      <m:t>(</m:t>
                    </m:r>
                    <m:r>
                      <m:rPr>
                        <m:nor/>
                      </m:rPr>
                      <a:rPr lang="en-US" sz="2400" b="0" i="0" dirty="0" smtClean="0">
                        <a:latin typeface="Cambria Math" panose="02040503050406030204" pitchFamily="18" charset="0"/>
                        <a:cs typeface="Beaufort for LOL" panose="02020503050000020004" pitchFamily="18" charset="0"/>
                      </a:rPr>
                      <m:t>y</m:t>
                    </m:r>
                    <m:r>
                      <m:rPr>
                        <m:nor/>
                      </m:rPr>
                      <a:rPr lang="en-US" sz="2400" b="0" i="0" dirty="0" smtClean="0">
                        <a:latin typeface="Cambria Math" panose="02040503050406030204" pitchFamily="18" charset="0"/>
                        <a:cs typeface="Beaufort for LOL" panose="02020503050000020004" pitchFamily="18" charset="0"/>
                      </a:rPr>
                      <m:t>)]</m:t>
                    </m:r>
                  </m:oMath>
                </a14:m>
                <a:r>
                  <a:rPr lang="en-US" sz="2400" b="0" dirty="0">
                    <a:latin typeface="Cambria Math" panose="02040503050406030204" pitchFamily="18" charset="0"/>
                    <a:cs typeface="Beaufort for LOL" panose="02020503050000020004" pitchFamily="18" charset="0"/>
                  </a:rPr>
                  <a:t> </a:t>
                </a:r>
                <a:br>
                  <a:rPr lang="en-US" sz="2400" b="0" dirty="0">
                    <a:latin typeface="Cambria Math" panose="02040503050406030204" pitchFamily="18" charset="0"/>
                    <a:cs typeface="Beaufort for LOL" panose="02020503050000020004" pitchFamily="18" charset="0"/>
                  </a:rPr>
                </a:br>
                <a:r>
                  <a:rPr lang="en-US" sz="2400" b="0" dirty="0">
                    <a:latin typeface="Cambria Math" panose="02040503050406030204" pitchFamily="18" charset="0"/>
                    <a:cs typeface="Beaufort for LOL" panose="02020503050000020004" pitchFamily="18" charset="0"/>
                  </a:rPr>
                  <a:t>and if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a14:m>
                <a:r>
                  <a:rPr lang="en-US" sz="2400" b="0" dirty="0">
                    <a:latin typeface="Cambria Math" panose="02040503050406030204" pitchFamily="18" charset="0"/>
                    <a:cs typeface="Beaufort for LOL" panose="02020503050000020004" pitchFamily="18" charset="0"/>
                  </a:rPr>
                  <a:t> and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𝑦</m:t>
                    </m:r>
                  </m:oMath>
                </a14:m>
                <a:r>
                  <a:rPr lang="en-US" sz="2400" b="0" dirty="0">
                    <a:latin typeface="Cambria Math" panose="02040503050406030204" pitchFamily="18" charset="0"/>
                    <a:cs typeface="Beaufort for LOL" panose="02020503050000020004" pitchFamily="18" charset="0"/>
                  </a:rPr>
                  <a:t> are independent, then </a:t>
                </a:r>
                <a14:m>
                  <m:oMath xmlns:m="http://schemas.openxmlformats.org/officeDocument/2006/math">
                    <m:r>
                      <m:rPr>
                        <m:sty m:val="p"/>
                      </m:rPr>
                      <a:rPr lang="en-US" sz="2400" dirty="0">
                        <a:latin typeface="Cambria Math" panose="02040503050406030204" pitchFamily="18" charset="0"/>
                        <a:cs typeface="Beaufort for LOL" panose="02020503050000020004" pitchFamily="18" charset="0"/>
                      </a:rPr>
                      <m:t>Var</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𝑦</m:t>
                        </m:r>
                      </m:e>
                    </m:d>
                    <m:r>
                      <a:rPr lang="en-US" sz="2400" i="1" dirty="0">
                        <a:latin typeface="Cambria Math" panose="02040503050406030204" pitchFamily="18" charset="0"/>
                        <a:cs typeface="Beaufort for LOL" panose="02020503050000020004" pitchFamily="18" charset="0"/>
                      </a:rPr>
                      <m:t> =</m:t>
                    </m:r>
                    <m:r>
                      <m:rPr>
                        <m:sty m:val="p"/>
                      </m:rPr>
                      <a:rPr lang="en-US" sz="2400" dirty="0">
                        <a:latin typeface="Cambria Math" panose="02040503050406030204" pitchFamily="18" charset="0"/>
                        <a:cs typeface="Beaufort for LOL" panose="02020503050000020004" pitchFamily="18" charset="0"/>
                      </a:rPr>
                      <m:t>Var</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e>
                    </m:d>
                    <m:r>
                      <a:rPr lang="en-US" sz="2400" i="1" dirty="0">
                        <a:latin typeface="Cambria Math" panose="02040503050406030204" pitchFamily="18" charset="0"/>
                        <a:cs typeface="Beaufort for LOL" panose="02020503050000020004" pitchFamily="18" charset="0"/>
                      </a:rPr>
                      <m:t>+</m:t>
                    </m:r>
                    <m:r>
                      <m:rPr>
                        <m:sty m:val="p"/>
                      </m:rPr>
                      <a:rPr lang="en-US" sz="2400" dirty="0">
                        <a:latin typeface="Cambria Math" panose="02040503050406030204" pitchFamily="18" charset="0"/>
                        <a:cs typeface="Beaufort for LOL" panose="02020503050000020004" pitchFamily="18" charset="0"/>
                      </a:rPr>
                      <m:t>Var</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𝑦</m:t>
                        </m:r>
                      </m:e>
                    </m:d>
                    <m:r>
                      <m:rPr>
                        <m:nor/>
                      </m:rPr>
                      <a:rPr lang="en-US" sz="2400" dirty="0">
                        <a:latin typeface="Cambria Math" panose="02040503050406030204" pitchFamily="18" charset="0"/>
                        <a:cs typeface="Beaufort for LOL" panose="02020503050000020004" pitchFamily="18" charset="0"/>
                      </a:rPr>
                      <m:t> </m:t>
                    </m:r>
                  </m:oMath>
                </a14:m>
                <a:endParaRPr lang="en-US" sz="2400" b="0" dirty="0">
                  <a:latin typeface="Cambria Math" panose="02040503050406030204" pitchFamily="18" charset="0"/>
                  <a:cs typeface="Beaufort for LOL" panose="02020503050000020004" pitchFamily="18" charset="0"/>
                </a:endParaRPr>
              </a:p>
              <a:p>
                <a:pPr marL="457200" indent="-457200">
                  <a:buFont typeface="+mj-lt"/>
                  <a:buAutoNum type="arabicPeriod"/>
                </a:pPr>
                <a:endParaRPr lang="en-US" sz="2400" b="0" dirty="0">
                  <a:latin typeface="Cambria Math" panose="02040503050406030204" pitchFamily="18" charset="0"/>
                  <a:cs typeface="Beaufort for LOL" panose="02020503050000020004" pitchFamily="18" charset="0"/>
                </a:endParaRPr>
              </a:p>
              <a:p>
                <a:pPr marL="457200" indent="-457200">
                  <a:buFont typeface="+mj-lt"/>
                  <a:buAutoNum type="arabicPeriod"/>
                </a:pPr>
                <a:r>
                  <a:rPr lang="en-US" sz="2400" dirty="0">
                    <a:latin typeface="Cambria Math" panose="02040503050406030204" pitchFamily="18" charset="0"/>
                    <a:cs typeface="Beaufort for LOL" panose="02020503050000020004" pitchFamily="18" charset="0"/>
                  </a:rPr>
                  <a:t> </a:t>
                </a:r>
                <a:r>
                  <a:rPr lang="en-US" sz="2400" b="1" dirty="0">
                    <a:latin typeface="Cambria Math" panose="02040503050406030204" pitchFamily="18" charset="0"/>
                    <a:cs typeface="Beaufort for LOL" panose="02020503050000020004" pitchFamily="18" charset="0"/>
                  </a:rPr>
                  <a:t>Bonus: </a:t>
                </a:r>
                <a:r>
                  <a:rPr lang="en-US" sz="2400" dirty="0">
                    <a:latin typeface="Cambria Math" panose="02040503050406030204" pitchFamily="18" charset="0"/>
                    <a:cs typeface="Beaufort for LOL" panose="02020503050000020004" pitchFamily="18" charset="0"/>
                  </a:rPr>
                  <a:t>assume you toss two dice. The outcome of the first die is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𝑋</m:t>
                    </m:r>
                  </m:oMath>
                </a14:m>
                <a:r>
                  <a:rPr lang="en-US" sz="2400" dirty="0">
                    <a:latin typeface="Cambria Math" panose="02040503050406030204" pitchFamily="18" charset="0"/>
                    <a:cs typeface="Beaufort for LOL" panose="02020503050000020004" pitchFamily="18" charset="0"/>
                  </a:rPr>
                  <a:t>, the outcome of the second is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𝑌</m:t>
                    </m:r>
                  </m:oMath>
                </a14:m>
                <a:r>
                  <a:rPr lang="en-US" sz="2400" dirty="0">
                    <a:latin typeface="Cambria Math" panose="02040503050406030204" pitchFamily="18" charset="0"/>
                    <a:cs typeface="Beaufort for LOL" panose="02020503050000020004" pitchFamily="18" charset="0"/>
                  </a:rPr>
                  <a:t>. What is </a:t>
                </a:r>
                <a14:m>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E</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𝑋</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𝑌</m:t>
                    </m:r>
                    <m:r>
                      <a:rPr lang="en-US" sz="2400" i="1" dirty="0" smtClean="0">
                        <a:latin typeface="Cambria Math" panose="02040503050406030204" pitchFamily="18" charset="0"/>
                        <a:cs typeface="Beaufort for LOL" panose="02020503050000020004" pitchFamily="18" charset="0"/>
                      </a:rPr>
                      <m:t>)</m:t>
                    </m:r>
                  </m:oMath>
                </a14:m>
                <a:r>
                  <a:rPr lang="en-US" sz="2400" dirty="0">
                    <a:latin typeface="Cambria Math" panose="02040503050406030204" pitchFamily="18" charset="0"/>
                    <a:cs typeface="Beaufort for LOL" panose="02020503050000020004" pitchFamily="18" charset="0"/>
                  </a:rPr>
                  <a:t>, and what is </a:t>
                </a:r>
                <a14:m>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E</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𝑌</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𝑋</m:t>
                    </m:r>
                    <m:r>
                      <a:rPr lang="en-US" sz="2400" i="1" dirty="0" smtClean="0">
                        <a:latin typeface="Cambria Math" panose="02040503050406030204" pitchFamily="18" charset="0"/>
                        <a:cs typeface="Beaufort for LOL" panose="02020503050000020004" pitchFamily="18" charset="0"/>
                      </a:rPr>
                      <m:t>)</m:t>
                    </m:r>
                  </m:oMath>
                </a14:m>
                <a:r>
                  <a:rPr lang="en-US" sz="2400" dirty="0">
                    <a:latin typeface="Cambria Math" panose="02040503050406030204" pitchFamily="18" charset="0"/>
                    <a:cs typeface="Beaufort for LOL" panose="02020503050000020004" pitchFamily="18" charset="0"/>
                  </a:rPr>
                  <a:t>? Anything weird here?</a:t>
                </a:r>
                <a:endParaRPr lang="en-US" sz="2400" b="0" dirty="0">
                  <a:latin typeface="Cambria Math" panose="02040503050406030204" pitchFamily="18" charset="0"/>
                  <a:cs typeface="Beaufort for LOL" panose="02020503050000020004" pitchFamily="18" charset="0"/>
                </a:endParaRPr>
              </a:p>
              <a:p>
                <a:pPr marL="457200" indent="-457200">
                  <a:buFont typeface="+mj-lt"/>
                  <a:buAutoNum type="arabicPeriod"/>
                </a:pPr>
                <a:endParaRPr lang="en-US" sz="2400" b="0" dirty="0">
                  <a:latin typeface="Cambria Math" panose="02040503050406030204" pitchFamily="18" charset="0"/>
                  <a:cs typeface="Beaufort for LOL" panose="02020503050000020004" pitchFamily="18" charset="0"/>
                </a:endParaRPr>
              </a:p>
              <a:p>
                <a:pPr marL="342900" indent="-342900">
                  <a:buFont typeface="Arial" panose="020B0604020202020204" pitchFamily="34" charset="0"/>
                  <a:buChar char="•"/>
                </a:pPr>
                <a:endParaRPr lang="en-US" sz="2400" b="0" dirty="0">
                  <a:latin typeface="Cambria Math" panose="020405030504060302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28486BEA-0675-B5BE-FC8C-5DAB1F4A3FAB}"/>
                  </a:ext>
                </a:extLst>
              </p:cNvPr>
              <p:cNvSpPr txBox="1">
                <a:spLocks noRot="1" noChangeAspect="1" noMove="1" noResize="1" noEditPoints="1" noAdjustHandles="1" noChangeArrowheads="1" noChangeShapeType="1" noTextEdit="1"/>
              </p:cNvSpPr>
              <p:nvPr/>
            </p:nvSpPr>
            <p:spPr>
              <a:xfrm>
                <a:off x="242891" y="1823956"/>
                <a:ext cx="11706218" cy="4893647"/>
              </a:xfrm>
              <a:prstGeom prst="rect">
                <a:avLst/>
              </a:prstGeom>
              <a:blipFill>
                <a:blip r:embed="rId2"/>
                <a:stretch>
                  <a:fillRect l="-781" t="-872"/>
                </a:stretch>
              </a:blipFill>
            </p:spPr>
            <p:txBody>
              <a:bodyPr/>
              <a:lstStyle/>
              <a:p>
                <a:r>
                  <a:rPr lang="en-AT">
                    <a:noFill/>
                  </a:rPr>
                  <a:t> </a:t>
                </a:r>
              </a:p>
            </p:txBody>
          </p:sp>
        </mc:Fallback>
      </mc:AlternateContent>
    </p:spTree>
    <p:extLst>
      <p:ext uri="{BB962C8B-B14F-4D97-AF65-F5344CB8AC3E}">
        <p14:creationId xmlns:p14="http://schemas.microsoft.com/office/powerpoint/2010/main" val="997228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82C66E62-6F31-50A2-3FAD-F3F7A82FF93B}"/>
              </a:ext>
            </a:extLst>
          </p:cNvPr>
          <p:cNvSpPr/>
          <p:nvPr/>
        </p:nvSpPr>
        <p:spPr>
          <a:xfrm>
            <a:off x="6298960" y="5408651"/>
            <a:ext cx="3716721" cy="954580"/>
          </a:xfrm>
          <a:prstGeom prst="ellipse">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A04DDAC9-0B05-350C-DACC-5593FC690F81}"/>
              </a:ext>
            </a:extLst>
          </p:cNvPr>
          <p:cNvSpPr/>
          <p:nvPr/>
        </p:nvSpPr>
        <p:spPr>
          <a:xfrm>
            <a:off x="4128252" y="3087209"/>
            <a:ext cx="3716721" cy="954580"/>
          </a:xfrm>
          <a:prstGeom prst="ellipse">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2F88B3A0-5ED6-E365-DA21-266D50282A24}"/>
              </a:ext>
            </a:extLst>
          </p:cNvPr>
          <p:cNvSpPr/>
          <p:nvPr/>
        </p:nvSpPr>
        <p:spPr>
          <a:xfrm>
            <a:off x="1984223" y="4542949"/>
            <a:ext cx="3716721" cy="954580"/>
          </a:xfrm>
          <a:prstGeom prst="ellipse">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68BE9541-45E8-AF00-1245-39DEE75892A0}"/>
              </a:ext>
            </a:extLst>
          </p:cNvPr>
          <p:cNvSpPr/>
          <p:nvPr/>
        </p:nvSpPr>
        <p:spPr>
          <a:xfrm>
            <a:off x="242891" y="2469600"/>
            <a:ext cx="3716721" cy="954580"/>
          </a:xfrm>
          <a:prstGeom prst="ellipse">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2A4EA99A-73CE-C1F3-CA2E-282949633489}"/>
              </a:ext>
            </a:extLst>
          </p:cNvPr>
          <p:cNvSpPr/>
          <p:nvPr/>
        </p:nvSpPr>
        <p:spPr>
          <a:xfrm>
            <a:off x="7949089" y="3748543"/>
            <a:ext cx="3716721" cy="954580"/>
          </a:xfrm>
          <a:prstGeom prst="ellipse">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043D9B9F-D890-B502-CE00-269CA76CA412}"/>
              </a:ext>
            </a:extLst>
          </p:cNvPr>
          <p:cNvSpPr>
            <a:spLocks noGrp="1"/>
          </p:cNvSpPr>
          <p:nvPr>
            <p:ph type="title"/>
          </p:nvPr>
        </p:nvSpPr>
        <p:spPr/>
        <p:txBody>
          <a:bodyPr/>
          <a:lstStyle/>
          <a:p>
            <a:r>
              <a:rPr lang="en-US" dirty="0"/>
              <a:t>Time to reflect a bit…</a:t>
            </a:r>
            <a:endParaRPr lang="en-AT" dirty="0"/>
          </a:p>
        </p:txBody>
      </p:sp>
      <p:sp>
        <p:nvSpPr>
          <p:cNvPr id="3" name="Slide Number Placeholder 2">
            <a:extLst>
              <a:ext uri="{FF2B5EF4-FFF2-40B4-BE49-F238E27FC236}">
                <a16:creationId xmlns:a16="http://schemas.microsoft.com/office/drawing/2014/main" id="{F29A7509-8984-04BC-9F0A-F796AD1CE696}"/>
              </a:ext>
            </a:extLst>
          </p:cNvPr>
          <p:cNvSpPr>
            <a:spLocks noGrp="1"/>
          </p:cNvSpPr>
          <p:nvPr>
            <p:ph type="sldNum" sz="quarter" idx="12"/>
          </p:nvPr>
        </p:nvSpPr>
        <p:spPr/>
        <p:txBody>
          <a:bodyPr/>
          <a:lstStyle/>
          <a:p>
            <a:fld id="{CC491BDB-77F2-4EF0-887C-9DE660584513}" type="slidenum">
              <a:rPr lang="en-GB" smtClean="0"/>
              <a:pPr/>
              <a:t>22</a:t>
            </a:fld>
            <a:endParaRPr lang="en-GB" dirty="0"/>
          </a:p>
        </p:txBody>
      </p:sp>
      <p:sp>
        <p:nvSpPr>
          <p:cNvPr id="4" name="TextBox 3">
            <a:extLst>
              <a:ext uri="{FF2B5EF4-FFF2-40B4-BE49-F238E27FC236}">
                <a16:creationId xmlns:a16="http://schemas.microsoft.com/office/drawing/2014/main" id="{81CD4D11-12E8-3274-302D-B53887E1126B}"/>
              </a:ext>
            </a:extLst>
          </p:cNvPr>
          <p:cNvSpPr txBox="1"/>
          <p:nvPr/>
        </p:nvSpPr>
        <p:spPr>
          <a:xfrm>
            <a:off x="242891" y="1205975"/>
            <a:ext cx="8468795" cy="461665"/>
          </a:xfrm>
          <a:prstGeom prst="rect">
            <a:avLst/>
          </a:prstGeom>
          <a:noFill/>
        </p:spPr>
        <p:txBody>
          <a:bodyPr wrap="square" rtlCol="0">
            <a:spAutoFit/>
          </a:bodyPr>
          <a:lstStyle/>
          <a:p>
            <a:pPr>
              <a:spcAft>
                <a:spcPts val="600"/>
              </a:spcAft>
            </a:pPr>
            <a:r>
              <a:rPr lang="en-US" sz="2400" b="1" dirty="0">
                <a:latin typeface="Beaufort for LOL" panose="02020503050000020004" pitchFamily="18" charset="0"/>
                <a:cs typeface="Beaufort for LOL" panose="02020503050000020004" pitchFamily="18" charset="0"/>
              </a:rPr>
              <a:t>Question: Where do random variables appear in data science?</a:t>
            </a:r>
            <a:endParaRPr lang="en-US" sz="2400"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C7F4ABBE-3A62-7CAD-943E-3AF7408E2FE5}"/>
              </a:ext>
            </a:extLst>
          </p:cNvPr>
          <p:cNvSpPr txBox="1"/>
          <p:nvPr/>
        </p:nvSpPr>
        <p:spPr>
          <a:xfrm>
            <a:off x="535665" y="2716058"/>
            <a:ext cx="3131174" cy="461665"/>
          </a:xfrm>
          <a:prstGeom prst="rect">
            <a:avLst/>
          </a:prstGeom>
          <a:noFill/>
        </p:spPr>
        <p:txBody>
          <a:bodyPr wrap="square" rtlCol="0">
            <a:spAutoFit/>
          </a:bodyPr>
          <a:lstStyle/>
          <a:p>
            <a:pPr>
              <a:spcAft>
                <a:spcPts val="600"/>
              </a:spcAft>
            </a:pPr>
            <a:r>
              <a:rPr lang="en-US" sz="2400" dirty="0">
                <a:solidFill>
                  <a:schemeClr val="bg1"/>
                </a:solidFill>
                <a:latin typeface="Beaufort for LOL" panose="02020503050000020004" pitchFamily="18" charset="0"/>
                <a:cs typeface="Beaufort for LOL" panose="02020503050000020004" pitchFamily="18" charset="0"/>
              </a:rPr>
              <a:t>Uncertainty in the data</a:t>
            </a:r>
          </a:p>
        </p:txBody>
      </p:sp>
      <p:sp>
        <p:nvSpPr>
          <p:cNvPr id="6" name="TextBox 5">
            <a:extLst>
              <a:ext uri="{FF2B5EF4-FFF2-40B4-BE49-F238E27FC236}">
                <a16:creationId xmlns:a16="http://schemas.microsoft.com/office/drawing/2014/main" id="{C4C4770A-3CB6-29A6-4DBD-447AB04093C5}"/>
              </a:ext>
            </a:extLst>
          </p:cNvPr>
          <p:cNvSpPr txBox="1"/>
          <p:nvPr/>
        </p:nvSpPr>
        <p:spPr>
          <a:xfrm>
            <a:off x="2566484" y="4789407"/>
            <a:ext cx="3361544" cy="461665"/>
          </a:xfrm>
          <a:prstGeom prst="rect">
            <a:avLst/>
          </a:prstGeom>
          <a:noFill/>
        </p:spPr>
        <p:txBody>
          <a:bodyPr wrap="square" rtlCol="0">
            <a:spAutoFit/>
          </a:bodyPr>
          <a:lstStyle/>
          <a:p>
            <a:pPr>
              <a:spcAft>
                <a:spcPts val="600"/>
              </a:spcAft>
            </a:pPr>
            <a:r>
              <a:rPr lang="en-US" sz="2400" dirty="0">
                <a:solidFill>
                  <a:schemeClr val="bg1"/>
                </a:solidFill>
                <a:latin typeface="Beaufort for LOL" panose="02020503050000020004" pitchFamily="18" charset="0"/>
                <a:cs typeface="Beaufort for LOL" panose="02020503050000020004" pitchFamily="18" charset="0"/>
              </a:rPr>
              <a:t>Model parameters</a:t>
            </a:r>
          </a:p>
        </p:txBody>
      </p:sp>
      <p:sp>
        <p:nvSpPr>
          <p:cNvPr id="7" name="TextBox 6">
            <a:extLst>
              <a:ext uri="{FF2B5EF4-FFF2-40B4-BE49-F238E27FC236}">
                <a16:creationId xmlns:a16="http://schemas.microsoft.com/office/drawing/2014/main" id="{C059C84A-E77A-A9B1-062C-D3CCE9C54BA0}"/>
              </a:ext>
            </a:extLst>
          </p:cNvPr>
          <p:cNvSpPr txBox="1"/>
          <p:nvPr/>
        </p:nvSpPr>
        <p:spPr>
          <a:xfrm>
            <a:off x="4694342" y="3333666"/>
            <a:ext cx="3361544" cy="461665"/>
          </a:xfrm>
          <a:prstGeom prst="rect">
            <a:avLst/>
          </a:prstGeom>
          <a:noFill/>
        </p:spPr>
        <p:txBody>
          <a:bodyPr wrap="square" rtlCol="0">
            <a:spAutoFit/>
          </a:bodyPr>
          <a:lstStyle/>
          <a:p>
            <a:pPr>
              <a:spcAft>
                <a:spcPts val="600"/>
              </a:spcAft>
            </a:pPr>
            <a:r>
              <a:rPr lang="en-US" sz="2400" dirty="0">
                <a:solidFill>
                  <a:schemeClr val="bg1"/>
                </a:solidFill>
                <a:latin typeface="Beaufort for LOL" panose="02020503050000020004" pitchFamily="18" charset="0"/>
                <a:cs typeface="Beaufort for LOL" panose="02020503050000020004" pitchFamily="18" charset="0"/>
              </a:rPr>
              <a:t>Optimization steps</a:t>
            </a:r>
          </a:p>
        </p:txBody>
      </p:sp>
      <p:sp>
        <p:nvSpPr>
          <p:cNvPr id="8" name="TextBox 7">
            <a:extLst>
              <a:ext uri="{FF2B5EF4-FFF2-40B4-BE49-F238E27FC236}">
                <a16:creationId xmlns:a16="http://schemas.microsoft.com/office/drawing/2014/main" id="{B2CEAA00-0B70-E739-069C-AD661D8C5D41}"/>
              </a:ext>
            </a:extLst>
          </p:cNvPr>
          <p:cNvSpPr txBox="1"/>
          <p:nvPr/>
        </p:nvSpPr>
        <p:spPr>
          <a:xfrm>
            <a:off x="6476549" y="5655109"/>
            <a:ext cx="3361544" cy="461665"/>
          </a:xfrm>
          <a:prstGeom prst="rect">
            <a:avLst/>
          </a:prstGeom>
          <a:noFill/>
        </p:spPr>
        <p:txBody>
          <a:bodyPr wrap="square" rtlCol="0">
            <a:spAutoFit/>
          </a:bodyPr>
          <a:lstStyle/>
          <a:p>
            <a:pPr>
              <a:spcAft>
                <a:spcPts val="600"/>
              </a:spcAft>
            </a:pPr>
            <a:r>
              <a:rPr lang="en-US" sz="2400" dirty="0">
                <a:solidFill>
                  <a:schemeClr val="bg1"/>
                </a:solidFill>
                <a:latin typeface="Beaufort for LOL" panose="02020503050000020004" pitchFamily="18" charset="0"/>
                <a:cs typeface="Beaufort for LOL" panose="02020503050000020004" pitchFamily="18" charset="0"/>
              </a:rPr>
              <a:t>Uncertainty in data labels</a:t>
            </a:r>
          </a:p>
        </p:txBody>
      </p:sp>
      <p:sp>
        <p:nvSpPr>
          <p:cNvPr id="9" name="TextBox 8">
            <a:extLst>
              <a:ext uri="{FF2B5EF4-FFF2-40B4-BE49-F238E27FC236}">
                <a16:creationId xmlns:a16="http://schemas.microsoft.com/office/drawing/2014/main" id="{1DC2211B-40CE-680C-C9E0-5A35FAF539D5}"/>
              </a:ext>
            </a:extLst>
          </p:cNvPr>
          <p:cNvSpPr txBox="1"/>
          <p:nvPr/>
        </p:nvSpPr>
        <p:spPr>
          <a:xfrm>
            <a:off x="8157321" y="3976980"/>
            <a:ext cx="3361544" cy="461665"/>
          </a:xfrm>
          <a:prstGeom prst="rect">
            <a:avLst/>
          </a:prstGeom>
          <a:noFill/>
        </p:spPr>
        <p:txBody>
          <a:bodyPr wrap="square" rtlCol="0">
            <a:spAutoFit/>
          </a:bodyPr>
          <a:lstStyle/>
          <a:p>
            <a:pPr>
              <a:spcAft>
                <a:spcPts val="600"/>
              </a:spcAft>
            </a:pPr>
            <a:r>
              <a:rPr lang="en-US" sz="2400" dirty="0">
                <a:solidFill>
                  <a:schemeClr val="bg1"/>
                </a:solidFill>
                <a:latin typeface="Beaufort for LOL" panose="02020503050000020004" pitchFamily="18" charset="0"/>
                <a:cs typeface="Beaufort for LOL" panose="02020503050000020004" pitchFamily="18" charset="0"/>
              </a:rPr>
              <a:t>Hardware/software stack</a:t>
            </a:r>
          </a:p>
        </p:txBody>
      </p:sp>
      <p:sp>
        <p:nvSpPr>
          <p:cNvPr id="16" name="Oval 15">
            <a:extLst>
              <a:ext uri="{FF2B5EF4-FFF2-40B4-BE49-F238E27FC236}">
                <a16:creationId xmlns:a16="http://schemas.microsoft.com/office/drawing/2014/main" id="{7E5C3D84-82DD-08C6-AE84-E54B6CE1720F}"/>
              </a:ext>
            </a:extLst>
          </p:cNvPr>
          <p:cNvSpPr/>
          <p:nvPr/>
        </p:nvSpPr>
        <p:spPr>
          <a:xfrm>
            <a:off x="7981508" y="2088435"/>
            <a:ext cx="3716721" cy="954580"/>
          </a:xfrm>
          <a:prstGeom prst="ellipse">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TextBox 16">
            <a:extLst>
              <a:ext uri="{FF2B5EF4-FFF2-40B4-BE49-F238E27FC236}">
                <a16:creationId xmlns:a16="http://schemas.microsoft.com/office/drawing/2014/main" id="{D5D5BD2B-C7EC-C08A-31D8-2C98C865EF7B}"/>
              </a:ext>
            </a:extLst>
          </p:cNvPr>
          <p:cNvSpPr txBox="1"/>
          <p:nvPr/>
        </p:nvSpPr>
        <p:spPr>
          <a:xfrm>
            <a:off x="8948196" y="2334892"/>
            <a:ext cx="3361544" cy="461665"/>
          </a:xfrm>
          <a:prstGeom prst="rect">
            <a:avLst/>
          </a:prstGeom>
          <a:noFill/>
        </p:spPr>
        <p:txBody>
          <a:bodyPr wrap="square" rtlCol="0">
            <a:spAutoFit/>
          </a:bodyPr>
          <a:lstStyle/>
          <a:p>
            <a:pPr>
              <a:spcAft>
                <a:spcPts val="600"/>
              </a:spcAft>
            </a:pPr>
            <a:r>
              <a:rPr lang="en-US" sz="2400" dirty="0">
                <a:solidFill>
                  <a:schemeClr val="bg1"/>
                </a:solidFill>
                <a:latin typeface="Beaufort for LOL" panose="02020503050000020004" pitchFamily="18" charset="0"/>
                <a:cs typeface="Beaufort for LOL" panose="02020503050000020004" pitchFamily="18" charset="0"/>
              </a:rPr>
              <a:t>Environment</a:t>
            </a:r>
          </a:p>
        </p:txBody>
      </p:sp>
    </p:spTree>
    <p:extLst>
      <p:ext uri="{BB962C8B-B14F-4D97-AF65-F5344CB8AC3E}">
        <p14:creationId xmlns:p14="http://schemas.microsoft.com/office/powerpoint/2010/main" val="418475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0" grpId="0" animBg="1"/>
      <p:bldP spid="5" grpId="0"/>
      <p:bldP spid="6" grpId="0"/>
      <p:bldP spid="7" grpId="0"/>
      <p:bldP spid="8" grpId="0"/>
      <p:bldP spid="9" grpId="0"/>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46F5-CEC6-573F-D333-32D62B0B1367}"/>
              </a:ext>
            </a:extLst>
          </p:cNvPr>
          <p:cNvSpPr>
            <a:spLocks noGrp="1"/>
          </p:cNvSpPr>
          <p:nvPr>
            <p:ph type="title"/>
          </p:nvPr>
        </p:nvSpPr>
        <p:spPr/>
        <p:txBody>
          <a:bodyPr/>
          <a:lstStyle/>
          <a:p>
            <a:r>
              <a:rPr lang="en-US" dirty="0"/>
              <a:t>Useful bound: Chebyshev inequality</a:t>
            </a:r>
            <a:endParaRPr lang="en-AT" dirty="0"/>
          </a:p>
        </p:txBody>
      </p:sp>
      <p:sp>
        <p:nvSpPr>
          <p:cNvPr id="3" name="Slide Number Placeholder 2">
            <a:extLst>
              <a:ext uri="{FF2B5EF4-FFF2-40B4-BE49-F238E27FC236}">
                <a16:creationId xmlns:a16="http://schemas.microsoft.com/office/drawing/2014/main" id="{006B08CC-DF26-F7B5-5D0B-01E9A3A3E334}"/>
              </a:ext>
            </a:extLst>
          </p:cNvPr>
          <p:cNvSpPr>
            <a:spLocks noGrp="1"/>
          </p:cNvSpPr>
          <p:nvPr>
            <p:ph type="sldNum" sz="quarter" idx="12"/>
          </p:nvPr>
        </p:nvSpPr>
        <p:spPr/>
        <p:txBody>
          <a:bodyPr/>
          <a:lstStyle/>
          <a:p>
            <a:fld id="{CC491BDB-77F2-4EF0-887C-9DE660584513}" type="slidenum">
              <a:rPr lang="en-GB" smtClean="0"/>
              <a:pPr/>
              <a:t>23</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52A870-F181-117D-FB90-A7E5732F9124}"/>
                  </a:ext>
                </a:extLst>
              </p:cNvPr>
              <p:cNvSpPr txBox="1"/>
              <p:nvPr/>
            </p:nvSpPr>
            <p:spPr>
              <a:xfrm>
                <a:off x="3533634" y="2302117"/>
                <a:ext cx="4896853" cy="550151"/>
              </a:xfrm>
              <a:prstGeom prst="rect">
                <a:avLst/>
              </a:prstGeom>
              <a:noFill/>
            </p:spPr>
            <p:txBody>
              <a:bodyPr wrap="none" lIns="0" tIns="0" rIns="0" bIns="0" rtlCol="0">
                <a:spAutoFit/>
              </a:bodyPr>
              <a:lstStyle/>
              <a:p>
                <a14:m>
                  <m:oMath xmlns:m="http://schemas.openxmlformats.org/officeDocument/2006/math">
                    <m:r>
                      <a:rPr lang="de-DE" sz="2400" b="0" i="1" smtClean="0">
                        <a:solidFill>
                          <a:schemeClr val="tx1"/>
                        </a:solidFill>
                        <a:latin typeface="Cambria Math" panose="02040503050406030204" pitchFamily="18" charset="0"/>
                      </a:rPr>
                      <m:t>𝑃</m:t>
                    </m:r>
                    <m:d>
                      <m:dPr>
                        <m:ctrlPr>
                          <a:rPr lang="de-DE" sz="2400" b="0" i="1" smtClean="0">
                            <a:solidFill>
                              <a:schemeClr val="tx1"/>
                            </a:solidFill>
                            <a:latin typeface="Cambria Math" panose="02040503050406030204" pitchFamily="18" charset="0"/>
                          </a:rPr>
                        </m:ctrlPr>
                      </m:dPr>
                      <m:e>
                        <m:r>
                          <a:rPr lang="de-DE" sz="2400" b="0" i="1" smtClean="0">
                            <a:solidFill>
                              <a:schemeClr val="tx1"/>
                            </a:solidFill>
                            <a:latin typeface="Cambria Math" panose="02040503050406030204" pitchFamily="18" charset="0"/>
                          </a:rPr>
                          <m:t> </m:t>
                        </m:r>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𝑋</m:t>
                            </m:r>
                            <m:r>
                              <a:rPr lang="en-US" sz="2400" b="0" i="1"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E</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𝑋</m:t>
                                </m:r>
                              </m:e>
                            </m:d>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𝜖</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m:rPr>
                            <m:sty m:val="p"/>
                          </m:rPr>
                          <a:rPr lang="en-US" sz="2400" b="0" i="0" smtClean="0">
                            <a:solidFill>
                              <a:schemeClr val="tx1"/>
                            </a:solidFill>
                            <a:latin typeface="Cambria Math" panose="02040503050406030204" pitchFamily="18" charset="0"/>
                          </a:rPr>
                          <m:t>Var</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𝑥</m:t>
                            </m:r>
                          </m:e>
                        </m:d>
                      </m:num>
                      <m:den>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𝜖</m:t>
                            </m:r>
                          </m:e>
                          <m:sup>
                            <m:r>
                              <a:rPr lang="en-US" sz="2400" b="0" i="1" smtClean="0">
                                <a:solidFill>
                                  <a:schemeClr val="tx1"/>
                                </a:solidFill>
                                <a:latin typeface="Cambria Math" panose="02040503050406030204" pitchFamily="18" charset="0"/>
                              </a:rPr>
                              <m:t>2</m:t>
                            </m:r>
                          </m:sup>
                        </m:sSup>
                      </m:den>
                    </m:f>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𝜖</m:t>
                    </m:r>
                    <m:r>
                      <a:rPr lang="en-US" sz="2400" b="0" i="1" smtClean="0">
                        <a:solidFill>
                          <a:schemeClr val="tx1"/>
                        </a:solidFill>
                        <a:latin typeface="Cambria Math" panose="02040503050406030204" pitchFamily="18" charset="0"/>
                      </a:rPr>
                      <m:t>&gt;0</m:t>
                    </m:r>
                  </m:oMath>
                </a14:m>
                <a:r>
                  <a:rPr lang="en-US" sz="2400" dirty="0">
                    <a:solidFill>
                      <a:schemeClr val="tx1"/>
                    </a:solidFill>
                  </a:rPr>
                  <a:t> </a:t>
                </a:r>
                <a:endParaRPr lang="en-AT" sz="2400" dirty="0">
                  <a:solidFill>
                    <a:schemeClr val="tx1"/>
                  </a:solidFill>
                </a:endParaRPr>
              </a:p>
            </p:txBody>
          </p:sp>
        </mc:Choice>
        <mc:Fallback xmlns="">
          <p:sp>
            <p:nvSpPr>
              <p:cNvPr id="4" name="TextBox 3">
                <a:extLst>
                  <a:ext uri="{FF2B5EF4-FFF2-40B4-BE49-F238E27FC236}">
                    <a16:creationId xmlns:a16="http://schemas.microsoft.com/office/drawing/2014/main" id="{B052A870-F181-117D-FB90-A7E5732F9124}"/>
                  </a:ext>
                </a:extLst>
              </p:cNvPr>
              <p:cNvSpPr txBox="1">
                <a:spLocks noRot="1" noChangeAspect="1" noMove="1" noResize="1" noEditPoints="1" noAdjustHandles="1" noChangeArrowheads="1" noChangeShapeType="1" noTextEdit="1"/>
              </p:cNvSpPr>
              <p:nvPr/>
            </p:nvSpPr>
            <p:spPr>
              <a:xfrm>
                <a:off x="3533634" y="2302117"/>
                <a:ext cx="4896853" cy="550151"/>
              </a:xfrm>
              <a:prstGeom prst="rect">
                <a:avLst/>
              </a:prstGeom>
              <a:blipFill>
                <a:blip r:embed="rId2"/>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AA6C0F-4C9F-A8F0-85B6-6EA888450E5E}"/>
                  </a:ext>
                </a:extLst>
              </p:cNvPr>
              <p:cNvSpPr txBox="1"/>
              <p:nvPr/>
            </p:nvSpPr>
            <p:spPr>
              <a:xfrm>
                <a:off x="332061" y="1455223"/>
                <a:ext cx="11225274"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Chebyshev inequality: </a:t>
                </a:r>
                <a:r>
                  <a:rPr lang="en-US" sz="2400" dirty="0">
                    <a:latin typeface="Beaufort for LOL" panose="02020503050000020004" pitchFamily="18" charset="0"/>
                    <a:cs typeface="Beaufort for LOL" panose="02020503050000020004" pitchFamily="18" charset="0"/>
                  </a:rPr>
                  <a:t>Assume a random variable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𝑋</m:t>
                    </m:r>
                  </m:oMath>
                </a14:m>
                <a:r>
                  <a:rPr lang="en-US" sz="2400" dirty="0">
                    <a:latin typeface="Beaufort for LOL" panose="02020503050000020004" pitchFamily="18" charset="0"/>
                    <a:cs typeface="Beaufort for LOL" panose="02020503050000020004" pitchFamily="18" charset="0"/>
                  </a:rPr>
                  <a:t> with finite expectation value </a:t>
                </a:r>
                <a14:m>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E</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𝑋</m:t>
                    </m:r>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and finite variance </a:t>
                </a:r>
                <a14:m>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Var</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𝑋</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Then the Chebyshev inequality states that</a:t>
                </a:r>
                <a:endParaRPr lang="en-AT"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D0AA6C0F-4C9F-A8F0-85B6-6EA888450E5E}"/>
                  </a:ext>
                </a:extLst>
              </p:cNvPr>
              <p:cNvSpPr txBox="1">
                <a:spLocks noRot="1" noChangeAspect="1" noMove="1" noResize="1" noEditPoints="1" noAdjustHandles="1" noChangeArrowheads="1" noChangeShapeType="1" noTextEdit="1"/>
              </p:cNvSpPr>
              <p:nvPr/>
            </p:nvSpPr>
            <p:spPr>
              <a:xfrm>
                <a:off x="332061" y="1455223"/>
                <a:ext cx="11225274" cy="830997"/>
              </a:xfrm>
              <a:prstGeom prst="rect">
                <a:avLst/>
              </a:prstGeom>
              <a:blipFill>
                <a:blip r:embed="rId3"/>
                <a:stretch>
                  <a:fillRect l="-814" t="-5882" b="-16176"/>
                </a:stretch>
              </a:blipFill>
            </p:spPr>
            <p:txBody>
              <a:bodyPr/>
              <a:lstStyle/>
              <a:p>
                <a:r>
                  <a:rPr lang="en-AT">
                    <a:noFill/>
                  </a:rPr>
                  <a:t> </a:t>
                </a:r>
              </a:p>
            </p:txBody>
          </p:sp>
        </mc:Fallback>
      </mc:AlternateContent>
      <p:sp>
        <p:nvSpPr>
          <p:cNvPr id="8" name="Rectangle: Rounded Corners 7">
            <a:extLst>
              <a:ext uri="{FF2B5EF4-FFF2-40B4-BE49-F238E27FC236}">
                <a16:creationId xmlns:a16="http://schemas.microsoft.com/office/drawing/2014/main" id="{5A3F10B9-6CB9-526B-FE95-C64824C9F75A}"/>
              </a:ext>
            </a:extLst>
          </p:cNvPr>
          <p:cNvSpPr/>
          <p:nvPr/>
        </p:nvSpPr>
        <p:spPr>
          <a:xfrm>
            <a:off x="242891" y="1452543"/>
            <a:ext cx="11506425" cy="155312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TextBox 8">
            <a:extLst>
              <a:ext uri="{FF2B5EF4-FFF2-40B4-BE49-F238E27FC236}">
                <a16:creationId xmlns:a16="http://schemas.microsoft.com/office/drawing/2014/main" id="{41D14B4F-E79A-B3F5-093D-98EF6903BE65}"/>
              </a:ext>
            </a:extLst>
          </p:cNvPr>
          <p:cNvSpPr txBox="1"/>
          <p:nvPr/>
        </p:nvSpPr>
        <p:spPr>
          <a:xfrm>
            <a:off x="8976383" y="2963674"/>
            <a:ext cx="2972726"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see handwritten notes</a:t>
            </a:r>
            <a:endParaRPr lang="en-AT" i="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8552E3-BE6C-6A98-BC35-8A7EEB3E13E5}"/>
                  </a:ext>
                </a:extLst>
              </p:cNvPr>
              <p:cNvSpPr txBox="1"/>
              <p:nvPr/>
            </p:nvSpPr>
            <p:spPr>
              <a:xfrm>
                <a:off x="285345" y="3446646"/>
                <a:ext cx="6496577" cy="2539157"/>
              </a:xfrm>
              <a:prstGeom prst="rect">
                <a:avLst/>
              </a:prstGeom>
              <a:noFill/>
            </p:spPr>
            <p:txBody>
              <a:bodyPr wrap="square" rtlCol="0">
                <a:spAutoFit/>
              </a:bodyPr>
              <a:lstStyle/>
              <a:p>
                <a:pPr>
                  <a:spcAft>
                    <a:spcPts val="600"/>
                  </a:spcAft>
                </a:pPr>
                <a:r>
                  <a:rPr lang="en-US" sz="2400" b="1" dirty="0">
                    <a:latin typeface="Beaufort for LOL" panose="02020503050000020004" pitchFamily="18" charset="0"/>
                    <a:cs typeface="Beaufort for LOL" panose="02020503050000020004" pitchFamily="18" charset="0"/>
                  </a:rPr>
                  <a:t>In other words:</a:t>
                </a:r>
                <a:r>
                  <a:rPr lang="en-US" sz="2400" dirty="0">
                    <a:latin typeface="Beaufort for LOL" panose="02020503050000020004" pitchFamily="18" charset="0"/>
                    <a:cs typeface="Beaufort for LOL" panose="02020503050000020004" pitchFamily="18" charset="0"/>
                  </a:rPr>
                  <a:t> the Chebyshev inequality</a:t>
                </a:r>
              </a:p>
              <a:p>
                <a:pPr marL="342900" indent="-342900">
                  <a:spcAft>
                    <a:spcPts val="600"/>
                  </a:spcAft>
                  <a:buFont typeface="Arial" panose="020B0604020202020204" pitchFamily="34" charset="0"/>
                  <a:buChar char="•"/>
                </a:pPr>
                <a:r>
                  <a:rPr lang="en-US" sz="2400" i="1" dirty="0">
                    <a:latin typeface="Beaufort for LOL" panose="02020503050000020004" pitchFamily="18" charset="0"/>
                    <a:cs typeface="Beaufort for LOL" panose="02020503050000020004" pitchFamily="18" charset="0"/>
                  </a:rPr>
                  <a:t>quantifies</a:t>
                </a:r>
                <a:r>
                  <a:rPr lang="en-US" sz="2400" dirty="0">
                    <a:latin typeface="Beaufort for LOL" panose="02020503050000020004" pitchFamily="18" charset="0"/>
                    <a:cs typeface="Beaufort for LOL" panose="02020503050000020004" pitchFamily="18" charset="0"/>
                  </a:rPr>
                  <a:t> how often values that deviate by more than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𝜖</m:t>
                    </m:r>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from the expectation value appear</a:t>
                </a:r>
              </a:p>
              <a:p>
                <a:pPr marL="342900" indent="-342900">
                  <a:spcAft>
                    <a:spcPts val="600"/>
                  </a:spcAft>
                  <a:buFont typeface="Arial" panose="020B0604020202020204" pitchFamily="34" charset="0"/>
                  <a:buChar char="•"/>
                </a:pPr>
                <a:r>
                  <a:rPr lang="en-US" sz="2400" i="1" dirty="0">
                    <a:latin typeface="Beaufort for LOL" panose="02020503050000020004" pitchFamily="18" charset="0"/>
                    <a:cs typeface="Beaufort for LOL" panose="02020503050000020004" pitchFamily="18" charset="0"/>
                  </a:rPr>
                  <a:t>relates</a:t>
                </a:r>
                <a:r>
                  <a:rPr lang="en-US" sz="2400" dirty="0">
                    <a:latin typeface="Beaufort for LOL" panose="02020503050000020004" pitchFamily="18" charset="0"/>
                    <a:cs typeface="Beaufort for LOL" panose="02020503050000020004" pitchFamily="18" charset="0"/>
                  </a:rPr>
                  <a:t> this to the variance of the probability distribution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𝑋</m:t>
                    </m:r>
                  </m:oMath>
                </a14:m>
                <a:r>
                  <a:rPr lang="en-US" sz="2400" dirty="0">
                    <a:latin typeface="Beaufort for LOL" panose="02020503050000020004" pitchFamily="18" charset="0"/>
                    <a:cs typeface="Beaufort for LOL" panose="02020503050000020004" pitchFamily="18" charset="0"/>
                  </a:rPr>
                  <a:t> </a:t>
                </a:r>
                <a:endParaRPr lang="en-AT" sz="2400" dirty="0">
                  <a:latin typeface="Beaufort for LOL" panose="02020503050000020004" pitchFamily="18" charset="0"/>
                  <a:cs typeface="Beaufort for LOL" panose="02020503050000020004" pitchFamily="18" charset="0"/>
                </a:endParaRPr>
              </a:p>
              <a:p>
                <a:endParaRPr lang="en-US" sz="2400" dirty="0">
                  <a:latin typeface="Beaufort for LOL" panose="02020503050000020004" pitchFamily="18" charset="0"/>
                  <a:cs typeface="Beaufort for LOL" panose="02020503050000020004" pitchFamily="18" charset="0"/>
                </a:endParaRPr>
              </a:p>
            </p:txBody>
          </p:sp>
        </mc:Choice>
        <mc:Fallback xmlns="">
          <p:sp>
            <p:nvSpPr>
              <p:cNvPr id="10" name="TextBox 9">
                <a:extLst>
                  <a:ext uri="{FF2B5EF4-FFF2-40B4-BE49-F238E27FC236}">
                    <a16:creationId xmlns:a16="http://schemas.microsoft.com/office/drawing/2014/main" id="{2A8552E3-BE6C-6A98-BC35-8A7EEB3E13E5}"/>
                  </a:ext>
                </a:extLst>
              </p:cNvPr>
              <p:cNvSpPr txBox="1">
                <a:spLocks noRot="1" noChangeAspect="1" noMove="1" noResize="1" noEditPoints="1" noAdjustHandles="1" noChangeArrowheads="1" noChangeShapeType="1" noTextEdit="1"/>
              </p:cNvSpPr>
              <p:nvPr/>
            </p:nvSpPr>
            <p:spPr>
              <a:xfrm>
                <a:off x="285345" y="3446646"/>
                <a:ext cx="6496577" cy="2539157"/>
              </a:xfrm>
              <a:prstGeom prst="rect">
                <a:avLst/>
              </a:prstGeom>
              <a:blipFill>
                <a:blip r:embed="rId4"/>
                <a:stretch>
                  <a:fillRect l="-1501" t="-1918" r="-2345"/>
                </a:stretch>
              </a:blipFill>
            </p:spPr>
            <p:txBody>
              <a:bodyPr/>
              <a:lstStyle/>
              <a:p>
                <a:r>
                  <a:rPr lang="en-AT">
                    <a:noFill/>
                  </a:rPr>
                  <a:t> </a:t>
                </a:r>
              </a:p>
            </p:txBody>
          </p:sp>
        </mc:Fallback>
      </mc:AlternateContent>
      <p:pic>
        <p:nvPicPr>
          <p:cNvPr id="15" name="Picture 14">
            <a:extLst>
              <a:ext uri="{FF2B5EF4-FFF2-40B4-BE49-F238E27FC236}">
                <a16:creationId xmlns:a16="http://schemas.microsoft.com/office/drawing/2014/main" id="{C6E57ECB-0684-B4C2-A15A-48233AF67EA2}"/>
              </a:ext>
            </a:extLst>
          </p:cNvPr>
          <p:cNvPicPr>
            <a:picLocks noChangeAspect="1"/>
          </p:cNvPicPr>
          <p:nvPr/>
        </p:nvPicPr>
        <p:blipFill>
          <a:blip r:embed="rId5"/>
          <a:stretch>
            <a:fillRect/>
          </a:stretch>
        </p:blipFill>
        <p:spPr>
          <a:xfrm>
            <a:off x="7035800" y="3446646"/>
            <a:ext cx="4275666" cy="3411354"/>
          </a:xfrm>
          <a:prstGeom prst="rect">
            <a:avLst/>
          </a:prstGeom>
        </p:spPr>
      </p:pic>
      <p:cxnSp>
        <p:nvCxnSpPr>
          <p:cNvPr id="6" name="Straight Connector 5">
            <a:extLst>
              <a:ext uri="{FF2B5EF4-FFF2-40B4-BE49-F238E27FC236}">
                <a16:creationId xmlns:a16="http://schemas.microsoft.com/office/drawing/2014/main" id="{B2F9A16A-A2DD-C11C-F634-45A26AF894DA}"/>
              </a:ext>
            </a:extLst>
          </p:cNvPr>
          <p:cNvCxnSpPr>
            <a:cxnSpLocks/>
          </p:cNvCxnSpPr>
          <p:nvPr/>
        </p:nvCxnSpPr>
        <p:spPr>
          <a:xfrm>
            <a:off x="10364152" y="4236720"/>
            <a:ext cx="114936" cy="0"/>
          </a:xfrm>
          <a:prstGeom prst="line">
            <a:avLst/>
          </a:prstGeom>
          <a:ln w="19050" cap="rnd" cmpd="sng">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7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CD08A-6362-1CF6-2C4A-76A03FBF5D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3F84F3-2744-4705-01BA-A6F279CCF3C7}"/>
              </a:ext>
            </a:extLst>
          </p:cNvPr>
          <p:cNvSpPr>
            <a:spLocks noGrp="1"/>
          </p:cNvSpPr>
          <p:nvPr>
            <p:ph type="title"/>
          </p:nvPr>
        </p:nvSpPr>
        <p:spPr/>
        <p:txBody>
          <a:bodyPr/>
          <a:lstStyle/>
          <a:p>
            <a:r>
              <a:rPr lang="en-US" dirty="0"/>
              <a:t>A direct consequence: law of large numbers (LLN)</a:t>
            </a:r>
            <a:endParaRPr lang="en-AT" dirty="0"/>
          </a:p>
        </p:txBody>
      </p:sp>
      <p:sp>
        <p:nvSpPr>
          <p:cNvPr id="3" name="Slide Number Placeholder 2">
            <a:extLst>
              <a:ext uri="{FF2B5EF4-FFF2-40B4-BE49-F238E27FC236}">
                <a16:creationId xmlns:a16="http://schemas.microsoft.com/office/drawing/2014/main" id="{B2B837F5-7909-2136-6139-5C14BD5874A4}"/>
              </a:ext>
            </a:extLst>
          </p:cNvPr>
          <p:cNvSpPr>
            <a:spLocks noGrp="1"/>
          </p:cNvSpPr>
          <p:nvPr>
            <p:ph type="sldNum" sz="quarter" idx="12"/>
          </p:nvPr>
        </p:nvSpPr>
        <p:spPr/>
        <p:txBody>
          <a:bodyPr/>
          <a:lstStyle/>
          <a:p>
            <a:fld id="{CC491BDB-77F2-4EF0-887C-9DE660584513}" type="slidenum">
              <a:rPr lang="en-GB" smtClean="0"/>
              <a:pPr/>
              <a:t>24</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05EE09-0B66-A330-DE6D-28663259AB97}"/>
                  </a:ext>
                </a:extLst>
              </p:cNvPr>
              <p:cNvSpPr txBox="1"/>
              <p:nvPr/>
            </p:nvSpPr>
            <p:spPr>
              <a:xfrm>
                <a:off x="3487366" y="2317488"/>
                <a:ext cx="5383397" cy="552715"/>
              </a:xfrm>
              <a:prstGeom prst="rect">
                <a:avLst/>
              </a:prstGeom>
              <a:noFill/>
            </p:spPr>
            <p:txBody>
              <a:bodyPr wrap="none" lIns="0" tIns="0" rIns="0" bIns="0" rtlCol="0">
                <a:spAutoFit/>
              </a:bodyPr>
              <a:lstStyle/>
              <a:p>
                <a14:m>
                  <m:oMath xmlns:m="http://schemas.openxmlformats.org/officeDocument/2006/math">
                    <m:r>
                      <a:rPr lang="de-DE" sz="2400" b="0" i="1" smtClean="0">
                        <a:solidFill>
                          <a:schemeClr val="tx1"/>
                        </a:solidFill>
                        <a:latin typeface="Cambria Math" panose="02040503050406030204" pitchFamily="18" charset="0"/>
                      </a:rPr>
                      <m:t>𝑃</m:t>
                    </m:r>
                    <m:d>
                      <m:dPr>
                        <m:ctrlPr>
                          <a:rPr lang="de-DE" sz="2400" b="0" i="1" smtClean="0">
                            <a:solidFill>
                              <a:schemeClr val="tx1"/>
                            </a:solidFill>
                            <a:latin typeface="Cambria Math" panose="02040503050406030204" pitchFamily="18" charset="0"/>
                          </a:rPr>
                        </m:ctrlPr>
                      </m:dPr>
                      <m:e>
                        <m:r>
                          <a:rPr lang="de-DE" sz="2400" b="0" i="1" smtClean="0">
                            <a:solidFill>
                              <a:schemeClr val="tx1"/>
                            </a:solidFill>
                            <a:latin typeface="Cambria Math" panose="02040503050406030204" pitchFamily="18" charset="0"/>
                          </a:rPr>
                          <m:t> </m:t>
                        </m:r>
                        <m:d>
                          <m:dPr>
                            <m:begChr m:val="|"/>
                            <m:endChr m:val="|"/>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𝑛</m:t>
                                </m:r>
                              </m:den>
                            </m:f>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𝑖</m:t>
                                    </m:r>
                                  </m:sub>
                                </m:sSub>
                              </m:e>
                            </m:nary>
                            <m:r>
                              <a:rPr lang="en-US" sz="2400" b="0" i="1"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E</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e>
                            </m:d>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𝜖</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𝑀</m:t>
                        </m:r>
                      </m:num>
                      <m:den>
                        <m:r>
                          <a:rPr lang="en-US" sz="2400" b="0" i="1" smtClean="0">
                            <a:solidFill>
                              <a:schemeClr val="tx1"/>
                            </a:solidFill>
                            <a:latin typeface="Cambria Math" panose="02040503050406030204" pitchFamily="18" charset="0"/>
                          </a:rPr>
                          <m:t>𝑛</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𝜖</m:t>
                            </m:r>
                          </m:e>
                          <m:sup>
                            <m:r>
                              <a:rPr lang="en-US" sz="2400" b="0" i="1" smtClean="0">
                                <a:solidFill>
                                  <a:schemeClr val="tx1"/>
                                </a:solidFill>
                                <a:latin typeface="Cambria Math" panose="02040503050406030204" pitchFamily="18" charset="0"/>
                              </a:rPr>
                              <m:t>2</m:t>
                            </m:r>
                          </m:sup>
                        </m:sSup>
                      </m:den>
                    </m:f>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𝜖</m:t>
                    </m:r>
                    <m:r>
                      <a:rPr lang="en-US" sz="2400" b="0" i="1" smtClean="0">
                        <a:solidFill>
                          <a:schemeClr val="tx1"/>
                        </a:solidFill>
                        <a:latin typeface="Cambria Math" panose="02040503050406030204" pitchFamily="18" charset="0"/>
                      </a:rPr>
                      <m:t>&gt;0</m:t>
                    </m:r>
                  </m:oMath>
                </a14:m>
                <a:r>
                  <a:rPr lang="en-US" sz="2400" dirty="0">
                    <a:solidFill>
                      <a:schemeClr val="tx1"/>
                    </a:solidFill>
                  </a:rPr>
                  <a:t> </a:t>
                </a:r>
                <a:endParaRPr lang="en-AT" sz="2400" dirty="0">
                  <a:solidFill>
                    <a:schemeClr val="tx1"/>
                  </a:solidFill>
                </a:endParaRPr>
              </a:p>
            </p:txBody>
          </p:sp>
        </mc:Choice>
        <mc:Fallback xmlns="">
          <p:sp>
            <p:nvSpPr>
              <p:cNvPr id="4" name="TextBox 3">
                <a:extLst>
                  <a:ext uri="{FF2B5EF4-FFF2-40B4-BE49-F238E27FC236}">
                    <a16:creationId xmlns:a16="http://schemas.microsoft.com/office/drawing/2014/main" id="{F405EE09-0B66-A330-DE6D-28663259AB97}"/>
                  </a:ext>
                </a:extLst>
              </p:cNvPr>
              <p:cNvSpPr txBox="1">
                <a:spLocks noRot="1" noChangeAspect="1" noMove="1" noResize="1" noEditPoints="1" noAdjustHandles="1" noChangeArrowheads="1" noChangeShapeType="1" noTextEdit="1"/>
              </p:cNvSpPr>
              <p:nvPr/>
            </p:nvSpPr>
            <p:spPr>
              <a:xfrm>
                <a:off x="3487366" y="2317488"/>
                <a:ext cx="5383397" cy="552715"/>
              </a:xfrm>
              <a:prstGeom prst="rect">
                <a:avLst/>
              </a:prstGeom>
              <a:blipFill>
                <a:blip r:embed="rId2"/>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BAD957-82F0-452A-04F1-F94050AEE385}"/>
                  </a:ext>
                </a:extLst>
              </p:cNvPr>
              <p:cNvSpPr txBox="1"/>
              <p:nvPr/>
            </p:nvSpPr>
            <p:spPr>
              <a:xfrm>
                <a:off x="332061" y="1455223"/>
                <a:ext cx="11225274"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Law of large numbers: </a:t>
                </a:r>
                <a:r>
                  <a:rPr lang="en-US" sz="2400" dirty="0">
                    <a:latin typeface="Beaufort for LOL" panose="02020503050000020004" pitchFamily="18" charset="0"/>
                    <a:cs typeface="Beaufort for LOL" panose="02020503050000020004" pitchFamily="18" charset="0"/>
                  </a:rPr>
                  <a:t>Assume random variables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𝑥</m:t>
                        </m:r>
                      </m:e>
                      <m:sub>
                        <m:r>
                          <a:rPr lang="en-US" sz="2400" i="1" dirty="0" smtClean="0">
                            <a:latin typeface="Cambria Math" panose="02040503050406030204" pitchFamily="18" charset="0"/>
                            <a:cs typeface="Beaufort for LOL" panose="02020503050000020004" pitchFamily="18" charset="0"/>
                          </a:rPr>
                          <m:t>1</m:t>
                        </m:r>
                      </m:sub>
                    </m:sSub>
                    <m:r>
                      <a:rPr lang="en-US" sz="2400" i="1" dirty="0" smtClean="0">
                        <a:latin typeface="Cambria Math" panose="02040503050406030204" pitchFamily="18" charset="0"/>
                        <a:cs typeface="Beaufort for LOL" panose="02020503050000020004" pitchFamily="18" charset="0"/>
                      </a:rPr>
                      <m:t>, </m:t>
                    </m:r>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𝑥</m:t>
                        </m:r>
                      </m:e>
                      <m:sub>
                        <m:r>
                          <a:rPr lang="en-US" sz="2400" i="1" dirty="0" smtClean="0">
                            <a:latin typeface="Cambria Math" panose="02040503050406030204" pitchFamily="18" charset="0"/>
                            <a:cs typeface="Beaufort for LOL" panose="02020503050000020004" pitchFamily="18" charset="0"/>
                          </a:rPr>
                          <m:t>2</m:t>
                        </m:r>
                      </m:sub>
                    </m:sSub>
                    <m:r>
                      <a:rPr lang="en-US" sz="2400" i="1" dirty="0" smtClean="0">
                        <a:latin typeface="Cambria Math" panose="02040503050406030204" pitchFamily="18" charset="0"/>
                        <a:cs typeface="Beaufort for LOL" panose="02020503050000020004" pitchFamily="18" charset="0"/>
                      </a:rPr>
                      <m:t>, …, </m:t>
                    </m:r>
                    <m:sSub>
                      <m:sSubPr>
                        <m:ctrlPr>
                          <a:rPr lang="en-US" sz="2400" i="1" dirty="0" err="1" smtClean="0">
                            <a:latin typeface="Cambria Math" panose="02040503050406030204" pitchFamily="18" charset="0"/>
                            <a:cs typeface="Beaufort for LOL" panose="02020503050000020004" pitchFamily="18" charset="0"/>
                          </a:rPr>
                        </m:ctrlPr>
                      </m:sSubPr>
                      <m:e>
                        <m:r>
                          <a:rPr lang="en-US" sz="2400" i="1" dirty="0" err="1" smtClean="0">
                            <a:latin typeface="Cambria Math" panose="02040503050406030204" pitchFamily="18" charset="0"/>
                            <a:cs typeface="Beaufort for LOL" panose="02020503050000020004" pitchFamily="18" charset="0"/>
                          </a:rPr>
                          <m:t>𝑥</m:t>
                        </m:r>
                      </m:e>
                      <m:sub>
                        <m:r>
                          <a:rPr lang="en-US" sz="2400" i="1" dirty="0" err="1" smtClean="0">
                            <a:latin typeface="Cambria Math" panose="02040503050406030204" pitchFamily="18" charset="0"/>
                            <a:cs typeface="Beaufort for LOL" panose="02020503050000020004" pitchFamily="18" charset="0"/>
                          </a:rPr>
                          <m:t>𝑛</m:t>
                        </m:r>
                      </m:sub>
                    </m:sSub>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with equal expectation value and finite variance </a:t>
                </a:r>
                <a14:m>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Var</m:t>
                    </m:r>
                    <m:d>
                      <m:dPr>
                        <m:ctrlPr>
                          <a:rPr lang="en-US" sz="2400" i="1" dirty="0" smtClean="0">
                            <a:latin typeface="Cambria Math" panose="02040503050406030204" pitchFamily="18" charset="0"/>
                            <a:cs typeface="Beaufort for LOL" panose="02020503050000020004" pitchFamily="18" charset="0"/>
                          </a:rPr>
                        </m:ctrlPr>
                      </m:dPr>
                      <m:e>
                        <m:sSub>
                          <m:sSubPr>
                            <m:ctrlPr>
                              <a:rPr lang="en-US" sz="2400" i="1" dirty="0" err="1" smtClean="0">
                                <a:latin typeface="Cambria Math" panose="02040503050406030204" pitchFamily="18" charset="0"/>
                                <a:cs typeface="Beaufort for LOL" panose="02020503050000020004" pitchFamily="18" charset="0"/>
                              </a:rPr>
                            </m:ctrlPr>
                          </m:sSubPr>
                          <m:e>
                            <m:r>
                              <a:rPr lang="en-US" sz="2400" i="1" dirty="0" err="1" smtClean="0">
                                <a:latin typeface="Cambria Math" panose="02040503050406030204" pitchFamily="18" charset="0"/>
                                <a:cs typeface="Beaufort for LOL" panose="02020503050000020004" pitchFamily="18" charset="0"/>
                              </a:rPr>
                              <m:t>𝑥</m:t>
                            </m:r>
                          </m:e>
                          <m:sub>
                            <m:r>
                              <a:rPr lang="en-US" sz="2400" i="1" dirty="0" err="1" smtClean="0">
                                <a:latin typeface="Cambria Math" panose="02040503050406030204" pitchFamily="18" charset="0"/>
                                <a:cs typeface="Beaufort for LOL" panose="02020503050000020004" pitchFamily="18" charset="0"/>
                              </a:rPr>
                              <m:t>𝑖</m:t>
                            </m:r>
                          </m:sub>
                        </m:sSub>
                      </m:e>
                    </m:d>
                    <m:r>
                      <a:rPr lang="en-US" sz="2400" i="1"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𝑀</m:t>
                    </m:r>
                    <m:r>
                      <a:rPr lang="en-US" sz="2400" i="1" dirty="0" smtClean="0">
                        <a:latin typeface="Cambria Math" panose="02040503050406030204" pitchFamily="18" charset="0"/>
                        <a:cs typeface="Beaufort for LOL" panose="02020503050000020004" pitchFamily="18" charset="0"/>
                      </a:rPr>
                      <m:t> &lt;∞</m:t>
                    </m:r>
                  </m:oMath>
                </a14:m>
                <a:r>
                  <a:rPr lang="en-US" sz="2400" dirty="0">
                    <a:latin typeface="Beaufort for LOL" panose="02020503050000020004" pitchFamily="18" charset="0"/>
                    <a:cs typeface="Beaufort for LOL" panose="02020503050000020004" pitchFamily="18" charset="0"/>
                  </a:rPr>
                  <a:t>. Then the law of large numbers states:</a:t>
                </a:r>
                <a:endParaRPr lang="en-AT"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6FBAD957-82F0-452A-04F1-F94050AEE385}"/>
                  </a:ext>
                </a:extLst>
              </p:cNvPr>
              <p:cNvSpPr txBox="1">
                <a:spLocks noRot="1" noChangeAspect="1" noMove="1" noResize="1" noEditPoints="1" noAdjustHandles="1" noChangeArrowheads="1" noChangeShapeType="1" noTextEdit="1"/>
              </p:cNvSpPr>
              <p:nvPr/>
            </p:nvSpPr>
            <p:spPr>
              <a:xfrm>
                <a:off x="332061" y="1455223"/>
                <a:ext cx="11225274" cy="830997"/>
              </a:xfrm>
              <a:prstGeom prst="rect">
                <a:avLst/>
              </a:prstGeom>
              <a:blipFill>
                <a:blip r:embed="rId3"/>
                <a:stretch>
                  <a:fillRect l="-814" t="-5882" b="-16176"/>
                </a:stretch>
              </a:blipFill>
            </p:spPr>
            <p:txBody>
              <a:bodyPr/>
              <a:lstStyle/>
              <a:p>
                <a:r>
                  <a:rPr lang="en-AT">
                    <a:noFill/>
                  </a:rPr>
                  <a:t> </a:t>
                </a:r>
              </a:p>
            </p:txBody>
          </p:sp>
        </mc:Fallback>
      </mc:AlternateContent>
      <p:sp>
        <p:nvSpPr>
          <p:cNvPr id="9" name="TextBox 8">
            <a:extLst>
              <a:ext uri="{FF2B5EF4-FFF2-40B4-BE49-F238E27FC236}">
                <a16:creationId xmlns:a16="http://schemas.microsoft.com/office/drawing/2014/main" id="{48D8D60A-5015-B20A-BDE3-55FA25DDA49E}"/>
              </a:ext>
            </a:extLst>
          </p:cNvPr>
          <p:cNvSpPr txBox="1"/>
          <p:nvPr/>
        </p:nvSpPr>
        <p:spPr>
          <a:xfrm>
            <a:off x="8976383" y="2956711"/>
            <a:ext cx="2972726"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see handwritten notes</a:t>
            </a:r>
            <a:endParaRPr lang="en-AT" i="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DDEBF7A-1919-78ED-592A-7D9304A797C0}"/>
                  </a:ext>
                </a:extLst>
              </p:cNvPr>
              <p:cNvSpPr txBox="1"/>
              <p:nvPr/>
            </p:nvSpPr>
            <p:spPr>
              <a:xfrm>
                <a:off x="242891" y="3429000"/>
                <a:ext cx="6745050" cy="3230756"/>
              </a:xfrm>
              <a:prstGeom prst="rect">
                <a:avLst/>
              </a:prstGeom>
              <a:noFill/>
            </p:spPr>
            <p:txBody>
              <a:bodyPr wrap="square" rtlCol="0">
                <a:spAutoFit/>
              </a:bodyPr>
              <a:lstStyle/>
              <a:p>
                <a:pPr>
                  <a:spcAft>
                    <a:spcPts val="600"/>
                  </a:spcAft>
                </a:pPr>
                <a:r>
                  <a:rPr lang="en-US" sz="2400" b="1" dirty="0">
                    <a:latin typeface="Beaufort for LOL" panose="02020503050000020004" pitchFamily="18" charset="0"/>
                    <a:cs typeface="Beaufort for LOL" panose="02020503050000020004" pitchFamily="18" charset="0"/>
                  </a:rPr>
                  <a:t>In other words:</a:t>
                </a:r>
                <a:r>
                  <a:rPr lang="en-US" sz="2400" dirty="0">
                    <a:latin typeface="Beaufort for LOL" panose="02020503050000020004" pitchFamily="18" charset="0"/>
                    <a:cs typeface="Beaufort for LOL" panose="02020503050000020004" pitchFamily="18" charset="0"/>
                  </a:rPr>
                  <a:t> the law of large numbers</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Shows that the arithmetic mean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nary>
                  </m:oMath>
                </a14:m>
                <a:r>
                  <a:rPr lang="en-US" sz="2400" dirty="0">
                    <a:latin typeface="Beaufort for LOL" panose="02020503050000020004" pitchFamily="18" charset="0"/>
                    <a:cs typeface="Beaufort for LOL" panose="02020503050000020004" pitchFamily="18" charset="0"/>
                  </a:rPr>
                  <a:t> </a:t>
                </a:r>
                <a:r>
                  <a:rPr lang="en-US" sz="2400" i="1" dirty="0">
                    <a:latin typeface="Beaufort for LOL" panose="02020503050000020004" pitchFamily="18" charset="0"/>
                    <a:cs typeface="Beaufort for LOL" panose="02020503050000020004" pitchFamily="18" charset="0"/>
                  </a:rPr>
                  <a:t>converges to the expectation value </a:t>
                </a:r>
                <a:r>
                  <a:rPr lang="en-US" sz="2400" dirty="0">
                    <a:latin typeface="Beaufort for LOL" panose="02020503050000020004" pitchFamily="18" charset="0"/>
                    <a:cs typeface="Beaufort for LOL" panose="02020503050000020004" pitchFamily="18" charset="0"/>
                  </a:rPr>
                  <a:t>for large n.</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Set the probability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𝛿</m:t>
                    </m:r>
                    <m:r>
                      <a:rPr lang="en-US" sz="2400" i="1" dirty="0" smtClean="0">
                        <a:latin typeface="Cambria Math" panose="02040503050406030204" pitchFamily="18" charset="0"/>
                        <a:cs typeface="Beaufort for LOL" panose="02020503050000020004" pitchFamily="18" charset="0"/>
                      </a:rPr>
                      <m:t> =</m:t>
                    </m:r>
                    <m:f>
                      <m:fPr>
                        <m:ctrlPr>
                          <a:rPr lang="en-US" sz="2400" i="1" dirty="0" smtClean="0">
                            <a:latin typeface="Cambria Math" panose="02040503050406030204" pitchFamily="18" charset="0"/>
                            <a:cs typeface="Beaufort for LOL" panose="02020503050000020004" pitchFamily="18" charset="0"/>
                          </a:rPr>
                        </m:ctrlPr>
                      </m:fPr>
                      <m:num>
                        <m:r>
                          <a:rPr lang="en-US" sz="2400" i="1" dirty="0" smtClean="0">
                            <a:latin typeface="Cambria Math" panose="02040503050406030204" pitchFamily="18" charset="0"/>
                            <a:cs typeface="Beaufort for LOL" panose="02020503050000020004" pitchFamily="18" charset="0"/>
                          </a:rPr>
                          <m:t>𝑀</m:t>
                        </m:r>
                      </m:num>
                      <m:den>
                        <m:r>
                          <a:rPr lang="en-US" sz="2400" i="1" dirty="0" smtClean="0">
                            <a:latin typeface="Cambria Math" panose="02040503050406030204" pitchFamily="18" charset="0"/>
                            <a:cs typeface="Beaufort for LOL" panose="02020503050000020004" pitchFamily="18" charset="0"/>
                          </a:rPr>
                          <m:t>𝑛</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𝜖</m:t>
                            </m:r>
                          </m:e>
                          <m:sup>
                            <m:r>
                              <a:rPr lang="en-US" sz="2400" b="0" i="1" dirty="0" smtClean="0">
                                <a:latin typeface="Cambria Math" panose="02040503050406030204" pitchFamily="18" charset="0"/>
                                <a:cs typeface="Beaufort for LOL" panose="02020503050000020004" pitchFamily="18" charset="0"/>
                              </a:rPr>
                              <m:t>2</m:t>
                            </m:r>
                          </m:sup>
                        </m:sSup>
                      </m:den>
                    </m:f>
                  </m:oMath>
                </a14:m>
                <a:r>
                  <a:rPr lang="en-US" sz="2400" dirty="0">
                    <a:latin typeface="Beaufort for LOL" panose="02020503050000020004" pitchFamily="18" charset="0"/>
                    <a:cs typeface="Beaufort for LOL" panose="02020503050000020004" pitchFamily="18" charset="0"/>
                  </a:rPr>
                  <a:t>.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Then the error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𝜖</m:t>
                    </m:r>
                  </m:oMath>
                </a14:m>
                <a:r>
                  <a:rPr lang="en-US" sz="2400" dirty="0">
                    <a:latin typeface="Beaufort for LOL" panose="02020503050000020004" pitchFamily="18" charset="0"/>
                    <a:cs typeface="Beaufort for LOL" panose="02020503050000020004" pitchFamily="18" charset="0"/>
                  </a:rPr>
                  <a:t> is given by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𝜖</m:t>
                    </m:r>
                    <m:r>
                      <a:rPr lang="en-US" sz="2400" i="1" dirty="0" smtClean="0">
                        <a:latin typeface="Cambria Math" panose="02040503050406030204" pitchFamily="18" charset="0"/>
                        <a:cs typeface="Beaufort for LOL" panose="02020503050000020004" pitchFamily="18" charset="0"/>
                      </a:rPr>
                      <m:t> =</m:t>
                    </m:r>
                    <m:rad>
                      <m:radPr>
                        <m:degHide m:val="on"/>
                        <m:ctrlPr>
                          <a:rPr lang="en-US" sz="2400" b="0" i="1" dirty="0" smtClean="0">
                            <a:latin typeface="Cambria Math" panose="02040503050406030204" pitchFamily="18" charset="0"/>
                            <a:cs typeface="Beaufort for LOL" panose="02020503050000020004" pitchFamily="18" charset="0"/>
                          </a:rPr>
                        </m:ctrlPr>
                      </m:radPr>
                      <m:deg/>
                      <m:e>
                        <m:f>
                          <m:fPr>
                            <m:ctrlPr>
                              <a:rPr lang="en-US" sz="2400" b="0" i="1" dirty="0" smtClean="0">
                                <a:latin typeface="Cambria Math" panose="02040503050406030204" pitchFamily="18" charset="0"/>
                                <a:cs typeface="Beaufort for LOL" panose="02020503050000020004" pitchFamily="18" charset="0"/>
                              </a:rPr>
                            </m:ctrlPr>
                          </m:fPr>
                          <m:num>
                            <m:r>
                              <a:rPr lang="en-US" sz="2400" b="0" i="1" dirty="0" smtClean="0">
                                <a:latin typeface="Cambria Math" panose="02040503050406030204" pitchFamily="18" charset="0"/>
                                <a:cs typeface="Beaufort for LOL" panose="02020503050000020004" pitchFamily="18" charset="0"/>
                              </a:rPr>
                              <m:t>𝑀</m:t>
                            </m:r>
                          </m:num>
                          <m:den>
                            <m:r>
                              <a:rPr lang="en-US" sz="2400" b="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𝛿</m:t>
                            </m:r>
                          </m:den>
                        </m:f>
                      </m:e>
                    </m:rad>
                  </m:oMath>
                </a14:m>
                <a:r>
                  <a:rPr lang="en-US" sz="2400" dirty="0">
                    <a:latin typeface="Beaufort for LOL" panose="02020503050000020004" pitchFamily="18" charset="0"/>
                    <a:cs typeface="Beaufort for LOL" panose="02020503050000020004" pitchFamily="18" charset="0"/>
                  </a:rPr>
                  <a:t>, i.e.,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𝜖</m:t>
                    </m:r>
                    <m:r>
                      <a:rPr lang="en-US" sz="2400" i="1" dirty="0" smtClean="0">
                        <a:latin typeface="Cambria Math" panose="02040503050406030204" pitchFamily="18" charset="0"/>
                        <a:cs typeface="Beaufort for LOL" panose="02020503050000020004" pitchFamily="18" charset="0"/>
                      </a:rPr>
                      <m:t>∝</m:t>
                    </m:r>
                    <m:f>
                      <m:fPr>
                        <m:ctrlPr>
                          <a:rPr lang="en-US" sz="2400" i="1" dirty="0" smtClean="0">
                            <a:latin typeface="Cambria Math" panose="02040503050406030204" pitchFamily="18" charset="0"/>
                            <a:cs typeface="Beaufort for LOL" panose="02020503050000020004" pitchFamily="18" charset="0"/>
                          </a:rPr>
                        </m:ctrlPr>
                      </m:fPr>
                      <m:num>
                        <m:r>
                          <a:rPr lang="en-US" sz="2400" i="1" dirty="0" smtClean="0">
                            <a:latin typeface="Cambria Math" panose="02040503050406030204" pitchFamily="18" charset="0"/>
                            <a:cs typeface="Beaufort for LOL" panose="02020503050000020004" pitchFamily="18" charset="0"/>
                          </a:rPr>
                          <m:t>1</m:t>
                        </m:r>
                      </m:num>
                      <m:den>
                        <m:rad>
                          <m:radPr>
                            <m:degHide m:val="on"/>
                            <m:ctrlPr>
                              <a:rPr lang="en-US" sz="2400" b="0" i="1" dirty="0" smtClean="0">
                                <a:latin typeface="Cambria Math" panose="02040503050406030204" pitchFamily="18" charset="0"/>
                                <a:cs typeface="Beaufort for LOL" panose="02020503050000020004" pitchFamily="18" charset="0"/>
                              </a:rPr>
                            </m:ctrlPr>
                          </m:radPr>
                          <m:deg/>
                          <m:e>
                            <m:r>
                              <a:rPr lang="en-US" sz="2400" b="0" i="1" dirty="0" smtClean="0">
                                <a:latin typeface="Cambria Math" panose="02040503050406030204" pitchFamily="18" charset="0"/>
                                <a:cs typeface="Beaufort for LOL" panose="02020503050000020004" pitchFamily="18" charset="0"/>
                              </a:rPr>
                              <m:t>𝑛</m:t>
                            </m:r>
                          </m:e>
                        </m:rad>
                      </m:den>
                    </m:f>
                  </m:oMath>
                </a14:m>
                <a:endParaRPr lang="en-AT" sz="2400" dirty="0">
                  <a:latin typeface="Beaufort for LOL" panose="02020503050000020004" pitchFamily="18" charset="0"/>
                  <a:cs typeface="Beaufort for LOL" panose="02020503050000020004" pitchFamily="18" charset="0"/>
                </a:endParaRPr>
              </a:p>
              <a:p>
                <a:pPr>
                  <a:spcAft>
                    <a:spcPts val="600"/>
                  </a:spcAft>
                </a:pPr>
                <a:endParaRPr lang="en-US" sz="2400" dirty="0">
                  <a:latin typeface="Beaufort for LOL" panose="02020503050000020004" pitchFamily="18" charset="0"/>
                  <a:cs typeface="Beaufort for LOL" panose="02020503050000020004" pitchFamily="18" charset="0"/>
                </a:endParaRPr>
              </a:p>
            </p:txBody>
          </p:sp>
        </mc:Choice>
        <mc:Fallback xmlns="">
          <p:sp>
            <p:nvSpPr>
              <p:cNvPr id="10" name="TextBox 9">
                <a:extLst>
                  <a:ext uri="{FF2B5EF4-FFF2-40B4-BE49-F238E27FC236}">
                    <a16:creationId xmlns:a16="http://schemas.microsoft.com/office/drawing/2014/main" id="{2DDEBF7A-1919-78ED-592A-7D9304A797C0}"/>
                  </a:ext>
                </a:extLst>
              </p:cNvPr>
              <p:cNvSpPr txBox="1">
                <a:spLocks noRot="1" noChangeAspect="1" noMove="1" noResize="1" noEditPoints="1" noAdjustHandles="1" noChangeArrowheads="1" noChangeShapeType="1" noTextEdit="1"/>
              </p:cNvSpPr>
              <p:nvPr/>
            </p:nvSpPr>
            <p:spPr>
              <a:xfrm>
                <a:off x="242891" y="3429000"/>
                <a:ext cx="6745050" cy="3230756"/>
              </a:xfrm>
              <a:prstGeom prst="rect">
                <a:avLst/>
              </a:prstGeom>
              <a:blipFill>
                <a:blip r:embed="rId4"/>
                <a:stretch>
                  <a:fillRect l="-1447" t="-1512"/>
                </a:stretch>
              </a:blipFill>
            </p:spPr>
            <p:txBody>
              <a:bodyPr/>
              <a:lstStyle/>
              <a:p>
                <a:r>
                  <a:rPr lang="en-AT">
                    <a:noFill/>
                  </a:rPr>
                  <a:t> </a:t>
                </a:r>
              </a:p>
            </p:txBody>
          </p:sp>
        </mc:Fallback>
      </mc:AlternateContent>
      <p:sp>
        <p:nvSpPr>
          <p:cNvPr id="5" name="Rectangle: Rounded Corners 4">
            <a:extLst>
              <a:ext uri="{FF2B5EF4-FFF2-40B4-BE49-F238E27FC236}">
                <a16:creationId xmlns:a16="http://schemas.microsoft.com/office/drawing/2014/main" id="{BA40E5C6-AC34-608A-51AE-E46CB823D7C6}"/>
              </a:ext>
            </a:extLst>
          </p:cNvPr>
          <p:cNvSpPr/>
          <p:nvPr/>
        </p:nvSpPr>
        <p:spPr>
          <a:xfrm>
            <a:off x="242891" y="1452543"/>
            <a:ext cx="11506425" cy="155312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11" name="Picture 10" descr="A graph with a line and a red line&#10;&#10;AI-generated content may be incorrect.">
            <a:extLst>
              <a:ext uri="{FF2B5EF4-FFF2-40B4-BE49-F238E27FC236}">
                <a16:creationId xmlns:a16="http://schemas.microsoft.com/office/drawing/2014/main" id="{89D916CA-16A1-55FE-C5CD-8C122B91C471}"/>
              </a:ext>
            </a:extLst>
          </p:cNvPr>
          <p:cNvPicPr>
            <a:picLocks noChangeAspect="1"/>
          </p:cNvPicPr>
          <p:nvPr/>
        </p:nvPicPr>
        <p:blipFill>
          <a:blip r:embed="rId5"/>
          <a:stretch>
            <a:fillRect/>
          </a:stretch>
        </p:blipFill>
        <p:spPr>
          <a:xfrm>
            <a:off x="6987941" y="3429000"/>
            <a:ext cx="4961168" cy="3356958"/>
          </a:xfrm>
          <a:prstGeom prst="rect">
            <a:avLst/>
          </a:prstGeom>
        </p:spPr>
      </p:pic>
    </p:spTree>
    <p:extLst>
      <p:ext uri="{BB962C8B-B14F-4D97-AF65-F5344CB8AC3E}">
        <p14:creationId xmlns:p14="http://schemas.microsoft.com/office/powerpoint/2010/main" val="232093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68199-4390-F22A-5085-480CCB8F17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6E6012-BAC3-434A-7675-F58973E4C554}"/>
              </a:ext>
            </a:extLst>
          </p:cNvPr>
          <p:cNvSpPr>
            <a:spLocks noGrp="1"/>
          </p:cNvSpPr>
          <p:nvPr>
            <p:ph type="title"/>
          </p:nvPr>
        </p:nvSpPr>
        <p:spPr/>
        <p:txBody>
          <a:bodyPr/>
          <a:lstStyle/>
          <a:p>
            <a:r>
              <a:rPr lang="en-US" dirty="0"/>
              <a:t>Some useful random distributions</a:t>
            </a:r>
            <a:endParaRPr lang="en-AT" dirty="0"/>
          </a:p>
        </p:txBody>
      </p:sp>
      <p:sp>
        <p:nvSpPr>
          <p:cNvPr id="3" name="Slide Number Placeholder 2">
            <a:extLst>
              <a:ext uri="{FF2B5EF4-FFF2-40B4-BE49-F238E27FC236}">
                <a16:creationId xmlns:a16="http://schemas.microsoft.com/office/drawing/2014/main" id="{262B1CA4-FDAB-71FD-5466-6ACA505BD3C8}"/>
              </a:ext>
            </a:extLst>
          </p:cNvPr>
          <p:cNvSpPr>
            <a:spLocks noGrp="1"/>
          </p:cNvSpPr>
          <p:nvPr>
            <p:ph type="sldNum" sz="quarter" idx="12"/>
          </p:nvPr>
        </p:nvSpPr>
        <p:spPr/>
        <p:txBody>
          <a:bodyPr/>
          <a:lstStyle/>
          <a:p>
            <a:fld id="{CC491BDB-77F2-4EF0-887C-9DE660584513}" type="slidenum">
              <a:rPr lang="en-GB" smtClean="0"/>
              <a:pPr/>
              <a:t>25</a:t>
            </a:fld>
            <a:endParaRPr lang="en-GB" dirty="0"/>
          </a:p>
        </p:txBody>
      </p:sp>
      <p:sp>
        <p:nvSpPr>
          <p:cNvPr id="4" name="TextBox 3">
            <a:extLst>
              <a:ext uri="{FF2B5EF4-FFF2-40B4-BE49-F238E27FC236}">
                <a16:creationId xmlns:a16="http://schemas.microsoft.com/office/drawing/2014/main" id="{368E4E36-B07A-137F-744F-8A2FD47D5DE5}"/>
              </a:ext>
            </a:extLst>
          </p:cNvPr>
          <p:cNvSpPr txBox="1"/>
          <p:nvPr/>
        </p:nvSpPr>
        <p:spPr>
          <a:xfrm>
            <a:off x="287476" y="1205975"/>
            <a:ext cx="11225274"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Uniform distribution in [0,1]:</a:t>
            </a:r>
            <a:endParaRPr lang="en-AT" sz="2400" dirty="0">
              <a:latin typeface="Beaufort for LOL" panose="02020503050000020004" pitchFamily="18" charset="0"/>
              <a:cs typeface="Beaufort for LOL" panose="02020503050000020004" pitchFamily="18" charset="0"/>
            </a:endParaRPr>
          </a:p>
        </p:txBody>
      </p:sp>
      <p:pic>
        <p:nvPicPr>
          <p:cNvPr id="6" name="Picture 5">
            <a:extLst>
              <a:ext uri="{FF2B5EF4-FFF2-40B4-BE49-F238E27FC236}">
                <a16:creationId xmlns:a16="http://schemas.microsoft.com/office/drawing/2014/main" id="{A18CC878-9317-1AF6-494A-03D4C324C328}"/>
              </a:ext>
            </a:extLst>
          </p:cNvPr>
          <p:cNvPicPr>
            <a:picLocks noChangeAspect="1"/>
          </p:cNvPicPr>
          <p:nvPr/>
        </p:nvPicPr>
        <p:blipFill>
          <a:blip r:embed="rId2"/>
          <a:stretch>
            <a:fillRect/>
          </a:stretch>
        </p:blipFill>
        <p:spPr>
          <a:xfrm>
            <a:off x="561839" y="1869072"/>
            <a:ext cx="3574731" cy="2624923"/>
          </a:xfrm>
          <a:prstGeom prst="rect">
            <a:avLst/>
          </a:prstGeom>
        </p:spPr>
      </p:pic>
      <p:sp>
        <p:nvSpPr>
          <p:cNvPr id="7" name="TextBox 6">
            <a:extLst>
              <a:ext uri="{FF2B5EF4-FFF2-40B4-BE49-F238E27FC236}">
                <a16:creationId xmlns:a16="http://schemas.microsoft.com/office/drawing/2014/main" id="{8DFEC1A6-B53C-E22B-29C5-8DFE5F215BDF}"/>
              </a:ext>
            </a:extLst>
          </p:cNvPr>
          <p:cNvSpPr txBox="1"/>
          <p:nvPr/>
        </p:nvSpPr>
        <p:spPr>
          <a:xfrm>
            <a:off x="5460609" y="1205975"/>
            <a:ext cx="3394633"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Normal distribution:</a:t>
            </a:r>
            <a:endParaRPr lang="en-AT" sz="2400" dirty="0">
              <a:latin typeface="Beaufort for LOL" panose="02020503050000020004" pitchFamily="18" charset="0"/>
              <a:cs typeface="Beaufort for LOL" panose="02020503050000020004" pitchFamily="18" charset="0"/>
            </a:endParaRPr>
          </a:p>
        </p:txBody>
      </p:sp>
      <p:pic>
        <p:nvPicPr>
          <p:cNvPr id="2052" name="Picture 4" descr="Carl Friedrich Gauß - Unser Namensgeber / Gauß-Gymnasium Schwedt/Oder">
            <a:extLst>
              <a:ext uri="{FF2B5EF4-FFF2-40B4-BE49-F238E27FC236}">
                <a16:creationId xmlns:a16="http://schemas.microsoft.com/office/drawing/2014/main" id="{4ACB394E-3FAB-32CF-9AB6-8A6060F81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3181" y="0"/>
            <a:ext cx="2707536" cy="16267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241241-1DD0-E03B-E146-700CBCF55870}"/>
              </a:ext>
            </a:extLst>
          </p:cNvPr>
          <p:cNvSpPr txBox="1"/>
          <p:nvPr/>
        </p:nvSpPr>
        <p:spPr>
          <a:xfrm>
            <a:off x="10186873" y="1626781"/>
            <a:ext cx="2651754" cy="307777"/>
          </a:xfrm>
          <a:prstGeom prst="rect">
            <a:avLst/>
          </a:prstGeom>
          <a:noFill/>
        </p:spPr>
        <p:txBody>
          <a:bodyPr wrap="square" rtlCol="0">
            <a:spAutoFit/>
          </a:bodyPr>
          <a:lstStyle/>
          <a:p>
            <a:r>
              <a:rPr lang="en-US" sz="1400" dirty="0"/>
              <a:t>Carl. F </a:t>
            </a:r>
            <a:r>
              <a:rPr lang="en-US" sz="1400" dirty="0" err="1"/>
              <a:t>Gauß</a:t>
            </a:r>
            <a:r>
              <a:rPr lang="en-US" sz="1400" dirty="0"/>
              <a:t> (1777 - 1855)</a:t>
            </a:r>
            <a:endParaRPr lang="en-AT" sz="1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F1A73DB-9345-C4E9-C912-4FE88F4AB70D}"/>
                  </a:ext>
                </a:extLst>
              </p:cNvPr>
              <p:cNvSpPr txBox="1"/>
              <p:nvPr/>
            </p:nvSpPr>
            <p:spPr>
              <a:xfrm>
                <a:off x="830559" y="4695427"/>
                <a:ext cx="9675628" cy="1354217"/>
              </a:xfrm>
              <a:prstGeom prst="rect">
                <a:avLst/>
              </a:prstGeom>
              <a:noFill/>
            </p:spPr>
            <p:txBody>
              <a:bodyPr wrap="square" rtlCol="0">
                <a:spAutoFit/>
              </a:bodyPr>
              <a:lstStyle/>
              <a:p>
                <a:pPr>
                  <a:spcAft>
                    <a:spcPts val="600"/>
                  </a:spcAft>
                </a:pP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 =</m:t>
                    </m:r>
                    <m:r>
                      <m:rPr>
                        <m:sty m:val="p"/>
                      </m:rPr>
                      <a:rPr lang="en-US" sz="2400" i="0" dirty="0" smtClean="0">
                        <a:latin typeface="Cambria Math" panose="02040503050406030204" pitchFamily="18" charset="0"/>
                        <a:cs typeface="Beaufort for LOL" panose="02020503050000020004" pitchFamily="18" charset="0"/>
                      </a:rPr>
                      <m:t>Θ</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Θ</m:t>
                    </m:r>
                    <m:r>
                      <a:rPr lang="en-US" sz="2400" b="0" i="1" dirty="0" smtClean="0">
                        <a:latin typeface="Cambria Math" panose="02040503050406030204" pitchFamily="18" charset="0"/>
                        <a:cs typeface="Beaufort for LOL" panose="02020503050000020004" pitchFamily="18" charset="0"/>
                      </a:rPr>
                      <m:t>(1−</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a:t>
                </a:r>
              </a:p>
              <a:p>
                <a:pPr>
                  <a:spcAft>
                    <a:spcPts val="600"/>
                  </a:spcAft>
                </a:pPr>
                <a:endParaRPr lang="en-US" sz="2400" b="1" dirty="0">
                  <a:latin typeface="Beaufort for LOL" panose="02020503050000020004" pitchFamily="18" charset="0"/>
                  <a:cs typeface="Beaufort for LOL" panose="02020503050000020004" pitchFamily="18" charset="0"/>
                </a:endParaRPr>
              </a:p>
              <a:p>
                <a:pPr>
                  <a:spcAft>
                    <a:spcPts val="600"/>
                  </a:spcAft>
                </a:pPr>
                <a:r>
                  <a:rPr lang="en-US" sz="2400" dirty="0">
                    <a:latin typeface="Beaufort for LOL" panose="02020503050000020004" pitchFamily="18" charset="0"/>
                    <a:cs typeface="Beaufort for LOL" panose="02020503050000020004" pitchFamily="18" charset="0"/>
                  </a:rPr>
                  <a:t>with </a:t>
                </a:r>
              </a:p>
            </p:txBody>
          </p:sp>
        </mc:Choice>
        <mc:Fallback xmlns="">
          <p:sp>
            <p:nvSpPr>
              <p:cNvPr id="8" name="TextBox 7">
                <a:extLst>
                  <a:ext uri="{FF2B5EF4-FFF2-40B4-BE49-F238E27FC236}">
                    <a16:creationId xmlns:a16="http://schemas.microsoft.com/office/drawing/2014/main" id="{0F1A73DB-9345-C4E9-C912-4FE88F4AB70D}"/>
                  </a:ext>
                </a:extLst>
              </p:cNvPr>
              <p:cNvSpPr txBox="1">
                <a:spLocks noRot="1" noChangeAspect="1" noMove="1" noResize="1" noEditPoints="1" noAdjustHandles="1" noChangeArrowheads="1" noChangeShapeType="1" noTextEdit="1"/>
              </p:cNvSpPr>
              <p:nvPr/>
            </p:nvSpPr>
            <p:spPr>
              <a:xfrm>
                <a:off x="830559" y="4695427"/>
                <a:ext cx="9675628" cy="1354217"/>
              </a:xfrm>
              <a:prstGeom prst="rect">
                <a:avLst/>
              </a:prstGeom>
              <a:blipFill>
                <a:blip r:embed="rId4"/>
                <a:stretch>
                  <a:fillRect l="-945" b="-9459"/>
                </a:stretch>
              </a:blipFill>
            </p:spPr>
            <p:txBody>
              <a:bodyPr/>
              <a:lstStyle/>
              <a:p>
                <a:r>
                  <a:rPr lang="en-AT">
                    <a:noFill/>
                  </a:rPr>
                  <a:t> </a:t>
                </a:r>
              </a:p>
            </p:txBody>
          </p:sp>
        </mc:Fallback>
      </mc:AlternateContent>
      <p:grpSp>
        <p:nvGrpSpPr>
          <p:cNvPr id="13" name="Group 12">
            <a:extLst>
              <a:ext uri="{FF2B5EF4-FFF2-40B4-BE49-F238E27FC236}">
                <a16:creationId xmlns:a16="http://schemas.microsoft.com/office/drawing/2014/main" id="{4D396709-DAC1-E3CE-20E8-8DF89AD905CF}"/>
              </a:ext>
            </a:extLst>
          </p:cNvPr>
          <p:cNvGrpSpPr/>
          <p:nvPr/>
        </p:nvGrpSpPr>
        <p:grpSpPr>
          <a:xfrm>
            <a:off x="-884360" y="5358524"/>
            <a:ext cx="6096000" cy="923329"/>
            <a:chOff x="-1203674" y="5049500"/>
            <a:chExt cx="6096000" cy="92332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9E37BE-D189-7E7A-0513-5041A4073AD5}"/>
                    </a:ext>
                  </a:extLst>
                </p:cNvPr>
                <p:cNvSpPr txBox="1"/>
                <p:nvPr/>
              </p:nvSpPr>
              <p:spPr>
                <a:xfrm>
                  <a:off x="-1203674" y="5294485"/>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Θ</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cs typeface="Beaufort for LOL" panose="02020503050000020004" pitchFamily="18" charset="0"/>
                          </a:rPr>
                          <m:t>= </m:t>
                        </m:r>
                      </m:oMath>
                    </m:oMathPara>
                  </a14:m>
                  <a:endParaRPr lang="en-AT" sz="2400" dirty="0"/>
                </a:p>
              </p:txBody>
            </p:sp>
          </mc:Choice>
          <mc:Fallback xmlns="">
            <p:sp>
              <p:nvSpPr>
                <p:cNvPr id="9" name="TextBox 8">
                  <a:extLst>
                    <a:ext uri="{FF2B5EF4-FFF2-40B4-BE49-F238E27FC236}">
                      <a16:creationId xmlns:a16="http://schemas.microsoft.com/office/drawing/2014/main" id="{E19E37BE-D189-7E7A-0513-5041A4073AD5}"/>
                    </a:ext>
                  </a:extLst>
                </p:cNvPr>
                <p:cNvSpPr txBox="1">
                  <a:spLocks noRot="1" noChangeAspect="1" noMove="1" noResize="1" noEditPoints="1" noAdjustHandles="1" noChangeArrowheads="1" noChangeShapeType="1" noTextEdit="1"/>
                </p:cNvSpPr>
                <p:nvPr/>
              </p:nvSpPr>
              <p:spPr>
                <a:xfrm>
                  <a:off x="-1203674" y="5294485"/>
                  <a:ext cx="6096000" cy="461665"/>
                </a:xfrm>
                <a:prstGeom prst="rect">
                  <a:avLst/>
                </a:prstGeom>
                <a:blipFill>
                  <a:blip r:embed="rId5"/>
                  <a:stretch>
                    <a:fillRect/>
                  </a:stretch>
                </a:blipFill>
              </p:spPr>
              <p:txBody>
                <a:bodyPr/>
                <a:lstStyle/>
                <a:p>
                  <a:r>
                    <a:rPr lang="en-AT">
                      <a:noFill/>
                    </a:rPr>
                    <a:t> </a:t>
                  </a:r>
                </a:p>
              </p:txBody>
            </p:sp>
          </mc:Fallback>
        </mc:AlternateContent>
        <p:sp>
          <p:nvSpPr>
            <p:cNvPr id="10" name="Left Brace 9">
              <a:extLst>
                <a:ext uri="{FF2B5EF4-FFF2-40B4-BE49-F238E27FC236}">
                  <a16:creationId xmlns:a16="http://schemas.microsoft.com/office/drawing/2014/main" id="{D668DEDE-DAA8-F0B1-2A34-0B3E7D17B87E}"/>
                </a:ext>
              </a:extLst>
            </p:cNvPr>
            <p:cNvSpPr/>
            <p:nvPr/>
          </p:nvSpPr>
          <p:spPr>
            <a:xfrm>
              <a:off x="2439750" y="5107105"/>
              <a:ext cx="248093" cy="836427"/>
            </a:xfrm>
            <a:prstGeom prst="leftBrace">
              <a:avLst>
                <a:gd name="adj1" fmla="val 54047"/>
                <a:gd name="adj2" fmla="val 50000"/>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A7E985-B042-ED3F-26D3-A53F3094A260}"/>
                    </a:ext>
                  </a:extLst>
                </p:cNvPr>
                <p:cNvSpPr txBox="1"/>
                <p:nvPr/>
              </p:nvSpPr>
              <p:spPr>
                <a:xfrm>
                  <a:off x="2782580" y="5049500"/>
                  <a:ext cx="1538877" cy="461665"/>
                </a:xfrm>
                <a:prstGeom prst="rect">
                  <a:avLst/>
                </a:prstGeom>
                <a:noFill/>
              </p:spPr>
              <p:txBody>
                <a:bodyPr wrap="square">
                  <a:spAutoFit/>
                </a:bodyPr>
                <a:lstStyle/>
                <a:p>
                  <a14:m>
                    <m:oMath xmlns:m="http://schemas.openxmlformats.org/officeDocument/2006/math">
                      <m:r>
                        <a:rPr lang="en-US" sz="2400" i="1" dirty="0" smtClean="0">
                          <a:latin typeface="Cambria Math" panose="02040503050406030204" pitchFamily="18" charset="0"/>
                          <a:cs typeface="Beaufort for LOL" panose="02020503050000020004" pitchFamily="18" charset="0"/>
                        </a:rPr>
                        <m:t>1</m:t>
                      </m:r>
                    </m:oMath>
                  </a14:m>
                  <a:r>
                    <a:rPr lang="en-US" sz="2400" dirty="0"/>
                    <a:t> </a:t>
                  </a:r>
                  <a:r>
                    <a:rPr lang="en-US" sz="2400" dirty="0">
                      <a:latin typeface="Beaufort for LOL" panose="02020503050000020004" pitchFamily="18" charset="0"/>
                      <a:cs typeface="Beaufort for LOL" panose="02020503050000020004" pitchFamily="18" charset="0"/>
                    </a:rPr>
                    <a:t>if</a:t>
                  </a:r>
                  <a:r>
                    <a:rPr lang="en-US" sz="2400" dirty="0"/>
                    <a: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≥0</m:t>
                      </m:r>
                    </m:oMath>
                  </a14:m>
                  <a:endParaRPr lang="en-AT" sz="2400" dirty="0"/>
                </a:p>
              </p:txBody>
            </p:sp>
          </mc:Choice>
          <mc:Fallback xmlns="">
            <p:sp>
              <p:nvSpPr>
                <p:cNvPr id="11" name="TextBox 10">
                  <a:extLst>
                    <a:ext uri="{FF2B5EF4-FFF2-40B4-BE49-F238E27FC236}">
                      <a16:creationId xmlns:a16="http://schemas.microsoft.com/office/drawing/2014/main" id="{EFA7E985-B042-ED3F-26D3-A53F3094A260}"/>
                    </a:ext>
                  </a:extLst>
                </p:cNvPr>
                <p:cNvSpPr txBox="1">
                  <a:spLocks noRot="1" noChangeAspect="1" noMove="1" noResize="1" noEditPoints="1" noAdjustHandles="1" noChangeArrowheads="1" noChangeShapeType="1" noTextEdit="1"/>
                </p:cNvSpPr>
                <p:nvPr/>
              </p:nvSpPr>
              <p:spPr>
                <a:xfrm>
                  <a:off x="2782580" y="5049500"/>
                  <a:ext cx="1538877" cy="461665"/>
                </a:xfrm>
                <a:prstGeom prst="rect">
                  <a:avLst/>
                </a:prstGeom>
                <a:blipFill>
                  <a:blip r:embed="rId6"/>
                  <a:stretch>
                    <a:fillRect l="-1190" t="-11842" b="-2763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E0E0463-6B9C-AD2C-36A3-BE2347950EA0}"/>
                    </a:ext>
                  </a:extLst>
                </p:cNvPr>
                <p:cNvSpPr txBox="1"/>
                <p:nvPr/>
              </p:nvSpPr>
              <p:spPr>
                <a:xfrm>
                  <a:off x="2782579" y="5511164"/>
                  <a:ext cx="1705710" cy="461665"/>
                </a:xfrm>
                <a:prstGeom prst="rect">
                  <a:avLst/>
                </a:prstGeom>
                <a:noFill/>
              </p:spPr>
              <p:txBody>
                <a:bodyPr wrap="square">
                  <a:spAutoFit/>
                </a:bodyPr>
                <a:lstStyle/>
                <a:p>
                  <a14:m>
                    <m:oMath xmlns:m="http://schemas.openxmlformats.org/officeDocument/2006/math">
                      <m:r>
                        <a:rPr lang="en-US" sz="2400" i="1" dirty="0" smtClean="0">
                          <a:latin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 otherwise</a:t>
                  </a:r>
                  <a:endParaRPr lang="en-AT" sz="2400"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8E0E0463-6B9C-AD2C-36A3-BE2347950EA0}"/>
                    </a:ext>
                  </a:extLst>
                </p:cNvPr>
                <p:cNvSpPr txBox="1">
                  <a:spLocks noRot="1" noChangeAspect="1" noMove="1" noResize="1" noEditPoints="1" noAdjustHandles="1" noChangeArrowheads="1" noChangeShapeType="1" noTextEdit="1"/>
                </p:cNvSpPr>
                <p:nvPr/>
              </p:nvSpPr>
              <p:spPr>
                <a:xfrm>
                  <a:off x="2782579" y="5511164"/>
                  <a:ext cx="1705710" cy="461665"/>
                </a:xfrm>
                <a:prstGeom prst="rect">
                  <a:avLst/>
                </a:prstGeom>
                <a:blipFill>
                  <a:blip r:embed="rId7"/>
                  <a:stretch>
                    <a:fillRect l="-1071" t="-10667" r="-1071" b="-30667"/>
                  </a:stretch>
                </a:blipFill>
              </p:spPr>
              <p:txBody>
                <a:bodyPr/>
                <a:lstStyle/>
                <a:p>
                  <a:r>
                    <a:rPr lang="en-AT">
                      <a:noFill/>
                    </a:rPr>
                    <a:t> </a:t>
                  </a:r>
                </a:p>
              </p:txBody>
            </p:sp>
          </mc:Fallback>
        </mc:AlternateContent>
      </p:grpSp>
      <p:pic>
        <p:nvPicPr>
          <p:cNvPr id="15" name="Picture 14">
            <a:extLst>
              <a:ext uri="{FF2B5EF4-FFF2-40B4-BE49-F238E27FC236}">
                <a16:creationId xmlns:a16="http://schemas.microsoft.com/office/drawing/2014/main" id="{150C3730-09B7-9EC1-8498-F4A2FE826589}"/>
              </a:ext>
            </a:extLst>
          </p:cNvPr>
          <p:cNvPicPr>
            <a:picLocks noChangeAspect="1"/>
          </p:cNvPicPr>
          <p:nvPr/>
        </p:nvPicPr>
        <p:blipFill>
          <a:blip r:embed="rId8"/>
          <a:stretch>
            <a:fillRect/>
          </a:stretch>
        </p:blipFill>
        <p:spPr>
          <a:xfrm>
            <a:off x="6096000" y="1869072"/>
            <a:ext cx="3574731" cy="262492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BE57290-23EE-AB84-CFC3-E4CF69A1D2F7}"/>
                  </a:ext>
                </a:extLst>
              </p:cNvPr>
              <p:cNvSpPr txBox="1"/>
              <p:nvPr/>
            </p:nvSpPr>
            <p:spPr>
              <a:xfrm>
                <a:off x="6483427" y="4493995"/>
                <a:ext cx="3389754" cy="991746"/>
              </a:xfrm>
              <a:prstGeom prst="rect">
                <a:avLst/>
              </a:prstGeom>
              <a:noFill/>
            </p:spPr>
            <p:txBody>
              <a:bodyPr wrap="square" rtlCol="0">
                <a:spAutoFit/>
              </a:bodyPr>
              <a:lstStyle/>
              <a:p>
                <a:pPr>
                  <a:spcAft>
                    <a:spcPts val="600"/>
                  </a:spcAft>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 =</m:t>
                      </m:r>
                      <m:f>
                        <m:fPr>
                          <m:ctrlPr>
                            <a:rPr lang="en-US" sz="2400" i="1" dirty="0" smtClean="0">
                              <a:latin typeface="Cambria Math" panose="02040503050406030204" pitchFamily="18" charset="0"/>
                              <a:cs typeface="Beaufort for LOL" panose="02020503050000020004" pitchFamily="18" charset="0"/>
                            </a:rPr>
                          </m:ctrlPr>
                        </m:fPr>
                        <m:num>
                          <m:r>
                            <a:rPr lang="en-US" sz="2400" i="1" dirty="0" smtClean="0">
                              <a:latin typeface="Cambria Math" panose="02040503050406030204" pitchFamily="18" charset="0"/>
                              <a:cs typeface="Beaufort for LOL" panose="02020503050000020004" pitchFamily="18" charset="0"/>
                            </a:rPr>
                            <m:t>1</m:t>
                          </m:r>
                        </m:num>
                        <m:den>
                          <m:rad>
                            <m:radPr>
                              <m:degHide m:val="on"/>
                              <m:ctrlPr>
                                <a:rPr lang="en-US" sz="2400" i="1" dirty="0" smtClean="0">
                                  <a:latin typeface="Cambria Math" panose="02040503050406030204" pitchFamily="18" charset="0"/>
                                  <a:cs typeface="Beaufort for LOL" panose="02020503050000020004" pitchFamily="18" charset="0"/>
                                </a:rPr>
                              </m:ctrlPr>
                            </m:radPr>
                            <m:deg/>
                            <m:e>
                              <m:r>
                                <a:rPr lang="en-US" sz="2400" i="1" dirty="0" smtClean="0">
                                  <a:latin typeface="Cambria Math" panose="02040503050406030204" pitchFamily="18" charset="0"/>
                                  <a:cs typeface="Beaufort for LOL" panose="02020503050000020004" pitchFamily="18" charset="0"/>
                                </a:rPr>
                                <m:t>2</m:t>
                              </m:r>
                              <m:r>
                                <a:rPr lang="en-US" sz="2400" b="0" i="1" dirty="0" smtClean="0">
                                  <a:latin typeface="Cambria Math" panose="02040503050406030204" pitchFamily="18" charset="0"/>
                                  <a:cs typeface="Beaufort for LOL" panose="02020503050000020004" pitchFamily="18" charset="0"/>
                                </a:rPr>
                                <m:t>𝜋</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𝜎</m:t>
                                  </m:r>
                                </m:e>
                                <m:sup>
                                  <m:r>
                                    <a:rPr lang="en-US" sz="2400" b="0" i="1" dirty="0" smtClean="0">
                                      <a:latin typeface="Cambria Math" panose="02040503050406030204" pitchFamily="18" charset="0"/>
                                      <a:cs typeface="Beaufort for LOL" panose="02020503050000020004" pitchFamily="18" charset="0"/>
                                    </a:rPr>
                                    <m:t>2</m:t>
                                  </m:r>
                                </m:sup>
                              </m:sSup>
                            </m:e>
                          </m:rad>
                        </m:den>
                      </m:f>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𝑒</m:t>
                          </m:r>
                        </m:e>
                        <m:sup>
                          <m:r>
                            <a:rPr lang="en-US" sz="2400" b="0" i="1" dirty="0" smtClean="0">
                              <a:latin typeface="Cambria Math" panose="02040503050406030204" pitchFamily="18" charset="0"/>
                              <a:cs typeface="Beaufort for LOL" panose="02020503050000020004" pitchFamily="18" charset="0"/>
                            </a:rPr>
                            <m:t>−</m:t>
                          </m:r>
                          <m:f>
                            <m:fPr>
                              <m:ctrlPr>
                                <a:rPr lang="en-US" sz="2400" b="0" i="1" dirty="0" smtClean="0">
                                  <a:latin typeface="Cambria Math" panose="02040503050406030204" pitchFamily="18" charset="0"/>
                                  <a:cs typeface="Beaufort for LOL" panose="02020503050000020004" pitchFamily="18" charset="0"/>
                                </a:rPr>
                              </m:ctrlPr>
                            </m:fPr>
                            <m:num>
                              <m:sSup>
                                <m:sSupPr>
                                  <m:ctrlPr>
                                    <a:rPr lang="en-US" sz="2400" b="0" i="1" dirty="0" smtClean="0">
                                      <a:latin typeface="Cambria Math" panose="02040503050406030204" pitchFamily="18" charset="0"/>
                                      <a:cs typeface="Beaufort for LOL" panose="02020503050000020004" pitchFamily="18" charset="0"/>
                                    </a:rPr>
                                  </m:ctrlPr>
                                </m:sSupPr>
                                <m:e>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𝜇</m:t>
                                      </m:r>
                                    </m:e>
                                  </m:d>
                                </m:e>
                                <m:sup>
                                  <m:r>
                                    <a:rPr lang="en-US" sz="2400" b="0" i="1" dirty="0" smtClean="0">
                                      <a:latin typeface="Cambria Math" panose="02040503050406030204" pitchFamily="18" charset="0"/>
                                      <a:cs typeface="Beaufort for LOL" panose="02020503050000020004" pitchFamily="18" charset="0"/>
                                    </a:rPr>
                                    <m:t>2</m:t>
                                  </m:r>
                                </m:sup>
                              </m:sSup>
                            </m:num>
                            <m:den>
                              <m:r>
                                <a:rPr lang="en-US" sz="2400" b="0" i="1" dirty="0" smtClean="0">
                                  <a:latin typeface="Cambria Math" panose="02040503050406030204" pitchFamily="18" charset="0"/>
                                  <a:cs typeface="Beaufort for LOL" panose="02020503050000020004" pitchFamily="18" charset="0"/>
                                </a:rPr>
                                <m:t>2 </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𝜎</m:t>
                                  </m:r>
                                </m:e>
                                <m:sup>
                                  <m:r>
                                    <a:rPr lang="en-US" sz="2400" b="0" i="1" dirty="0" smtClean="0">
                                      <a:latin typeface="Cambria Math" panose="02040503050406030204" pitchFamily="18" charset="0"/>
                                      <a:cs typeface="Beaufort for LOL" panose="02020503050000020004" pitchFamily="18" charset="0"/>
                                    </a:rPr>
                                    <m:t>2</m:t>
                                  </m:r>
                                </m:sup>
                              </m:sSup>
                            </m:den>
                          </m:f>
                        </m:sup>
                      </m:sSup>
                    </m:oMath>
                  </m:oMathPara>
                </a14:m>
                <a:endParaRPr lang="en-US" sz="2400" b="1" dirty="0">
                  <a:latin typeface="Beaufort for LOL" panose="02020503050000020004" pitchFamily="18" charset="0"/>
                  <a:cs typeface="Beaufort for LOL" panose="02020503050000020004" pitchFamily="18" charset="0"/>
                </a:endParaRPr>
              </a:p>
            </p:txBody>
          </p:sp>
        </mc:Choice>
        <mc:Fallback xmlns="">
          <p:sp>
            <p:nvSpPr>
              <p:cNvPr id="16" name="TextBox 15">
                <a:extLst>
                  <a:ext uri="{FF2B5EF4-FFF2-40B4-BE49-F238E27FC236}">
                    <a16:creationId xmlns:a16="http://schemas.microsoft.com/office/drawing/2014/main" id="{4BE57290-23EE-AB84-CFC3-E4CF69A1D2F7}"/>
                  </a:ext>
                </a:extLst>
              </p:cNvPr>
              <p:cNvSpPr txBox="1">
                <a:spLocks noRot="1" noChangeAspect="1" noMove="1" noResize="1" noEditPoints="1" noAdjustHandles="1" noChangeArrowheads="1" noChangeShapeType="1" noTextEdit="1"/>
              </p:cNvSpPr>
              <p:nvPr/>
            </p:nvSpPr>
            <p:spPr>
              <a:xfrm>
                <a:off x="6483427" y="4493995"/>
                <a:ext cx="3389754" cy="991746"/>
              </a:xfrm>
              <a:prstGeom prst="rect">
                <a:avLst/>
              </a:prstGeom>
              <a:blipFill>
                <a:blip r:embed="rId9"/>
                <a:stretch>
                  <a:fillRect/>
                </a:stretch>
              </a:blipFill>
            </p:spPr>
            <p:txBody>
              <a:bodyPr/>
              <a:lstStyle/>
              <a:p>
                <a:r>
                  <a:rPr lang="en-AT">
                    <a:noFill/>
                  </a:rPr>
                  <a:t> </a:t>
                </a:r>
              </a:p>
            </p:txBody>
          </p:sp>
        </mc:Fallback>
      </mc:AlternateContent>
      <p:sp>
        <p:nvSpPr>
          <p:cNvPr id="17" name="Rectangle: Rounded Corners 16">
            <a:extLst>
              <a:ext uri="{FF2B5EF4-FFF2-40B4-BE49-F238E27FC236}">
                <a16:creationId xmlns:a16="http://schemas.microsoft.com/office/drawing/2014/main" id="{7DEC5ACC-71C0-EE51-50F2-2694504EFD03}"/>
              </a:ext>
            </a:extLst>
          </p:cNvPr>
          <p:cNvSpPr/>
          <p:nvPr/>
        </p:nvSpPr>
        <p:spPr>
          <a:xfrm>
            <a:off x="6788943" y="5745140"/>
            <a:ext cx="4768392" cy="651397"/>
          </a:xfrm>
          <a:prstGeom prst="roundRect">
            <a:avLst/>
          </a:prstGeom>
          <a:solidFill>
            <a:srgbClr val="2E75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Incredibly fundamental, appears super often! </a:t>
            </a:r>
            <a:br>
              <a:rPr lang="en-US" b="1" dirty="0">
                <a:latin typeface="Beaufort for LOL" panose="02020503050000020004" pitchFamily="18" charset="0"/>
                <a:cs typeface="Beaufort for LOL" panose="02020503050000020004" pitchFamily="18" charset="0"/>
              </a:rPr>
            </a:br>
            <a:r>
              <a:rPr lang="en-US" b="1" dirty="0">
                <a:latin typeface="Beaufort for LOL" panose="02020503050000020004" pitchFamily="18" charset="0"/>
                <a:cs typeface="Beaufort for LOL" panose="02020503050000020004" pitchFamily="18" charset="0"/>
              </a:rPr>
              <a:t>So don’t forget this one!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D381055-A207-8BB5-7217-F05D832AC23F}"/>
                  </a:ext>
                </a:extLst>
              </p:cNvPr>
              <p:cNvSpPr txBox="1"/>
              <p:nvPr/>
            </p:nvSpPr>
            <p:spPr>
              <a:xfrm>
                <a:off x="10186873" y="4527527"/>
                <a:ext cx="1756980" cy="830997"/>
              </a:xfrm>
              <a:prstGeom prst="rect">
                <a:avLst/>
              </a:prstGeom>
              <a:noFill/>
            </p:spPr>
            <p:txBody>
              <a:bodyPr wrap="square" rtlCol="0">
                <a:spAutoFit/>
              </a:bodyPr>
              <a:lstStyle/>
              <a:p>
                <a:pPr>
                  <a:spcAft>
                    <a:spcPts val="600"/>
                  </a:spcAft>
                </a:pP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𝜇</m:t>
                    </m:r>
                  </m:oMath>
                </a14:m>
                <a:r>
                  <a:rPr lang="en-US" sz="2400" dirty="0">
                    <a:latin typeface="Beaufort for LOL" panose="02020503050000020004" pitchFamily="18" charset="0"/>
                    <a:cs typeface="Beaufort for LOL" panose="02020503050000020004" pitchFamily="18" charset="0"/>
                  </a:rPr>
                  <a:t>:</a:t>
                </a:r>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mean</a:t>
                </a:r>
                <a:br>
                  <a:rPr lang="en-US" sz="2400" dirty="0">
                    <a:latin typeface="Beaufort for LOL" panose="02020503050000020004" pitchFamily="18" charset="0"/>
                    <a:cs typeface="Beaufort for LOL" panose="02020503050000020004" pitchFamily="18" charset="0"/>
                  </a:rPr>
                </a:b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𝜎</m:t>
                        </m:r>
                      </m:e>
                      <m:sup>
                        <m:r>
                          <a:rPr lang="en-US" sz="2400" b="0" i="1" smtClean="0">
                            <a:latin typeface="Cambria Math" panose="02040503050406030204" pitchFamily="18" charset="0"/>
                            <a:cs typeface="Beaufort for LOL" panose="02020503050000020004" pitchFamily="18" charset="0"/>
                          </a:rPr>
                          <m:t>2</m:t>
                        </m:r>
                      </m:sup>
                    </m:sSup>
                  </m:oMath>
                </a14:m>
                <a:r>
                  <a:rPr lang="en-US" sz="2400" dirty="0">
                    <a:latin typeface="Beaufort for LOL" panose="02020503050000020004" pitchFamily="18" charset="0"/>
                    <a:cs typeface="Beaufort for LOL" panose="02020503050000020004" pitchFamily="18" charset="0"/>
                  </a:rPr>
                  <a:t>: variance </a:t>
                </a:r>
              </a:p>
            </p:txBody>
          </p:sp>
        </mc:Choice>
        <mc:Fallback xmlns="">
          <p:sp>
            <p:nvSpPr>
              <p:cNvPr id="18" name="TextBox 17">
                <a:extLst>
                  <a:ext uri="{FF2B5EF4-FFF2-40B4-BE49-F238E27FC236}">
                    <a16:creationId xmlns:a16="http://schemas.microsoft.com/office/drawing/2014/main" id="{9D381055-A207-8BB5-7217-F05D832AC23F}"/>
                  </a:ext>
                </a:extLst>
              </p:cNvPr>
              <p:cNvSpPr txBox="1">
                <a:spLocks noRot="1" noChangeAspect="1" noMove="1" noResize="1" noEditPoints="1" noAdjustHandles="1" noChangeArrowheads="1" noChangeShapeType="1" noTextEdit="1"/>
              </p:cNvSpPr>
              <p:nvPr/>
            </p:nvSpPr>
            <p:spPr>
              <a:xfrm>
                <a:off x="10186873" y="4527527"/>
                <a:ext cx="1756980" cy="830997"/>
              </a:xfrm>
              <a:prstGeom prst="rect">
                <a:avLst/>
              </a:prstGeom>
              <a:blipFill>
                <a:blip r:embed="rId10"/>
                <a:stretch>
                  <a:fillRect l="-694" t="-5882" r="-6250" b="-16176"/>
                </a:stretch>
              </a:blipFill>
            </p:spPr>
            <p:txBody>
              <a:bodyPr/>
              <a:lstStyle/>
              <a:p>
                <a:r>
                  <a:rPr lang="en-AT">
                    <a:noFill/>
                  </a:rPr>
                  <a:t> </a:t>
                </a:r>
              </a:p>
            </p:txBody>
          </p:sp>
        </mc:Fallback>
      </mc:AlternateContent>
    </p:spTree>
    <p:extLst>
      <p:ext uri="{BB962C8B-B14F-4D97-AF65-F5344CB8AC3E}">
        <p14:creationId xmlns:p14="http://schemas.microsoft.com/office/powerpoint/2010/main" val="248865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16" grpId="0"/>
      <p:bldP spid="17"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31FA6-B6AB-5708-97BB-3B3200896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A7854E-92C4-EA97-B11D-284DA1FF5999}"/>
              </a:ext>
            </a:extLst>
          </p:cNvPr>
          <p:cNvSpPr>
            <a:spLocks noGrp="1"/>
          </p:cNvSpPr>
          <p:nvPr>
            <p:ph type="title"/>
          </p:nvPr>
        </p:nvSpPr>
        <p:spPr/>
        <p:txBody>
          <a:bodyPr/>
          <a:lstStyle/>
          <a:p>
            <a:r>
              <a:rPr lang="en-US" dirty="0"/>
              <a:t>Transforming random variables</a:t>
            </a:r>
            <a:endParaRPr lang="en-AT" dirty="0"/>
          </a:p>
        </p:txBody>
      </p:sp>
      <p:sp>
        <p:nvSpPr>
          <p:cNvPr id="3" name="Slide Number Placeholder 2">
            <a:extLst>
              <a:ext uri="{FF2B5EF4-FFF2-40B4-BE49-F238E27FC236}">
                <a16:creationId xmlns:a16="http://schemas.microsoft.com/office/drawing/2014/main" id="{6DAD7C64-7B41-B43C-E07D-694ED0917FB1}"/>
              </a:ext>
            </a:extLst>
          </p:cNvPr>
          <p:cNvSpPr>
            <a:spLocks noGrp="1"/>
          </p:cNvSpPr>
          <p:nvPr>
            <p:ph type="sldNum" sz="quarter" idx="12"/>
          </p:nvPr>
        </p:nvSpPr>
        <p:spPr/>
        <p:txBody>
          <a:bodyPr/>
          <a:lstStyle/>
          <a:p>
            <a:fld id="{CC491BDB-77F2-4EF0-887C-9DE660584513}" type="slidenum">
              <a:rPr lang="en-GB" smtClean="0"/>
              <a:pPr/>
              <a:t>26</a:t>
            </a:fld>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220294-F0F0-9EB2-8ECF-FC1191A8FAC8}"/>
                  </a:ext>
                </a:extLst>
              </p:cNvPr>
              <p:cNvSpPr txBox="1"/>
              <p:nvPr/>
            </p:nvSpPr>
            <p:spPr>
              <a:xfrm>
                <a:off x="287475" y="1205975"/>
                <a:ext cx="11550105"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Suppose you know the distribution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of a random variable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a:t>
                </a:r>
                <a:br>
                  <a:rPr lang="en-US" sz="2400" dirty="0">
                    <a:latin typeface="Beaufort for LOL" panose="02020503050000020004" pitchFamily="18" charset="0"/>
                    <a:cs typeface="Beaufort for LOL" panose="02020503050000020004" pitchFamily="18" charset="0"/>
                  </a:rPr>
                </a:br>
                <a:br>
                  <a:rPr lang="en-US" sz="2400" b="1" dirty="0">
                    <a:latin typeface="Beaufort for LOL" panose="02020503050000020004" pitchFamily="18" charset="0"/>
                    <a:cs typeface="Beaufort for LOL" panose="02020503050000020004" pitchFamily="18" charset="0"/>
                  </a:rPr>
                </a:br>
                <a:r>
                  <a:rPr lang="en-US" sz="2400" b="1" dirty="0">
                    <a:latin typeface="Beaufort for LOL" panose="02020503050000020004" pitchFamily="18" charset="0"/>
                    <a:cs typeface="Beaufort for LOL" panose="02020503050000020004" pitchFamily="18" charset="0"/>
                  </a:rPr>
                  <a:t>Question: </a:t>
                </a:r>
                <a:r>
                  <a:rPr lang="en-US" sz="2400" dirty="0">
                    <a:latin typeface="Beaufort for LOL" panose="02020503050000020004" pitchFamily="18" charset="0"/>
                    <a:cs typeface="Beaufort for LOL" panose="02020503050000020004" pitchFamily="18" charset="0"/>
                  </a:rPr>
                  <a:t>can you write down the distribution of a function </a:t>
                </a:r>
                <a14:m>
                  <m:oMath xmlns:m="http://schemas.openxmlformats.org/officeDocument/2006/math">
                    <m:r>
                      <m:rPr>
                        <m:sty m:val="p"/>
                      </m:rPr>
                      <a:rPr lang="en-US" sz="2400" dirty="0">
                        <a:latin typeface="Cambria Math" panose="02040503050406030204" pitchFamily="18" charset="0"/>
                        <a:cs typeface="Beaufort for LOL" panose="02020503050000020004" pitchFamily="18" charset="0"/>
                      </a:rPr>
                      <m:t>y</m:t>
                    </m:r>
                    <m:r>
                      <a:rPr lang="en-US" sz="2400" b="0" i="0"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𝑓</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36220294-F0F0-9EB2-8ECF-FC1191A8FAC8}"/>
                  </a:ext>
                </a:extLst>
              </p:cNvPr>
              <p:cNvSpPr txBox="1">
                <a:spLocks noRot="1" noChangeAspect="1" noMove="1" noResize="1" noEditPoints="1" noAdjustHandles="1" noChangeArrowheads="1" noChangeShapeType="1" noTextEdit="1"/>
              </p:cNvSpPr>
              <p:nvPr/>
            </p:nvSpPr>
            <p:spPr>
              <a:xfrm>
                <a:off x="287475" y="1205975"/>
                <a:ext cx="11550105" cy="1200329"/>
              </a:xfrm>
              <a:prstGeom prst="rect">
                <a:avLst/>
              </a:prstGeom>
              <a:blipFill>
                <a:blip r:embed="rId2"/>
                <a:stretch>
                  <a:fillRect l="-792" t="-4061" b="-10660"/>
                </a:stretch>
              </a:blipFill>
            </p:spPr>
            <p:txBody>
              <a:bodyPr/>
              <a:lstStyle/>
              <a:p>
                <a:r>
                  <a:rPr lang="en-AT">
                    <a:noFill/>
                  </a:rPr>
                  <a:t> </a:t>
                </a:r>
              </a:p>
            </p:txBody>
          </p:sp>
        </mc:Fallback>
      </mc:AlternateContent>
      <p:sp>
        <p:nvSpPr>
          <p:cNvPr id="9" name="TextBox 8">
            <a:extLst>
              <a:ext uri="{FF2B5EF4-FFF2-40B4-BE49-F238E27FC236}">
                <a16:creationId xmlns:a16="http://schemas.microsoft.com/office/drawing/2014/main" id="{C9632A87-4F37-9A8D-5659-DC8AB2635B76}"/>
              </a:ext>
            </a:extLst>
          </p:cNvPr>
          <p:cNvSpPr txBox="1"/>
          <p:nvPr/>
        </p:nvSpPr>
        <p:spPr>
          <a:xfrm>
            <a:off x="287475" y="2805517"/>
            <a:ext cx="11550105"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Yes:</a:t>
            </a:r>
            <a:r>
              <a:rPr lang="en-US" sz="2400" dirty="0">
                <a:latin typeface="Beaufort for LOL" panose="02020503050000020004" pitchFamily="18" charset="0"/>
                <a:cs typeface="Beaufort for LOL" panose="02020503050000020004" pitchFamily="18" charset="0"/>
              </a:rPr>
              <a:t> we require that probabilities are conserved locally. So, we substitute in the integral!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FC6ADBA-D0F7-275D-6EA6-2318B32214BA}"/>
                  </a:ext>
                </a:extLst>
              </p:cNvPr>
              <p:cNvSpPr txBox="1"/>
              <p:nvPr/>
            </p:nvSpPr>
            <p:spPr>
              <a:xfrm>
                <a:off x="6135330" y="4699288"/>
                <a:ext cx="3265061" cy="461665"/>
              </a:xfrm>
              <a:prstGeom prst="rect">
                <a:avLst/>
              </a:prstGeom>
              <a:noFill/>
            </p:spPr>
            <p:txBody>
              <a:bodyPr wrap="none" rtlCol="0">
                <a:spAutoFit/>
              </a:bodyPr>
              <a:lstStyle/>
              <a:p>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𝑓</m:t>
                    </m:r>
                  </m:oMath>
                </a14:m>
                <a:r>
                  <a:rPr lang="en-US" sz="2400" dirty="0">
                    <a:latin typeface="Beaufort for LOL" panose="02020503050000020004" pitchFamily="18" charset="0"/>
                    <a:cs typeface="Beaufort for LOL" panose="02020503050000020004" pitchFamily="18" charset="0"/>
                  </a:rPr>
                  <a:t> rescales interval length</a:t>
                </a:r>
                <a:endParaRPr lang="en-AT" sz="2400"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9FC6ADBA-D0F7-275D-6EA6-2318B32214BA}"/>
                  </a:ext>
                </a:extLst>
              </p:cNvPr>
              <p:cNvSpPr txBox="1">
                <a:spLocks noRot="1" noChangeAspect="1" noMove="1" noResize="1" noEditPoints="1" noAdjustHandles="1" noChangeArrowheads="1" noChangeShapeType="1" noTextEdit="1"/>
              </p:cNvSpPr>
              <p:nvPr/>
            </p:nvSpPr>
            <p:spPr>
              <a:xfrm>
                <a:off x="6135330" y="4699288"/>
                <a:ext cx="3265061" cy="461665"/>
              </a:xfrm>
              <a:prstGeom prst="rect">
                <a:avLst/>
              </a:prstGeom>
              <a:blipFill>
                <a:blip r:embed="rId3"/>
                <a:stretch>
                  <a:fillRect l="-1493" t="-10526" r="-1866" b="-28947"/>
                </a:stretch>
              </a:blipFill>
            </p:spPr>
            <p:txBody>
              <a:bodyPr/>
              <a:lstStyle/>
              <a:p>
                <a:r>
                  <a:rPr lang="en-AT">
                    <a:noFill/>
                  </a:rPr>
                  <a:t> </a:t>
                </a:r>
              </a:p>
            </p:txBody>
          </p:sp>
        </mc:Fallback>
      </mc:AlternateContent>
      <p:sp>
        <p:nvSpPr>
          <p:cNvPr id="13" name="TextBox 12">
            <a:extLst>
              <a:ext uri="{FF2B5EF4-FFF2-40B4-BE49-F238E27FC236}">
                <a16:creationId xmlns:a16="http://schemas.microsoft.com/office/drawing/2014/main" id="{28C98466-D383-904E-0907-E1AF7F5A3B51}"/>
              </a:ext>
            </a:extLst>
          </p:cNvPr>
          <p:cNvSpPr txBox="1"/>
          <p:nvPr/>
        </p:nvSpPr>
        <p:spPr>
          <a:xfrm>
            <a:off x="287475" y="4769962"/>
            <a:ext cx="3845925" cy="461665"/>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probability density of interval</a:t>
            </a:r>
            <a:endParaRPr lang="en-AT" sz="2400" dirty="0">
              <a:latin typeface="Beaufort for LOL" panose="02020503050000020004" pitchFamily="18" charset="0"/>
              <a:cs typeface="Beaufort for LOL" panose="02020503050000020004" pitchFamily="18" charset="0"/>
            </a:endParaRPr>
          </a:p>
        </p:txBody>
      </p:sp>
      <p:cxnSp>
        <p:nvCxnSpPr>
          <p:cNvPr id="15" name="Connector: Elbow 14">
            <a:extLst>
              <a:ext uri="{FF2B5EF4-FFF2-40B4-BE49-F238E27FC236}">
                <a16:creationId xmlns:a16="http://schemas.microsoft.com/office/drawing/2014/main" id="{1BFD8BBA-06EA-690B-0F08-F58C99D8DAAC}"/>
              </a:ext>
            </a:extLst>
          </p:cNvPr>
          <p:cNvCxnSpPr>
            <a:cxnSpLocks/>
            <a:stCxn id="13" idx="3"/>
          </p:cNvCxnSpPr>
          <p:nvPr/>
        </p:nvCxnSpPr>
        <p:spPr>
          <a:xfrm flipV="1">
            <a:off x="4133400" y="4367280"/>
            <a:ext cx="411158" cy="633515"/>
          </a:xfrm>
          <a:prstGeom prst="bentConnector2">
            <a:avLst/>
          </a:prstGeom>
          <a:ln w="38100" cap="rnd" cmpd="sng">
            <a:solidFill>
              <a:schemeClr val="tx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93F579E-BF9C-EF23-B2E3-6E72FDA8167E}"/>
              </a:ext>
            </a:extLst>
          </p:cNvPr>
          <p:cNvCxnSpPr>
            <a:cxnSpLocks/>
            <a:stCxn id="12" idx="1"/>
          </p:cNvCxnSpPr>
          <p:nvPr/>
        </p:nvCxnSpPr>
        <p:spPr>
          <a:xfrm rot="10800000">
            <a:off x="5249892" y="4560091"/>
            <a:ext cx="885438" cy="370030"/>
          </a:xfrm>
          <a:prstGeom prst="bentConnector3">
            <a:avLst>
              <a:gd name="adj1" fmla="val 100005"/>
            </a:avLst>
          </a:prstGeom>
          <a:ln w="38100" cap="rnd" cmpd="sng">
            <a:solidFill>
              <a:schemeClr val="tx1"/>
            </a:solidFill>
            <a:headEnd type="triangle"/>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0612FD-6592-43E8-8D4D-7789472BFE6F}"/>
                  </a:ext>
                </a:extLst>
              </p:cNvPr>
              <p:cNvSpPr txBox="1"/>
              <p:nvPr/>
            </p:nvSpPr>
            <p:spPr>
              <a:xfrm>
                <a:off x="2116757" y="3691902"/>
                <a:ext cx="8703644" cy="675378"/>
              </a:xfrm>
              <a:prstGeom prst="rect">
                <a:avLst/>
              </a:prstGeom>
              <a:noFill/>
            </p:spPr>
            <p:txBody>
              <a:bodyPr wrap="square">
                <a:spAutoFit/>
              </a:bodyPr>
              <a:lstStyle/>
              <a:p>
                <a14:m>
                  <m:oMath xmlns:m="http://schemas.openxmlformats.org/officeDocument/2006/math">
                    <m:r>
                      <a:rPr lang="en-US" sz="240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𝑦</m:t>
                            </m:r>
                          </m:e>
                        </m:d>
                      </m:e>
                    </m:d>
                    <m:f>
                      <m:fPr>
                        <m:ctrlPr>
                          <a:rPr lang="en-US" sz="2400" b="0" i="1" dirty="0" smtClean="0">
                            <a:latin typeface="Cambria Math" panose="02040503050406030204" pitchFamily="18" charset="0"/>
                            <a:cs typeface="Beaufort for LOL" panose="02020503050000020004" pitchFamily="18" charset="0"/>
                          </a:rPr>
                        </m:ctrlPr>
                      </m:fPr>
                      <m:num>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𝑥</m:t>
                        </m:r>
                      </m:num>
                      <m:den>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𝑦</m:t>
                        </m:r>
                      </m:den>
                    </m:f>
                    <m:r>
                      <a:rPr lang="en-US" sz="2400" b="0" i="1"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𝑦</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𝑞</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𝑦</m:t>
                        </m:r>
                      </m:e>
                    </m:d>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𝑦</m:t>
                    </m:r>
                  </m:oMath>
                </a14:m>
                <a:r>
                  <a:rPr lang="en-US" sz="2400" i="1" dirty="0"/>
                  <a:t>    </a:t>
                </a:r>
                <a:r>
                  <a:rPr lang="en-US" sz="2400" dirty="0">
                    <a:latin typeface="Beaufort for LOL" panose="02020503050000020004" pitchFamily="18" charset="0"/>
                    <a:cs typeface="Beaufort for LOL" panose="02020503050000020004" pitchFamily="18" charset="0"/>
                  </a:rPr>
                  <a:t>with    </a:t>
                </a:r>
                <a14:m>
                  <m:oMath xmlns:m="http://schemas.openxmlformats.org/officeDocument/2006/math">
                    <m:f>
                      <m:fPr>
                        <m:ctrlPr>
                          <a:rPr lang="en-US" sz="2400" b="0" i="1" smtClean="0">
                            <a:latin typeface="Cambria Math" panose="02040503050406030204" pitchFamily="18" charset="0"/>
                            <a:cs typeface="Beaufort for LOL" panose="02020503050000020004" pitchFamily="18" charset="0"/>
                          </a:rPr>
                        </m:ctrlPr>
                      </m:fPr>
                      <m:num>
                        <m:r>
                          <m:rPr>
                            <m:sty m:val="p"/>
                          </m:rPr>
                          <a:rPr lang="en-US" sz="2400" b="0" i="0" smtClean="0">
                            <a:latin typeface="Cambria Math" panose="02040503050406030204" pitchFamily="18" charset="0"/>
                            <a:cs typeface="Beaufort for LOL" panose="02020503050000020004" pitchFamily="18" charset="0"/>
                          </a:rPr>
                          <m:t>d</m:t>
                        </m:r>
                        <m:r>
                          <a:rPr lang="en-US" sz="2400" b="0" i="1" smtClean="0">
                            <a:latin typeface="Cambria Math" panose="02040503050406030204" pitchFamily="18" charset="0"/>
                            <a:cs typeface="Beaufort for LOL" panose="02020503050000020004" pitchFamily="18" charset="0"/>
                          </a:rPr>
                          <m:t>𝑥</m:t>
                        </m:r>
                      </m:num>
                      <m:den>
                        <m:r>
                          <m:rPr>
                            <m:sty m:val="p"/>
                          </m:rPr>
                          <a:rPr lang="en-US" sz="2400" b="0" i="0" smtClean="0">
                            <a:latin typeface="Cambria Math" panose="02040503050406030204" pitchFamily="18" charset="0"/>
                            <a:cs typeface="Beaufort for LOL" panose="02020503050000020004" pitchFamily="18" charset="0"/>
                          </a:rPr>
                          <m:t>d</m:t>
                        </m:r>
                        <m:r>
                          <a:rPr lang="en-US" sz="2400" b="0" i="1" smtClean="0">
                            <a:latin typeface="Cambria Math" panose="02040503050406030204" pitchFamily="18" charset="0"/>
                            <a:cs typeface="Beaufort for LOL" panose="02020503050000020004" pitchFamily="18" charset="0"/>
                          </a:rPr>
                          <m:t>𝑦</m:t>
                        </m:r>
                      </m:den>
                    </m:f>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f>
                          <m:fPr>
                            <m:ctrlPr>
                              <a:rPr lang="en-US" sz="2400" b="0" i="1" smtClean="0">
                                <a:latin typeface="Cambria Math" panose="02040503050406030204" pitchFamily="18" charset="0"/>
                                <a:cs typeface="Beaufort for LOL" panose="02020503050000020004" pitchFamily="18" charset="0"/>
                              </a:rPr>
                            </m:ctrlPr>
                          </m:fPr>
                          <m:num>
                            <m:r>
                              <m:rPr>
                                <m:sty m:val="p"/>
                              </m:rPr>
                              <a:rPr lang="en-US" sz="2400" b="0" i="0" smtClean="0">
                                <a:latin typeface="Cambria Math" panose="02040503050406030204" pitchFamily="18" charset="0"/>
                                <a:cs typeface="Beaufort for LOL" panose="02020503050000020004" pitchFamily="18" charset="0"/>
                              </a:rPr>
                              <m:t>d</m:t>
                            </m:r>
                          </m:num>
                          <m:den>
                            <m:r>
                              <m:rPr>
                                <m:sty m:val="p"/>
                              </m:rPr>
                              <a:rPr lang="en-US" sz="2400" b="0" i="1" smtClean="0">
                                <a:latin typeface="Cambria Math" panose="02040503050406030204" pitchFamily="18" charset="0"/>
                                <a:cs typeface="Beaufort for LOL" panose="02020503050000020004" pitchFamily="18" charset="0"/>
                              </a:rPr>
                              <m:t>d</m:t>
                            </m:r>
                            <m:r>
                              <a:rPr lang="en-US" sz="2400" b="0" i="1" smtClean="0">
                                <a:latin typeface="Cambria Math" panose="02040503050406030204" pitchFamily="18" charset="0"/>
                                <a:cs typeface="Beaufort for LOL" panose="02020503050000020004" pitchFamily="18" charset="0"/>
                              </a:rPr>
                              <m:t>𝑦</m:t>
                            </m:r>
                          </m:den>
                        </m:f>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𝑓</m:t>
                        </m:r>
                      </m:e>
                      <m:sup>
                        <m:r>
                          <a:rPr lang="en-US" sz="2400" b="0" i="1" smtClean="0">
                            <a:latin typeface="Cambria Math" panose="02040503050406030204" pitchFamily="18" charset="0"/>
                            <a:cs typeface="Beaufort for LOL" panose="02020503050000020004" pitchFamily="18" charset="0"/>
                          </a:rPr>
                          <m:t>−1</m:t>
                        </m:r>
                      </m:sup>
                    </m:sSup>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𝑦</m:t>
                    </m:r>
                    <m:r>
                      <a:rPr lang="en-US" sz="2400" b="0" i="1" smtClean="0">
                        <a:latin typeface="Cambria Math" panose="02040503050406030204" pitchFamily="18" charset="0"/>
                        <a:cs typeface="Beaufort for LOL" panose="02020503050000020004" pitchFamily="18" charset="0"/>
                      </a:rPr>
                      <m:t>)</m:t>
                    </m:r>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DE0612FD-6592-43E8-8D4D-7789472BFE6F}"/>
                  </a:ext>
                </a:extLst>
              </p:cNvPr>
              <p:cNvSpPr txBox="1">
                <a:spLocks noRot="1" noChangeAspect="1" noMove="1" noResize="1" noEditPoints="1" noAdjustHandles="1" noChangeArrowheads="1" noChangeShapeType="1" noTextEdit="1"/>
              </p:cNvSpPr>
              <p:nvPr/>
            </p:nvSpPr>
            <p:spPr>
              <a:xfrm>
                <a:off x="2116757" y="3691902"/>
                <a:ext cx="8703644" cy="675378"/>
              </a:xfrm>
              <a:prstGeom prst="rect">
                <a:avLst/>
              </a:prstGeom>
              <a:blipFill>
                <a:blip r:embed="rId4"/>
                <a:stretch>
                  <a:fillRect b="-2727"/>
                </a:stretch>
              </a:blipFill>
            </p:spPr>
            <p:txBody>
              <a:bodyPr/>
              <a:lstStyle/>
              <a:p>
                <a:r>
                  <a:rPr lang="en-AT">
                    <a:noFill/>
                  </a:rPr>
                  <a:t> </a:t>
                </a:r>
              </a:p>
            </p:txBody>
          </p:sp>
        </mc:Fallback>
      </mc:AlternateContent>
      <p:grpSp>
        <p:nvGrpSpPr>
          <p:cNvPr id="17" name="Group 16">
            <a:extLst>
              <a:ext uri="{FF2B5EF4-FFF2-40B4-BE49-F238E27FC236}">
                <a16:creationId xmlns:a16="http://schemas.microsoft.com/office/drawing/2014/main" id="{B57D481D-8228-06DB-5444-D371F8ACBD2F}"/>
              </a:ext>
            </a:extLst>
          </p:cNvPr>
          <p:cNvGrpSpPr/>
          <p:nvPr/>
        </p:nvGrpSpPr>
        <p:grpSpPr>
          <a:xfrm>
            <a:off x="3181803" y="5501647"/>
            <a:ext cx="7267090" cy="1001928"/>
            <a:chOff x="3181803" y="5501647"/>
            <a:chExt cx="7267090" cy="1001928"/>
          </a:xfrm>
        </p:grpSpPr>
        <p:sp>
          <p:nvSpPr>
            <p:cNvPr id="7" name="Rectangle: Rounded Corners 6">
              <a:extLst>
                <a:ext uri="{FF2B5EF4-FFF2-40B4-BE49-F238E27FC236}">
                  <a16:creationId xmlns:a16="http://schemas.microsoft.com/office/drawing/2014/main" id="{9EC273AC-7C50-F795-08DD-AD70C61C2CA8}"/>
                </a:ext>
              </a:extLst>
            </p:cNvPr>
            <p:cNvSpPr/>
            <p:nvPr/>
          </p:nvSpPr>
          <p:spPr>
            <a:xfrm>
              <a:off x="3181803" y="5501647"/>
              <a:ext cx="6218588" cy="100192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TextBox 9">
              <a:extLst>
                <a:ext uri="{FF2B5EF4-FFF2-40B4-BE49-F238E27FC236}">
                  <a16:creationId xmlns:a16="http://schemas.microsoft.com/office/drawing/2014/main" id="{E208E730-851B-5CB4-0726-A93900273EA4}"/>
                </a:ext>
              </a:extLst>
            </p:cNvPr>
            <p:cNvSpPr txBox="1"/>
            <p:nvPr/>
          </p:nvSpPr>
          <p:spPr>
            <a:xfrm>
              <a:off x="3413475" y="5803152"/>
              <a:ext cx="2044149" cy="461665"/>
            </a:xfrm>
            <a:prstGeom prst="rect">
              <a:avLst/>
            </a:prstGeom>
            <a:noFill/>
          </p:spPr>
          <p:txBody>
            <a:bodyPr wrap="none" rtlCol="0">
              <a:spAutoFit/>
            </a:bodyPr>
            <a:lstStyle/>
            <a:p>
              <a:r>
                <a:rPr lang="en-US" sz="2400" dirty="0">
                  <a:latin typeface="Beaufort for LOL" panose="02020503050000020004" pitchFamily="18" charset="0"/>
                  <a:cs typeface="Beaufort for LOL" panose="02020503050000020004" pitchFamily="18" charset="0"/>
                </a:rPr>
                <a:t>Thus, we have:</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5D4439-1F03-AE4E-96BF-77BE300859F1}"/>
                    </a:ext>
                  </a:extLst>
                </p:cNvPr>
                <p:cNvSpPr txBox="1"/>
                <p:nvPr/>
              </p:nvSpPr>
              <p:spPr>
                <a:xfrm>
                  <a:off x="4351289" y="5584749"/>
                  <a:ext cx="6097604" cy="8568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Beaufort for LOL" panose="02020503050000020004" pitchFamily="18" charset="0"/>
                          </a:rPr>
                          <m:t>𝑞</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𝑦</m:t>
                            </m:r>
                          </m:e>
                        </m:d>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𝑝</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𝑦</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e>
                        </m:d>
                        <m:sSup>
                          <m:sSupPr>
                            <m:ctrlPr>
                              <a:rPr lang="en-US" sz="2400" b="0" i="1" smtClean="0">
                                <a:latin typeface="Cambria Math" panose="02040503050406030204" pitchFamily="18" charset="0"/>
                                <a:cs typeface="Beaufort for LOL" panose="02020503050000020004" pitchFamily="18" charset="0"/>
                              </a:rPr>
                            </m:ctrlPr>
                          </m:sSupPr>
                          <m:e>
                            <m:f>
                              <m:fPr>
                                <m:ctrlPr>
                                  <a:rPr lang="en-US" sz="2400" b="0" i="1" smtClean="0">
                                    <a:latin typeface="Cambria Math" panose="02040503050406030204" pitchFamily="18" charset="0"/>
                                    <a:cs typeface="Beaufort for LOL" panose="02020503050000020004" pitchFamily="18" charset="0"/>
                                  </a:rPr>
                                </m:ctrlPr>
                              </m:fPr>
                              <m:num>
                                <m:r>
                                  <m:rPr>
                                    <m:sty m:val="p"/>
                                  </m:rPr>
                                  <a:rPr lang="en-US" sz="2400" b="0" i="0" smtClean="0">
                                    <a:latin typeface="Cambria Math" panose="02040503050406030204" pitchFamily="18" charset="0"/>
                                    <a:cs typeface="Beaufort for LOL" panose="02020503050000020004" pitchFamily="18" charset="0"/>
                                  </a:rPr>
                                  <m:t>d</m:t>
                                </m:r>
                              </m:num>
                              <m:den>
                                <m:r>
                                  <m:rPr>
                                    <m:sty m:val="p"/>
                                  </m:rPr>
                                  <a:rPr lang="en-US" sz="2400" b="0" i="1" smtClean="0">
                                    <a:latin typeface="Cambria Math" panose="02040503050406030204" pitchFamily="18" charset="0"/>
                                    <a:cs typeface="Beaufort for LOL" panose="02020503050000020004" pitchFamily="18" charset="0"/>
                                  </a:rPr>
                                  <m:t>d</m:t>
                                </m:r>
                                <m:r>
                                  <a:rPr lang="en-US" sz="2400" b="0" i="1" smtClean="0">
                                    <a:latin typeface="Cambria Math" panose="02040503050406030204" pitchFamily="18" charset="0"/>
                                    <a:cs typeface="Beaufort for LOL" panose="02020503050000020004" pitchFamily="18" charset="0"/>
                                  </a:rPr>
                                  <m:t>𝑦</m:t>
                                </m:r>
                              </m:den>
                            </m:f>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𝑓</m:t>
                            </m:r>
                          </m:e>
                          <m:sup>
                            <m:r>
                              <a:rPr lang="en-US" sz="2400" b="0" i="1" smtClean="0">
                                <a:latin typeface="Cambria Math" panose="02040503050406030204" pitchFamily="18" charset="0"/>
                                <a:cs typeface="Beaufort for LOL" panose="02020503050000020004" pitchFamily="18" charset="0"/>
                              </a:rPr>
                              <m:t>−1</m:t>
                            </m:r>
                          </m:sup>
                        </m:sSup>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𝑦</m:t>
                        </m:r>
                        <m:r>
                          <a:rPr lang="en-US" sz="2400" b="0" i="1" smtClean="0">
                            <a:latin typeface="Cambria Math" panose="02040503050406030204" pitchFamily="18" charset="0"/>
                            <a:cs typeface="Beaufort for LOL" panose="02020503050000020004" pitchFamily="18" charset="0"/>
                          </a:rPr>
                          <m:t>)</m:t>
                        </m:r>
                      </m:oMath>
                    </m:oMathPara>
                  </a14:m>
                  <a:endParaRPr lang="en-AT" sz="2400" dirty="0"/>
                </a:p>
              </p:txBody>
            </p:sp>
          </mc:Choice>
          <mc:Fallback xmlns="">
            <p:sp>
              <p:nvSpPr>
                <p:cNvPr id="16" name="TextBox 15">
                  <a:extLst>
                    <a:ext uri="{FF2B5EF4-FFF2-40B4-BE49-F238E27FC236}">
                      <a16:creationId xmlns:a16="http://schemas.microsoft.com/office/drawing/2014/main" id="{A85D4439-1F03-AE4E-96BF-77BE300859F1}"/>
                    </a:ext>
                  </a:extLst>
                </p:cNvPr>
                <p:cNvSpPr txBox="1">
                  <a:spLocks noRot="1" noChangeAspect="1" noMove="1" noResize="1" noEditPoints="1" noAdjustHandles="1" noChangeArrowheads="1" noChangeShapeType="1" noTextEdit="1"/>
                </p:cNvSpPr>
                <p:nvPr/>
              </p:nvSpPr>
              <p:spPr>
                <a:xfrm>
                  <a:off x="4351289" y="5584749"/>
                  <a:ext cx="6097604" cy="856838"/>
                </a:xfrm>
                <a:prstGeom prst="rect">
                  <a:avLst/>
                </a:prstGeom>
                <a:blipFill>
                  <a:blip r:embed="rId5"/>
                  <a:stretch>
                    <a:fillRect/>
                  </a:stretch>
                </a:blipFill>
              </p:spPr>
              <p:txBody>
                <a:bodyPr/>
                <a:lstStyle/>
                <a:p>
                  <a:r>
                    <a:rPr lang="en-AT">
                      <a:noFill/>
                    </a:rPr>
                    <a:t> </a:t>
                  </a:r>
                </a:p>
              </p:txBody>
            </p:sp>
          </mc:Fallback>
        </mc:AlternateContent>
      </p:grpSp>
    </p:spTree>
    <p:extLst>
      <p:ext uri="{BB962C8B-B14F-4D97-AF65-F5344CB8AC3E}">
        <p14:creationId xmlns:p14="http://schemas.microsoft.com/office/powerpoint/2010/main" val="23730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9632D-D3A8-B0D7-A815-A8123D953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240B-FBB4-2F10-64C2-8D96AFD45B07}"/>
              </a:ext>
            </a:extLst>
          </p:cNvPr>
          <p:cNvSpPr>
            <a:spLocks noGrp="1"/>
          </p:cNvSpPr>
          <p:nvPr>
            <p:ph type="title"/>
          </p:nvPr>
        </p:nvSpPr>
        <p:spPr/>
        <p:txBody>
          <a:bodyPr/>
          <a:lstStyle/>
          <a:p>
            <a:r>
              <a:rPr lang="en-US" dirty="0"/>
              <a:t>Examples</a:t>
            </a:r>
            <a:endParaRPr lang="en-AT" dirty="0"/>
          </a:p>
        </p:txBody>
      </p:sp>
      <p:sp>
        <p:nvSpPr>
          <p:cNvPr id="3" name="Slide Number Placeholder 2">
            <a:extLst>
              <a:ext uri="{FF2B5EF4-FFF2-40B4-BE49-F238E27FC236}">
                <a16:creationId xmlns:a16="http://schemas.microsoft.com/office/drawing/2014/main" id="{9B85096D-5271-9172-2C97-6F403CD262BA}"/>
              </a:ext>
            </a:extLst>
          </p:cNvPr>
          <p:cNvSpPr>
            <a:spLocks noGrp="1"/>
          </p:cNvSpPr>
          <p:nvPr>
            <p:ph type="sldNum" sz="quarter" idx="12"/>
          </p:nvPr>
        </p:nvSpPr>
        <p:spPr/>
        <p:txBody>
          <a:bodyPr/>
          <a:lstStyle/>
          <a:p>
            <a:fld id="{CC491BDB-77F2-4EF0-887C-9DE660584513}" type="slidenum">
              <a:rPr lang="en-GB" smtClean="0"/>
              <a:pPr/>
              <a:t>27</a:t>
            </a:fld>
            <a:endParaRPr lang="en-GB"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73ED457-A283-3F4F-145B-B40BBB01E126}"/>
                  </a:ext>
                </a:extLst>
              </p:cNvPr>
              <p:cNvSpPr txBox="1"/>
              <p:nvPr/>
            </p:nvSpPr>
            <p:spPr>
              <a:xfrm>
                <a:off x="365158" y="1205975"/>
                <a:ext cx="6815289"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Assume:</a:t>
                </a:r>
                <a:r>
                  <a:rPr lang="en-US" sz="2400" dirty="0">
                    <a:latin typeface="Beaufort for LOL" panose="02020503050000020004" pitchFamily="18" charset="0"/>
                    <a:cs typeface="Beaufort for LOL" panose="02020503050000020004" pitchFamily="18" charset="0"/>
                  </a:rPr>
                  <a:t> </a:t>
                </a:r>
                <a14:m>
                  <m:oMath xmlns:m="http://schemas.openxmlformats.org/officeDocument/2006/math">
                    <m:r>
                      <m:rPr>
                        <m:sty m:val="p"/>
                      </m:rPr>
                      <a:rPr lang="en-US" sz="2400" b="0" i="0" smtClean="0">
                        <a:latin typeface="Cambria Math" panose="02040503050406030204" pitchFamily="18" charset="0"/>
                        <a:cs typeface="Beaufort for LOL" panose="02020503050000020004" pitchFamily="18" charset="0"/>
                      </a:rPr>
                      <m:t>y</m:t>
                    </m:r>
                    <m:r>
                      <a:rPr lang="en-US" sz="2400" b="0" i="0"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𝑓</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𝑥</m:t>
                        </m:r>
                      </m:e>
                    </m:d>
                    <m:r>
                      <a:rPr lang="en-US" sz="2400" b="0" i="1" smtClean="0">
                        <a:latin typeface="Cambria Math" panose="02040503050406030204" pitchFamily="18" charset="0"/>
                        <a:cs typeface="Beaufort for LOL" panose="02020503050000020004" pitchFamily="18" charset="0"/>
                      </a:rPr>
                      <m:t>=</m:t>
                    </m:r>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𝑥</m:t>
                        </m:r>
                      </m:e>
                      <m:sup>
                        <m:r>
                          <a:rPr lang="en-US" sz="2400" b="0" i="1" smtClean="0">
                            <a:latin typeface="Cambria Math" panose="02040503050406030204" pitchFamily="18" charset="0"/>
                            <a:cs typeface="Beaufort for LOL" panose="02020503050000020004" pitchFamily="18" charset="0"/>
                          </a:rPr>
                          <m:t>2</m:t>
                        </m:r>
                      </m:sup>
                    </m:sSup>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24" name="TextBox 23">
                <a:extLst>
                  <a:ext uri="{FF2B5EF4-FFF2-40B4-BE49-F238E27FC236}">
                    <a16:creationId xmlns:a16="http://schemas.microsoft.com/office/drawing/2014/main" id="{973ED457-A283-3F4F-145B-B40BBB01E126}"/>
                  </a:ext>
                </a:extLst>
              </p:cNvPr>
              <p:cNvSpPr txBox="1">
                <a:spLocks noRot="1" noChangeAspect="1" noMove="1" noResize="1" noEditPoints="1" noAdjustHandles="1" noChangeArrowheads="1" noChangeShapeType="1" noTextEdit="1"/>
              </p:cNvSpPr>
              <p:nvPr/>
            </p:nvSpPr>
            <p:spPr>
              <a:xfrm>
                <a:off x="365158" y="1205975"/>
                <a:ext cx="6815289" cy="461665"/>
              </a:xfrm>
              <a:prstGeom prst="rect">
                <a:avLst/>
              </a:prstGeom>
              <a:blipFill>
                <a:blip r:embed="rId2"/>
                <a:stretch>
                  <a:fillRect l="-1431"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64074C2-D403-BA3C-6C19-73109B5CD5F6}"/>
                  </a:ext>
                </a:extLst>
              </p:cNvPr>
              <p:cNvSpPr txBox="1"/>
              <p:nvPr/>
            </p:nvSpPr>
            <p:spPr>
              <a:xfrm>
                <a:off x="384409" y="2003268"/>
                <a:ext cx="6815289" cy="479298"/>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Then:</a:t>
                </a:r>
                <a:r>
                  <a:rPr lang="en-US" sz="2400" dirty="0">
                    <a:latin typeface="Beaufort for LOL" panose="02020503050000020004" pitchFamily="18" charset="0"/>
                    <a:cs typeface="Beaufort for LOL" panose="02020503050000020004" pitchFamily="18" charset="0"/>
                  </a:rPr>
                  <a:t> </a:t>
                </a:r>
                <a14:m>
                  <m:oMath xmlns:m="http://schemas.openxmlformats.org/officeDocument/2006/math">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𝑓</m:t>
                        </m:r>
                      </m:e>
                      <m:sup>
                        <m:r>
                          <a:rPr lang="en-US" sz="2400" b="0" i="1" smtClean="0">
                            <a:latin typeface="Cambria Math" panose="02040503050406030204" pitchFamily="18" charset="0"/>
                            <a:cs typeface="Beaufort for LOL" panose="02020503050000020004" pitchFamily="18" charset="0"/>
                          </a:rPr>
                          <m:t>−1</m:t>
                        </m:r>
                      </m:sup>
                    </m:sSup>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𝑦</m:t>
                        </m:r>
                      </m:e>
                    </m:d>
                    <m:r>
                      <a:rPr lang="en-US" sz="2400" b="0" i="1" smtClean="0">
                        <a:latin typeface="Cambria Math" panose="02040503050406030204" pitchFamily="18" charset="0"/>
                        <a:cs typeface="Beaufort for LOL" panose="02020503050000020004" pitchFamily="18" charset="0"/>
                      </a:rPr>
                      <m:t>=</m:t>
                    </m:r>
                    <m:rad>
                      <m:radPr>
                        <m:degHide m:val="on"/>
                        <m:ctrlPr>
                          <a:rPr lang="en-US" sz="2400" b="0" i="1" smtClean="0">
                            <a:latin typeface="Cambria Math" panose="02040503050406030204" pitchFamily="18" charset="0"/>
                            <a:cs typeface="Beaufort for LOL" panose="02020503050000020004" pitchFamily="18" charset="0"/>
                          </a:rPr>
                        </m:ctrlPr>
                      </m:radPr>
                      <m:deg/>
                      <m:e>
                        <m:r>
                          <a:rPr lang="en-US" sz="2400" b="0" i="1" smtClean="0">
                            <a:latin typeface="Cambria Math" panose="02040503050406030204" pitchFamily="18" charset="0"/>
                            <a:cs typeface="Beaufort for LOL" panose="02020503050000020004" pitchFamily="18" charset="0"/>
                          </a:rPr>
                          <m:t>𝑦</m:t>
                        </m:r>
                      </m:e>
                    </m:rad>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25" name="TextBox 24">
                <a:extLst>
                  <a:ext uri="{FF2B5EF4-FFF2-40B4-BE49-F238E27FC236}">
                    <a16:creationId xmlns:a16="http://schemas.microsoft.com/office/drawing/2014/main" id="{364074C2-D403-BA3C-6C19-73109B5CD5F6}"/>
                  </a:ext>
                </a:extLst>
              </p:cNvPr>
              <p:cNvSpPr txBox="1">
                <a:spLocks noRot="1" noChangeAspect="1" noMove="1" noResize="1" noEditPoints="1" noAdjustHandles="1" noChangeArrowheads="1" noChangeShapeType="1" noTextEdit="1"/>
              </p:cNvSpPr>
              <p:nvPr/>
            </p:nvSpPr>
            <p:spPr>
              <a:xfrm>
                <a:off x="384409" y="2003268"/>
                <a:ext cx="6815289" cy="479298"/>
              </a:xfrm>
              <a:prstGeom prst="rect">
                <a:avLst/>
              </a:prstGeom>
              <a:blipFill>
                <a:blip r:embed="rId3"/>
                <a:stretch>
                  <a:fillRect l="-1342" t="-8974" b="-26923"/>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9CA876E-FB81-A2B8-C3A9-3BE736E0586C}"/>
                  </a:ext>
                </a:extLst>
              </p:cNvPr>
              <p:cNvSpPr txBox="1"/>
              <p:nvPr/>
            </p:nvSpPr>
            <p:spPr>
              <a:xfrm>
                <a:off x="3693896" y="1937104"/>
                <a:ext cx="6815289" cy="691343"/>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and</a:t>
                </a:r>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     </a:t>
                </a:r>
                <a14:m>
                  <m:oMath xmlns:m="http://schemas.openxmlformats.org/officeDocument/2006/math">
                    <m:f>
                      <m:fPr>
                        <m:ctrlPr>
                          <a:rPr lang="en-US" sz="2400" b="0" i="1" smtClean="0">
                            <a:latin typeface="Cambria Math" panose="02040503050406030204" pitchFamily="18" charset="0"/>
                            <a:cs typeface="Beaufort for LOL" panose="02020503050000020004" pitchFamily="18" charset="0"/>
                          </a:rPr>
                        </m:ctrlPr>
                      </m:fPr>
                      <m:num>
                        <m:r>
                          <m:rPr>
                            <m:sty m:val="p"/>
                          </m:rPr>
                          <a:rPr lang="en-US" sz="2400" b="0" i="0" smtClean="0">
                            <a:latin typeface="Cambria Math" panose="02040503050406030204" pitchFamily="18" charset="0"/>
                            <a:cs typeface="Beaufort for LOL" panose="02020503050000020004" pitchFamily="18" charset="0"/>
                          </a:rPr>
                          <m:t>d</m:t>
                        </m:r>
                      </m:num>
                      <m:den>
                        <m:r>
                          <m:rPr>
                            <m:sty m:val="p"/>
                          </m:rPr>
                          <a:rPr lang="en-US" sz="2400" b="0" i="0" smtClean="0">
                            <a:latin typeface="Cambria Math" panose="02040503050406030204" pitchFamily="18" charset="0"/>
                            <a:cs typeface="Beaufort for LOL" panose="02020503050000020004" pitchFamily="18" charset="0"/>
                          </a:rPr>
                          <m:t>d</m:t>
                        </m:r>
                        <m:r>
                          <a:rPr lang="en-US" sz="2400" b="0" i="1" smtClean="0">
                            <a:latin typeface="Cambria Math" panose="02040503050406030204" pitchFamily="18" charset="0"/>
                            <a:cs typeface="Beaufort for LOL" panose="02020503050000020004" pitchFamily="18" charset="0"/>
                          </a:rPr>
                          <m:t>𝑦</m:t>
                        </m:r>
                      </m:den>
                    </m:f>
                    <m:sSup>
                      <m:sSupPr>
                        <m:ctrlPr>
                          <a:rPr lang="en-US" sz="2400" b="0" i="1" smtClean="0">
                            <a:latin typeface="Cambria Math" panose="02040503050406030204" pitchFamily="18" charset="0"/>
                            <a:cs typeface="Beaufort for LOL" panose="02020503050000020004" pitchFamily="18" charset="0"/>
                          </a:rPr>
                        </m:ctrlPr>
                      </m:sSupPr>
                      <m:e>
                        <m:r>
                          <a:rPr lang="en-US" sz="2400" b="0" i="1" smtClean="0">
                            <a:latin typeface="Cambria Math" panose="02040503050406030204" pitchFamily="18" charset="0"/>
                            <a:cs typeface="Beaufort for LOL" panose="02020503050000020004" pitchFamily="18" charset="0"/>
                          </a:rPr>
                          <m:t>𝑓</m:t>
                        </m:r>
                      </m:e>
                      <m:sup>
                        <m:r>
                          <a:rPr lang="en-US" sz="2400" b="0" i="1" smtClean="0">
                            <a:latin typeface="Cambria Math" panose="02040503050406030204" pitchFamily="18" charset="0"/>
                            <a:cs typeface="Beaufort for LOL" panose="02020503050000020004" pitchFamily="18" charset="0"/>
                          </a:rPr>
                          <m:t>−1</m:t>
                        </m:r>
                      </m:sup>
                    </m:sSup>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𝑦</m:t>
                        </m:r>
                      </m:e>
                    </m:d>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1</m:t>
                        </m:r>
                      </m:num>
                      <m:den>
                        <m:r>
                          <a:rPr lang="en-US" sz="2400" b="0" i="1" smtClean="0">
                            <a:latin typeface="Cambria Math" panose="02040503050406030204" pitchFamily="18" charset="0"/>
                            <a:cs typeface="Beaufort for LOL" panose="02020503050000020004" pitchFamily="18" charset="0"/>
                          </a:rPr>
                          <m:t>2</m:t>
                        </m:r>
                        <m:rad>
                          <m:radPr>
                            <m:degHide m:val="on"/>
                            <m:ctrlPr>
                              <a:rPr lang="en-US" sz="2400" b="0" i="1" smtClean="0">
                                <a:latin typeface="Cambria Math" panose="02040503050406030204" pitchFamily="18" charset="0"/>
                                <a:cs typeface="Beaufort for LOL" panose="02020503050000020004" pitchFamily="18" charset="0"/>
                              </a:rPr>
                            </m:ctrlPr>
                          </m:radPr>
                          <m:deg/>
                          <m:e>
                            <m:r>
                              <a:rPr lang="en-US" sz="2400" b="0" i="1" smtClean="0">
                                <a:latin typeface="Cambria Math" panose="02040503050406030204" pitchFamily="18" charset="0"/>
                                <a:cs typeface="Beaufort for LOL" panose="02020503050000020004" pitchFamily="18" charset="0"/>
                              </a:rPr>
                              <m:t>𝑦</m:t>
                            </m:r>
                          </m:e>
                        </m:rad>
                      </m:den>
                    </m:f>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26" name="TextBox 25">
                <a:extLst>
                  <a:ext uri="{FF2B5EF4-FFF2-40B4-BE49-F238E27FC236}">
                    <a16:creationId xmlns:a16="http://schemas.microsoft.com/office/drawing/2014/main" id="{09CA876E-FB81-A2B8-C3A9-3BE736E0586C}"/>
                  </a:ext>
                </a:extLst>
              </p:cNvPr>
              <p:cNvSpPr txBox="1">
                <a:spLocks noRot="1" noChangeAspect="1" noMove="1" noResize="1" noEditPoints="1" noAdjustHandles="1" noChangeArrowheads="1" noChangeShapeType="1" noTextEdit="1"/>
              </p:cNvSpPr>
              <p:nvPr/>
            </p:nvSpPr>
            <p:spPr>
              <a:xfrm>
                <a:off x="3693896" y="1937104"/>
                <a:ext cx="6815289" cy="691343"/>
              </a:xfrm>
              <a:prstGeom prst="rect">
                <a:avLst/>
              </a:prstGeom>
              <a:blipFill>
                <a:blip r:embed="rId4"/>
                <a:stretch>
                  <a:fillRect l="-1431"/>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43195D0-EE72-0773-7949-7A4EB78C5DBE}"/>
                  </a:ext>
                </a:extLst>
              </p:cNvPr>
              <p:cNvSpPr txBox="1"/>
              <p:nvPr/>
            </p:nvSpPr>
            <p:spPr>
              <a:xfrm>
                <a:off x="384409" y="2735925"/>
                <a:ext cx="6815289" cy="69307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Thus: </a:t>
                </a:r>
                <a14:m>
                  <m:oMath xmlns:m="http://schemas.openxmlformats.org/officeDocument/2006/math">
                    <m:r>
                      <a:rPr lang="en-US" sz="2400" b="1" i="0"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𝑞</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𝑦</m:t>
                        </m:r>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𝑝</m:t>
                    </m:r>
                    <m:d>
                      <m:dPr>
                        <m:ctrlPr>
                          <a:rPr lang="en-US" sz="2400" b="0" i="1" smtClean="0">
                            <a:latin typeface="Cambria Math" panose="02040503050406030204" pitchFamily="18" charset="0"/>
                            <a:cs typeface="Beaufort for LOL" panose="02020503050000020004" pitchFamily="18" charset="0"/>
                          </a:rPr>
                        </m:ctrlPr>
                      </m:dPr>
                      <m:e>
                        <m:rad>
                          <m:radPr>
                            <m:degHide m:val="on"/>
                            <m:ctrlPr>
                              <a:rPr lang="en-US" sz="2400" b="0" i="1" smtClean="0">
                                <a:latin typeface="Cambria Math" panose="02040503050406030204" pitchFamily="18" charset="0"/>
                                <a:cs typeface="Beaufort for LOL" panose="02020503050000020004" pitchFamily="18" charset="0"/>
                              </a:rPr>
                            </m:ctrlPr>
                          </m:radPr>
                          <m:deg/>
                          <m:e>
                            <m:r>
                              <a:rPr lang="en-US" sz="2400" b="0" i="1" smtClean="0">
                                <a:latin typeface="Cambria Math" panose="02040503050406030204" pitchFamily="18" charset="0"/>
                                <a:cs typeface="Beaufort for LOL" panose="02020503050000020004" pitchFamily="18" charset="0"/>
                              </a:rPr>
                              <m:t>𝑦</m:t>
                            </m:r>
                          </m:e>
                        </m:rad>
                      </m:e>
                    </m:d>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1</m:t>
                        </m:r>
                      </m:num>
                      <m:den>
                        <m:r>
                          <a:rPr lang="en-US" sz="2400" b="0" i="1" smtClean="0">
                            <a:latin typeface="Cambria Math" panose="02040503050406030204" pitchFamily="18" charset="0"/>
                            <a:cs typeface="Beaufort for LOL" panose="02020503050000020004" pitchFamily="18" charset="0"/>
                          </a:rPr>
                          <m:t>2</m:t>
                        </m:r>
                        <m:rad>
                          <m:radPr>
                            <m:degHide m:val="on"/>
                            <m:ctrlPr>
                              <a:rPr lang="en-US" sz="2400" b="0" i="1" smtClean="0">
                                <a:latin typeface="Cambria Math" panose="02040503050406030204" pitchFamily="18" charset="0"/>
                                <a:cs typeface="Beaufort for LOL" panose="02020503050000020004" pitchFamily="18" charset="0"/>
                              </a:rPr>
                            </m:ctrlPr>
                          </m:radPr>
                          <m:deg/>
                          <m:e>
                            <m:r>
                              <a:rPr lang="en-US" sz="2400" b="0" i="1" smtClean="0">
                                <a:latin typeface="Cambria Math" panose="02040503050406030204" pitchFamily="18" charset="0"/>
                                <a:cs typeface="Beaufort for LOL" panose="02020503050000020004" pitchFamily="18" charset="0"/>
                              </a:rPr>
                              <m:t>𝑦</m:t>
                            </m:r>
                          </m:e>
                        </m:rad>
                      </m:den>
                    </m:f>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27" name="TextBox 26">
                <a:extLst>
                  <a:ext uri="{FF2B5EF4-FFF2-40B4-BE49-F238E27FC236}">
                    <a16:creationId xmlns:a16="http://schemas.microsoft.com/office/drawing/2014/main" id="{743195D0-EE72-0773-7949-7A4EB78C5DBE}"/>
                  </a:ext>
                </a:extLst>
              </p:cNvPr>
              <p:cNvSpPr txBox="1">
                <a:spLocks noRot="1" noChangeAspect="1" noMove="1" noResize="1" noEditPoints="1" noAdjustHandles="1" noChangeArrowheads="1" noChangeShapeType="1" noTextEdit="1"/>
              </p:cNvSpPr>
              <p:nvPr/>
            </p:nvSpPr>
            <p:spPr>
              <a:xfrm>
                <a:off x="384409" y="2735925"/>
                <a:ext cx="6815289" cy="693075"/>
              </a:xfrm>
              <a:prstGeom prst="rect">
                <a:avLst/>
              </a:prstGeom>
              <a:blipFill>
                <a:blip r:embed="rId5"/>
                <a:stretch>
                  <a:fillRect l="-134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1DE2DB9-6951-097E-D4A0-069FA9B5A111}"/>
                  </a:ext>
                </a:extLst>
              </p:cNvPr>
              <p:cNvSpPr txBox="1"/>
              <p:nvPr/>
            </p:nvSpPr>
            <p:spPr>
              <a:xfrm>
                <a:off x="384409" y="3767889"/>
                <a:ext cx="6815289"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Example: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is the uniform distribution</a:t>
                </a:r>
                <a:endParaRPr lang="en-AT" sz="2400" dirty="0">
                  <a:latin typeface="Beaufort for LOL" panose="02020503050000020004" pitchFamily="18" charset="0"/>
                  <a:cs typeface="Beaufort for LOL" panose="02020503050000020004" pitchFamily="18" charset="0"/>
                </a:endParaRPr>
              </a:p>
            </p:txBody>
          </p:sp>
        </mc:Choice>
        <mc:Fallback xmlns="">
          <p:sp>
            <p:nvSpPr>
              <p:cNvPr id="28" name="TextBox 27">
                <a:extLst>
                  <a:ext uri="{FF2B5EF4-FFF2-40B4-BE49-F238E27FC236}">
                    <a16:creationId xmlns:a16="http://schemas.microsoft.com/office/drawing/2014/main" id="{91DE2DB9-6951-097E-D4A0-069FA9B5A111}"/>
                  </a:ext>
                </a:extLst>
              </p:cNvPr>
              <p:cNvSpPr txBox="1">
                <a:spLocks noRot="1" noChangeAspect="1" noMove="1" noResize="1" noEditPoints="1" noAdjustHandles="1" noChangeArrowheads="1" noChangeShapeType="1" noTextEdit="1"/>
              </p:cNvSpPr>
              <p:nvPr/>
            </p:nvSpPr>
            <p:spPr>
              <a:xfrm>
                <a:off x="384409" y="3767889"/>
                <a:ext cx="6815289" cy="461665"/>
              </a:xfrm>
              <a:prstGeom prst="rect">
                <a:avLst/>
              </a:prstGeom>
              <a:blipFill>
                <a:blip r:embed="rId6"/>
                <a:stretch>
                  <a:fillRect l="-1342" t="-10526" b="-28947"/>
                </a:stretch>
              </a:blipFill>
            </p:spPr>
            <p:txBody>
              <a:bodyPr/>
              <a:lstStyle/>
              <a:p>
                <a:r>
                  <a:rPr lang="en-AT">
                    <a:noFill/>
                  </a:rPr>
                  <a:t> </a:t>
                </a:r>
              </a:p>
            </p:txBody>
          </p:sp>
        </mc:Fallback>
      </mc:AlternateContent>
      <p:pic>
        <p:nvPicPr>
          <p:cNvPr id="30" name="Picture 29">
            <a:extLst>
              <a:ext uri="{FF2B5EF4-FFF2-40B4-BE49-F238E27FC236}">
                <a16:creationId xmlns:a16="http://schemas.microsoft.com/office/drawing/2014/main" id="{25F03C60-EE64-008A-D02C-86C8783A7232}"/>
              </a:ext>
            </a:extLst>
          </p:cNvPr>
          <p:cNvPicPr>
            <a:picLocks noChangeAspect="1"/>
          </p:cNvPicPr>
          <p:nvPr/>
        </p:nvPicPr>
        <p:blipFill>
          <a:blip r:embed="rId7"/>
          <a:stretch>
            <a:fillRect/>
          </a:stretch>
        </p:blipFill>
        <p:spPr>
          <a:xfrm>
            <a:off x="7254287" y="1008720"/>
            <a:ext cx="4014290" cy="2947691"/>
          </a:xfrm>
          <a:prstGeom prst="rect">
            <a:avLst/>
          </a:prstGeom>
        </p:spPr>
      </p:pic>
      <p:pic>
        <p:nvPicPr>
          <p:cNvPr id="32" name="Picture 31">
            <a:extLst>
              <a:ext uri="{FF2B5EF4-FFF2-40B4-BE49-F238E27FC236}">
                <a16:creationId xmlns:a16="http://schemas.microsoft.com/office/drawing/2014/main" id="{0A926B44-2752-198A-A313-41655022B60B}"/>
              </a:ext>
            </a:extLst>
          </p:cNvPr>
          <p:cNvPicPr>
            <a:picLocks noChangeAspect="1"/>
          </p:cNvPicPr>
          <p:nvPr/>
        </p:nvPicPr>
        <p:blipFill>
          <a:blip r:embed="rId8"/>
          <a:stretch>
            <a:fillRect/>
          </a:stretch>
        </p:blipFill>
        <p:spPr>
          <a:xfrm>
            <a:off x="7424286" y="3870142"/>
            <a:ext cx="3844291" cy="2987858"/>
          </a:xfrm>
          <a:prstGeom prst="rect">
            <a:avLst/>
          </a:prstGeom>
        </p:spPr>
      </p:pic>
      <p:sp>
        <p:nvSpPr>
          <p:cNvPr id="33" name="Rectangle: Rounded Corners 32">
            <a:extLst>
              <a:ext uri="{FF2B5EF4-FFF2-40B4-BE49-F238E27FC236}">
                <a16:creationId xmlns:a16="http://schemas.microsoft.com/office/drawing/2014/main" id="{5A32EE50-8B3A-ABD0-D118-895F7E476798}"/>
              </a:ext>
            </a:extLst>
          </p:cNvPr>
          <p:cNvSpPr/>
          <p:nvPr/>
        </p:nvSpPr>
        <p:spPr>
          <a:xfrm>
            <a:off x="384409" y="5652025"/>
            <a:ext cx="5929839" cy="820402"/>
          </a:xfrm>
          <a:prstGeom prst="roundRect">
            <a:avLst/>
          </a:prstGeom>
          <a:solidFill>
            <a:srgbClr val="2E75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There is a way to construct transformations by hand: “inversion sampling” (not covered in this lecture)!</a:t>
            </a:r>
          </a:p>
        </p:txBody>
      </p:sp>
    </p:spTree>
    <p:extLst>
      <p:ext uri="{BB962C8B-B14F-4D97-AF65-F5344CB8AC3E}">
        <p14:creationId xmlns:p14="http://schemas.microsoft.com/office/powerpoint/2010/main" val="167677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341E-43CD-E884-E2DA-6F821BC4DA2F}"/>
              </a:ext>
            </a:extLst>
          </p:cNvPr>
          <p:cNvSpPr>
            <a:spLocks noGrp="1"/>
          </p:cNvSpPr>
          <p:nvPr>
            <p:ph type="title"/>
          </p:nvPr>
        </p:nvSpPr>
        <p:spPr/>
        <p:txBody>
          <a:bodyPr/>
          <a:lstStyle/>
          <a:p>
            <a:r>
              <a:rPr lang="en-US" dirty="0"/>
              <a:t>Adding (and subtracting) random variables</a:t>
            </a:r>
            <a:endParaRPr lang="en-AT" dirty="0"/>
          </a:p>
        </p:txBody>
      </p:sp>
      <p:sp>
        <p:nvSpPr>
          <p:cNvPr id="3" name="Slide Number Placeholder 2">
            <a:extLst>
              <a:ext uri="{FF2B5EF4-FFF2-40B4-BE49-F238E27FC236}">
                <a16:creationId xmlns:a16="http://schemas.microsoft.com/office/drawing/2014/main" id="{3275E91F-1E9C-DFF3-94F7-D3FC3835E259}"/>
              </a:ext>
            </a:extLst>
          </p:cNvPr>
          <p:cNvSpPr>
            <a:spLocks noGrp="1"/>
          </p:cNvSpPr>
          <p:nvPr>
            <p:ph type="sldNum" sz="quarter" idx="12"/>
          </p:nvPr>
        </p:nvSpPr>
        <p:spPr/>
        <p:txBody>
          <a:bodyPr/>
          <a:lstStyle/>
          <a:p>
            <a:fld id="{CC491BDB-77F2-4EF0-887C-9DE660584513}" type="slidenum">
              <a:rPr lang="en-GB" smtClean="0"/>
              <a:pPr/>
              <a:t>28</a:t>
            </a:fld>
            <a:endParaRPr lang="en-GB"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59CA73-B6D9-1A00-414D-EC3F7DE14616}"/>
                  </a:ext>
                </a:extLst>
              </p:cNvPr>
              <p:cNvSpPr txBox="1"/>
              <p:nvPr/>
            </p:nvSpPr>
            <p:spPr>
              <a:xfrm>
                <a:off x="287475" y="1205975"/>
                <a:ext cx="11550105"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Question: </a:t>
                </a:r>
                <a:r>
                  <a:rPr lang="en-US" sz="2400" dirty="0">
                    <a:latin typeface="Beaufort for LOL" panose="02020503050000020004" pitchFamily="18" charset="0"/>
                    <a:cs typeface="Beaufort for LOL" panose="02020503050000020004" pitchFamily="18" charset="0"/>
                  </a:rPr>
                  <a:t>assume we add two random variables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𝑦</m:t>
                    </m:r>
                  </m:oMath>
                </a14:m>
                <a:r>
                  <a:rPr lang="en-US" sz="2400" dirty="0">
                    <a:latin typeface="Beaufort for LOL" panose="02020503050000020004" pitchFamily="18" charset="0"/>
                    <a:cs typeface="Beaufort for LOL" panose="02020503050000020004" pitchFamily="18" charset="0"/>
                  </a:rPr>
                  <a:t>, which both follow two different random distributions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𝑦</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What is the random distribution p(z)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𝑧</m:t>
                    </m:r>
                    <m:r>
                      <a:rPr lang="en-US" sz="2400" i="1" dirty="0" smtClean="0">
                        <a:latin typeface="Cambria Math" panose="02040503050406030204" pitchFamily="18" charset="0"/>
                        <a:cs typeface="Beaufort for LOL" panose="02020503050000020004" pitchFamily="18" charset="0"/>
                      </a:rPr>
                      <m:t> = </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 + </m:t>
                    </m:r>
                    <m:r>
                      <a:rPr lang="en-US" sz="2400" i="1" dirty="0" smtClean="0">
                        <a:latin typeface="Cambria Math" panose="02040503050406030204" pitchFamily="18" charset="0"/>
                        <a:cs typeface="Beaufort for LOL" panose="02020503050000020004" pitchFamily="18" charset="0"/>
                      </a:rPr>
                      <m:t>𝑦</m:t>
                    </m:r>
                  </m:oMath>
                </a14:m>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4359CA73-B6D9-1A00-414D-EC3F7DE14616}"/>
                  </a:ext>
                </a:extLst>
              </p:cNvPr>
              <p:cNvSpPr txBox="1">
                <a:spLocks noRot="1" noChangeAspect="1" noMove="1" noResize="1" noEditPoints="1" noAdjustHandles="1" noChangeArrowheads="1" noChangeShapeType="1" noTextEdit="1"/>
              </p:cNvSpPr>
              <p:nvPr/>
            </p:nvSpPr>
            <p:spPr>
              <a:xfrm>
                <a:off x="287475" y="1205975"/>
                <a:ext cx="11550105" cy="830997"/>
              </a:xfrm>
              <a:prstGeom prst="rect">
                <a:avLst/>
              </a:prstGeom>
              <a:blipFill>
                <a:blip r:embed="rId2"/>
                <a:stretch>
                  <a:fillRect l="-792" t="-5882" b="-16176"/>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57444E-5D2C-B066-17F5-8F1917C06F96}"/>
                  </a:ext>
                </a:extLst>
              </p:cNvPr>
              <p:cNvSpPr txBox="1"/>
              <p:nvPr/>
            </p:nvSpPr>
            <p:spPr>
              <a:xfrm>
                <a:off x="287475" y="2300704"/>
                <a:ext cx="1155010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 helpful tool for these types of questions: the </a:t>
                </a:r>
                <a:r>
                  <a:rPr lang="en-US" sz="2400" b="1" dirty="0">
                    <a:latin typeface="Beaufort for LOL" panose="02020503050000020004" pitchFamily="18" charset="0"/>
                    <a:cs typeface="Beaufort for LOL" panose="02020503050000020004" pitchFamily="18" charset="0"/>
                  </a:rPr>
                  <a:t>Dirac-Delta distribution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𝛿</m:t>
                    </m:r>
                    <m:r>
                      <a:rPr lang="en-US" sz="2400" i="1" dirty="0" smtClean="0">
                        <a:latin typeface="Cambria Math" panose="02040503050406030204" pitchFamily="18" charset="0"/>
                        <a:cs typeface="Beaufort for LOL" panose="02020503050000020004" pitchFamily="18" charset="0"/>
                      </a:rPr>
                      <m:t> </m:t>
                    </m:r>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EE57444E-5D2C-B066-17F5-8F1917C06F96}"/>
                  </a:ext>
                </a:extLst>
              </p:cNvPr>
              <p:cNvSpPr txBox="1">
                <a:spLocks noRot="1" noChangeAspect="1" noMove="1" noResize="1" noEditPoints="1" noAdjustHandles="1" noChangeArrowheads="1" noChangeShapeType="1" noTextEdit="1"/>
              </p:cNvSpPr>
              <p:nvPr/>
            </p:nvSpPr>
            <p:spPr>
              <a:xfrm>
                <a:off x="287475" y="2300704"/>
                <a:ext cx="11550105" cy="461665"/>
              </a:xfrm>
              <a:prstGeom prst="rect">
                <a:avLst/>
              </a:prstGeom>
              <a:blipFill>
                <a:blip r:embed="rId3"/>
                <a:stretch>
                  <a:fillRect l="-792" t="-10526" b="-28947"/>
                </a:stretch>
              </a:blipFill>
            </p:spPr>
            <p:txBody>
              <a:bodyPr/>
              <a:lstStyle/>
              <a:p>
                <a:r>
                  <a:rPr lang="en-AT">
                    <a:noFill/>
                  </a:rPr>
                  <a:t> </a:t>
                </a:r>
              </a:p>
            </p:txBody>
          </p:sp>
        </mc:Fallback>
      </mc:AlternateContent>
      <p:grpSp>
        <p:nvGrpSpPr>
          <p:cNvPr id="13" name="Group 12">
            <a:extLst>
              <a:ext uri="{FF2B5EF4-FFF2-40B4-BE49-F238E27FC236}">
                <a16:creationId xmlns:a16="http://schemas.microsoft.com/office/drawing/2014/main" id="{ED80B806-A63B-5D3F-262B-8C3B340E108C}"/>
              </a:ext>
            </a:extLst>
          </p:cNvPr>
          <p:cNvGrpSpPr/>
          <p:nvPr/>
        </p:nvGrpSpPr>
        <p:grpSpPr>
          <a:xfrm>
            <a:off x="-1292723" y="2940939"/>
            <a:ext cx="12113124" cy="1154693"/>
            <a:chOff x="-1141001" y="2900869"/>
            <a:chExt cx="12113124" cy="1154693"/>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CF9431-884E-8AD0-27A1-EBB17CF245F6}"/>
                    </a:ext>
                  </a:extLst>
                </p:cNvPr>
                <p:cNvSpPr txBox="1"/>
                <p:nvPr/>
              </p:nvSpPr>
              <p:spPr>
                <a:xfrm>
                  <a:off x="-1141001" y="3027069"/>
                  <a:ext cx="11550105" cy="9300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𝑎</m:t>
                            </m:r>
                          </m:sub>
                          <m:sup>
                            <m:r>
                              <a:rPr lang="en-US" sz="2400" b="0" i="1" dirty="0" smtClean="0">
                                <a:latin typeface="Cambria Math" panose="02040503050406030204" pitchFamily="18" charset="0"/>
                                <a:cs typeface="Beaufort for LOL" panose="02020503050000020004" pitchFamily="18" charset="0"/>
                              </a:rPr>
                              <m:t>𝑏</m:t>
                            </m:r>
                          </m:sup>
                          <m:e>
                            <m:r>
                              <a:rPr lang="en-US" sz="2400" i="1" dirty="0">
                                <a:latin typeface="Cambria Math" panose="02040503050406030204" pitchFamily="18" charset="0"/>
                                <a:cs typeface="Beaufort for LOL" panose="02020503050000020004" pitchFamily="18" charset="0"/>
                              </a:rPr>
                              <m:t>𝑓</m:t>
                            </m:r>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𝑥</m:t>
                            </m:r>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𝛿</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𝑐</m:t>
                                </m:r>
                              </m:e>
                            </m:d>
                            <m:r>
                              <m:rPr>
                                <m:sty m:val="p"/>
                              </m:rPr>
                              <a:rPr lang="en-US" sz="2400" dirty="0">
                                <a:latin typeface="Cambria Math" panose="02040503050406030204" pitchFamily="18" charset="0"/>
                                <a:cs typeface="Beaufort for LOL" panose="02020503050000020004" pitchFamily="18" charset="0"/>
                              </a:rPr>
                              <m:t>d</m:t>
                            </m:r>
                            <m:r>
                              <a:rPr lang="en-US" sz="2400" i="1" dirty="0">
                                <a:latin typeface="Cambria Math" panose="02040503050406030204" pitchFamily="18" charset="0"/>
                                <a:cs typeface="Beaufort for LOL" panose="02020503050000020004" pitchFamily="18" charset="0"/>
                              </a:rPr>
                              <m:t>𝑥</m:t>
                            </m:r>
                          </m:e>
                        </m:nary>
                        <m:r>
                          <a:rPr lang="en-US" sz="2400" b="0" i="1" dirty="0" smtClean="0">
                            <a:latin typeface="Cambria Math" panose="02040503050406030204" pitchFamily="18" charset="0"/>
                            <a:cs typeface="Beaufort for LOL" panose="02020503050000020004" pitchFamily="18" charset="0"/>
                          </a:rPr>
                          <m:t> =</m:t>
                        </m:r>
                      </m:oMath>
                    </m:oMathPara>
                  </a14:m>
                  <a:endParaRPr/>
                </a:p>
              </p:txBody>
            </p:sp>
          </mc:Choice>
          <mc:Fallback xmlns="">
            <p:sp>
              <p:nvSpPr>
                <p:cNvPr id="8" name="TextBox 7">
                  <a:extLst>
                    <a:ext uri="{FF2B5EF4-FFF2-40B4-BE49-F238E27FC236}">
                      <a16:creationId xmlns:a16="http://schemas.microsoft.com/office/drawing/2014/main" id="{D7CF9431-884E-8AD0-27A1-EBB17CF245F6}"/>
                    </a:ext>
                  </a:extLst>
                </p:cNvPr>
                <p:cNvSpPr txBox="1">
                  <a:spLocks noRot="1" noChangeAspect="1" noMove="1" noResize="1" noEditPoints="1" noAdjustHandles="1" noChangeArrowheads="1" noChangeShapeType="1" noTextEdit="1"/>
                </p:cNvSpPr>
                <p:nvPr/>
              </p:nvSpPr>
              <p:spPr>
                <a:xfrm>
                  <a:off x="-1141001" y="3027069"/>
                  <a:ext cx="11550105" cy="930063"/>
                </a:xfrm>
                <a:prstGeom prst="rect">
                  <a:avLst/>
                </a:prstGeom>
                <a:blipFill>
                  <a:blip r:embed="rId4"/>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FE5B6E-40AC-B94E-C7E2-CF8A45589029}"/>
                    </a:ext>
                  </a:extLst>
                </p:cNvPr>
                <p:cNvSpPr txBox="1"/>
                <p:nvPr/>
              </p:nvSpPr>
              <p:spPr>
                <a:xfrm>
                  <a:off x="4769799" y="2900869"/>
                  <a:ext cx="620232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𝑓</m:t>
                        </m:r>
                        <m:d>
                          <m:dPr>
                            <m:ctrlPr>
                              <a:rPr lang="en-US" sz="2400" b="0" i="1" dirty="0" smtClean="0">
                                <a:latin typeface="Cambria Math" panose="02040503050406030204" pitchFamily="18" charset="0"/>
                                <a:cs typeface="Beaufort for LOL" panose="02020503050000020004" pitchFamily="18" charset="0"/>
                              </a:rPr>
                            </m:ctrlPr>
                          </m:dPr>
                          <m:e>
                            <m:r>
                              <m:rPr>
                                <m:sty m:val="p"/>
                              </m:rPr>
                              <a:rPr lang="en-US" sz="2400" b="0" i="0" dirty="0" smtClean="0">
                                <a:latin typeface="Cambria Math" panose="02040503050406030204" pitchFamily="18" charset="0"/>
                                <a:cs typeface="Beaufort for LOL" panose="02020503050000020004" pitchFamily="18" charset="0"/>
                              </a:rPr>
                              <m:t>c</m:t>
                            </m:r>
                          </m:e>
                        </m:d>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if</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c</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𝑎</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𝑏</m:t>
                        </m:r>
                        <m:r>
                          <a:rPr lang="en-US" sz="2400" b="0" i="1" dirty="0" smtClean="0">
                            <a:latin typeface="Cambria Math" panose="02040503050406030204" pitchFamily="18" charset="0"/>
                            <a:cs typeface="Beaufort for LOL" panose="02020503050000020004" pitchFamily="18" charset="0"/>
                          </a:rPr>
                          <m:t>]</m:t>
                        </m:r>
                      </m:oMath>
                    </m:oMathPara>
                  </a14:m>
                  <a:endParaRPr lang="en-AT" sz="2400" dirty="0"/>
                </a:p>
              </p:txBody>
            </p:sp>
          </mc:Choice>
          <mc:Fallback xmlns="">
            <p:sp>
              <p:nvSpPr>
                <p:cNvPr id="10" name="TextBox 9">
                  <a:extLst>
                    <a:ext uri="{FF2B5EF4-FFF2-40B4-BE49-F238E27FC236}">
                      <a16:creationId xmlns:a16="http://schemas.microsoft.com/office/drawing/2014/main" id="{D7FE5B6E-40AC-B94E-C7E2-CF8A45589029}"/>
                    </a:ext>
                  </a:extLst>
                </p:cNvPr>
                <p:cNvSpPr txBox="1">
                  <a:spLocks noRot="1" noChangeAspect="1" noMove="1" noResize="1" noEditPoints="1" noAdjustHandles="1" noChangeArrowheads="1" noChangeShapeType="1" noTextEdit="1"/>
                </p:cNvSpPr>
                <p:nvPr/>
              </p:nvSpPr>
              <p:spPr>
                <a:xfrm>
                  <a:off x="4769799" y="2900869"/>
                  <a:ext cx="6202324" cy="461665"/>
                </a:xfrm>
                <a:prstGeom prst="rect">
                  <a:avLst/>
                </a:prstGeom>
                <a:blipFill>
                  <a:blip r:embed="rId5"/>
                  <a:stretch>
                    <a:fillRect b="-17105"/>
                  </a:stretch>
                </a:blipFill>
              </p:spPr>
              <p:txBody>
                <a:bodyPr/>
                <a:lstStyle/>
                <a:p>
                  <a:r>
                    <a:rPr lang="en-AT">
                      <a:noFill/>
                    </a:rPr>
                    <a:t> </a:t>
                  </a:r>
                </a:p>
              </p:txBody>
            </p:sp>
          </mc:Fallback>
        </mc:AlternateContent>
        <p:sp>
          <p:nvSpPr>
            <p:cNvPr id="11" name="Left Brace 10">
              <a:extLst>
                <a:ext uri="{FF2B5EF4-FFF2-40B4-BE49-F238E27FC236}">
                  <a16:creationId xmlns:a16="http://schemas.microsoft.com/office/drawing/2014/main" id="{F4A6E569-A0A9-5BC0-2402-7EC10E62F0A1}"/>
                </a:ext>
              </a:extLst>
            </p:cNvPr>
            <p:cNvSpPr/>
            <p:nvPr/>
          </p:nvSpPr>
          <p:spPr>
            <a:xfrm>
              <a:off x="6273885" y="2949776"/>
              <a:ext cx="368595" cy="1105786"/>
            </a:xfrm>
            <a:prstGeom prst="leftBrace">
              <a:avLst>
                <a:gd name="adj1" fmla="val 42948"/>
                <a:gd name="adj2" fmla="val 50000"/>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829FF-C61C-88EF-C75B-2545C732A4F1}"/>
                    </a:ext>
                  </a:extLst>
                </p:cNvPr>
                <p:cNvSpPr txBox="1"/>
                <p:nvPr/>
              </p:nvSpPr>
              <p:spPr>
                <a:xfrm>
                  <a:off x="4491918" y="3495467"/>
                  <a:ext cx="620232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0 </m:t>
                        </m:r>
                        <m:r>
                          <m:rPr>
                            <m:sty m:val="p"/>
                          </m:rPr>
                          <a:rPr lang="en-US" sz="2400" b="0" i="0" dirty="0" smtClean="0">
                            <a:latin typeface="Cambria Math" panose="02040503050406030204" pitchFamily="18" charset="0"/>
                            <a:cs typeface="Beaufort for LOL" panose="02020503050000020004" pitchFamily="18" charset="0"/>
                          </a:rPr>
                          <m:t>otherwise</m:t>
                        </m:r>
                      </m:oMath>
                    </m:oMathPara>
                  </a14:m>
                  <a:endParaRPr lang="en-AT" sz="2400" dirty="0"/>
                </a:p>
              </p:txBody>
            </p:sp>
          </mc:Choice>
          <mc:Fallback xmlns="">
            <p:sp>
              <p:nvSpPr>
                <p:cNvPr id="12" name="TextBox 11">
                  <a:extLst>
                    <a:ext uri="{FF2B5EF4-FFF2-40B4-BE49-F238E27FC236}">
                      <a16:creationId xmlns:a16="http://schemas.microsoft.com/office/drawing/2014/main" id="{A78829FF-C61C-88EF-C75B-2545C732A4F1}"/>
                    </a:ext>
                  </a:extLst>
                </p:cNvPr>
                <p:cNvSpPr txBox="1">
                  <a:spLocks noRot="1" noChangeAspect="1" noMove="1" noResize="1" noEditPoints="1" noAdjustHandles="1" noChangeArrowheads="1" noChangeShapeType="1" noTextEdit="1"/>
                </p:cNvSpPr>
                <p:nvPr/>
              </p:nvSpPr>
              <p:spPr>
                <a:xfrm>
                  <a:off x="4491918" y="3495467"/>
                  <a:ext cx="6202324" cy="461665"/>
                </a:xfrm>
                <a:prstGeom prst="rect">
                  <a:avLst/>
                </a:prstGeom>
                <a:blipFill>
                  <a:blip r:embed="rId6"/>
                  <a:stretch>
                    <a:fillRect/>
                  </a:stretch>
                </a:blipFill>
              </p:spPr>
              <p:txBody>
                <a:bodyPr/>
                <a:lstStyle/>
                <a:p>
                  <a:r>
                    <a:rPr lang="en-AT">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09D25A-E71D-629C-B182-ACD71BDBD312}"/>
                  </a:ext>
                </a:extLst>
              </p:cNvPr>
              <p:cNvSpPr txBox="1"/>
              <p:nvPr/>
            </p:nvSpPr>
            <p:spPr>
              <a:xfrm>
                <a:off x="287475" y="4301972"/>
                <a:ext cx="11765009"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Idea: </a:t>
                </a:r>
                <a:br>
                  <a:rPr lang="en-US" sz="2400" b="1"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for a value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𝑧</m:t>
                    </m:r>
                  </m:oMath>
                </a14:m>
                <a:r>
                  <a:rPr lang="en-US" sz="2400" dirty="0">
                    <a:latin typeface="Beaufort for LOL" panose="02020503050000020004" pitchFamily="18" charset="0"/>
                    <a:cs typeface="Beaufort for LOL" panose="02020503050000020004" pitchFamily="18" charset="0"/>
                  </a:rPr>
                  <a:t>, sum up the probabilities of all combinations of values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𝑦</m:t>
                    </m:r>
                  </m:oMath>
                </a14:m>
                <a:r>
                  <a:rPr lang="en-US" sz="2400" dirty="0">
                    <a:latin typeface="Beaufort for LOL" panose="02020503050000020004" pitchFamily="18" charset="0"/>
                    <a:cs typeface="Beaufort for LOL" panose="02020503050000020004" pitchFamily="18" charset="0"/>
                  </a:rPr>
                  <a:t> that sum up to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𝑧</m:t>
                    </m:r>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4C09D25A-E71D-629C-B182-ACD71BDBD312}"/>
                  </a:ext>
                </a:extLst>
              </p:cNvPr>
              <p:cNvSpPr txBox="1">
                <a:spLocks noRot="1" noChangeAspect="1" noMove="1" noResize="1" noEditPoints="1" noAdjustHandles="1" noChangeArrowheads="1" noChangeShapeType="1" noTextEdit="1"/>
              </p:cNvSpPr>
              <p:nvPr/>
            </p:nvSpPr>
            <p:spPr>
              <a:xfrm>
                <a:off x="287475" y="4301972"/>
                <a:ext cx="11765009" cy="830997"/>
              </a:xfrm>
              <a:prstGeom prst="rect">
                <a:avLst/>
              </a:prstGeom>
              <a:blipFill>
                <a:blip r:embed="rId7"/>
                <a:stretch>
                  <a:fillRect l="-777" t="-5882" b="-16176"/>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2B19A8-429C-4A50-1A2E-870D201567CA}"/>
                  </a:ext>
                </a:extLst>
              </p:cNvPr>
              <p:cNvSpPr txBox="1"/>
              <p:nvPr/>
            </p:nvSpPr>
            <p:spPr>
              <a:xfrm>
                <a:off x="287475" y="5263768"/>
                <a:ext cx="11550105" cy="4756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𝑧</m:t>
                          </m:r>
                        </m:e>
                      </m:d>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𝑦</m:t>
                      </m:r>
                      <m:r>
                        <a:rPr lang="en-US" sz="2400" b="0" i="1"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𝑦</m:t>
                          </m:r>
                        </m:e>
                      </m:d>
                      <m:r>
                        <a:rPr lang="en-US" sz="2400" b="0" i="1" dirty="0" smtClean="0">
                          <a:latin typeface="Cambria Math" panose="02040503050406030204" pitchFamily="18" charset="0"/>
                          <a:cs typeface="Beaufort for LOL" panose="02020503050000020004" pitchFamily="18" charset="0"/>
                        </a:rPr>
                        <m:t>𝛿</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𝑧</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𝑦</m:t>
                          </m:r>
                        </m:e>
                      </m:d>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cs typeface="Beaufort for LOL" panose="02020503050000020004" pitchFamily="18" charset="0"/>
                        </a:rPr>
                        <m:t>𝑝</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𝑧</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15" name="TextBox 14">
                <a:extLst>
                  <a:ext uri="{FF2B5EF4-FFF2-40B4-BE49-F238E27FC236}">
                    <a16:creationId xmlns:a16="http://schemas.microsoft.com/office/drawing/2014/main" id="{1C2B19A8-429C-4A50-1A2E-870D201567CA}"/>
                  </a:ext>
                </a:extLst>
              </p:cNvPr>
              <p:cNvSpPr txBox="1">
                <a:spLocks noRot="1" noChangeAspect="1" noMove="1" noResize="1" noEditPoints="1" noAdjustHandles="1" noChangeArrowheads="1" noChangeShapeType="1" noTextEdit="1"/>
              </p:cNvSpPr>
              <p:nvPr/>
            </p:nvSpPr>
            <p:spPr>
              <a:xfrm>
                <a:off x="287475" y="5263768"/>
                <a:ext cx="11550105" cy="475643"/>
              </a:xfrm>
              <a:prstGeom prst="rect">
                <a:avLst/>
              </a:prstGeom>
              <a:blipFill>
                <a:blip r:embed="rId8"/>
                <a:stretch>
                  <a:fillRect/>
                </a:stretch>
              </a:blipFill>
            </p:spPr>
            <p:txBody>
              <a:bodyPr/>
              <a:lstStyle/>
              <a:p>
                <a:r>
                  <a:rPr lang="en-AT">
                    <a:noFill/>
                  </a:rPr>
                  <a:t> </a:t>
                </a:r>
              </a:p>
            </p:txBody>
          </p:sp>
        </mc:Fallback>
      </mc:AlternateContent>
      <p:sp>
        <p:nvSpPr>
          <p:cNvPr id="16" name="Rectangle: Rounded Corners 15">
            <a:extLst>
              <a:ext uri="{FF2B5EF4-FFF2-40B4-BE49-F238E27FC236}">
                <a16:creationId xmlns:a16="http://schemas.microsoft.com/office/drawing/2014/main" id="{588D232F-BCDE-C211-092C-6E976CC3EF90}"/>
              </a:ext>
            </a:extLst>
          </p:cNvPr>
          <p:cNvSpPr/>
          <p:nvPr/>
        </p:nvSpPr>
        <p:spPr>
          <a:xfrm>
            <a:off x="1987753" y="5922278"/>
            <a:ext cx="8149548" cy="651397"/>
          </a:xfrm>
          <a:prstGeom prst="roundRect">
            <a:avLst/>
          </a:prstGeom>
          <a:solidFill>
            <a:srgbClr val="2E75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Thus, the sum distribution is the convolution of the two individual distributions!</a:t>
            </a:r>
          </a:p>
        </p:txBody>
      </p:sp>
      <p:pic>
        <p:nvPicPr>
          <p:cNvPr id="4098" name="Picture 2">
            <a:extLst>
              <a:ext uri="{FF2B5EF4-FFF2-40B4-BE49-F238E27FC236}">
                <a16:creationId xmlns:a16="http://schemas.microsoft.com/office/drawing/2014/main" id="{2FBD0A8E-425F-02CA-F74B-DA9DD83AB1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05567" y="2266325"/>
            <a:ext cx="1356751" cy="227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46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B79D6-028B-F3C1-B8EF-2437575A43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22D34B-63AD-03E1-C97E-F30D6966C1DE}"/>
              </a:ext>
            </a:extLst>
          </p:cNvPr>
          <p:cNvSpPr>
            <a:spLocks noGrp="1"/>
          </p:cNvSpPr>
          <p:nvPr>
            <p:ph type="title"/>
          </p:nvPr>
        </p:nvSpPr>
        <p:spPr/>
        <p:txBody>
          <a:bodyPr/>
          <a:lstStyle/>
          <a:p>
            <a:r>
              <a:rPr lang="en-US" dirty="0"/>
              <a:t>Multiplying and dividing random variables</a:t>
            </a:r>
            <a:endParaRPr lang="en-AT" dirty="0"/>
          </a:p>
        </p:txBody>
      </p:sp>
      <p:sp>
        <p:nvSpPr>
          <p:cNvPr id="3" name="Slide Number Placeholder 2">
            <a:extLst>
              <a:ext uri="{FF2B5EF4-FFF2-40B4-BE49-F238E27FC236}">
                <a16:creationId xmlns:a16="http://schemas.microsoft.com/office/drawing/2014/main" id="{677B6687-82C6-3D1E-7287-8CF8480373DA}"/>
              </a:ext>
            </a:extLst>
          </p:cNvPr>
          <p:cNvSpPr>
            <a:spLocks noGrp="1"/>
          </p:cNvSpPr>
          <p:nvPr>
            <p:ph type="sldNum" sz="quarter" idx="12"/>
          </p:nvPr>
        </p:nvSpPr>
        <p:spPr/>
        <p:txBody>
          <a:bodyPr/>
          <a:lstStyle/>
          <a:p>
            <a:fld id="{CC491BDB-77F2-4EF0-887C-9DE660584513}" type="slidenum">
              <a:rPr lang="en-GB" smtClean="0"/>
              <a:pPr/>
              <a:t>29</a:t>
            </a:fld>
            <a:endParaRPr lang="en-GB"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B651B0-36F6-1DF6-D2AC-196C94B7C7AB}"/>
                  </a:ext>
                </a:extLst>
              </p:cNvPr>
              <p:cNvSpPr txBox="1"/>
              <p:nvPr/>
            </p:nvSpPr>
            <p:spPr>
              <a:xfrm>
                <a:off x="287475" y="1205975"/>
                <a:ext cx="11765009"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Question: </a:t>
                </a:r>
                <a:r>
                  <a:rPr lang="en-US" sz="2400" dirty="0">
                    <a:latin typeface="Beaufort for LOL" panose="02020503050000020004" pitchFamily="18" charset="0"/>
                    <a:cs typeface="Beaufort for LOL" panose="02020503050000020004" pitchFamily="18" charset="0"/>
                  </a:rPr>
                  <a:t>assume we multiply two random variables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𝑦</m:t>
                    </m:r>
                  </m:oMath>
                </a14:m>
                <a:r>
                  <a:rPr lang="en-US" sz="2400" dirty="0">
                    <a:latin typeface="Beaufort for LOL" panose="02020503050000020004" pitchFamily="18" charset="0"/>
                    <a:cs typeface="Beaufort for LOL" panose="02020503050000020004" pitchFamily="18" charset="0"/>
                  </a:rPr>
                  <a:t>, which both follow two different random distributions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and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𝑦</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What is the random distribution p(z)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𝑧</m:t>
                    </m:r>
                    <m:r>
                      <a:rPr lang="en-US" sz="2400" i="1" dirty="0" smtClean="0">
                        <a:latin typeface="Cambria Math" panose="02040503050406030204" pitchFamily="18" charset="0"/>
                        <a:cs typeface="Beaufort for LOL" panose="02020503050000020004" pitchFamily="18" charset="0"/>
                      </a:rPr>
                      <m:t> = </m:t>
                    </m:r>
                    <m:r>
                      <a:rPr lang="en-US" sz="2400" i="1" dirty="0" smtClean="0">
                        <a:latin typeface="Cambria Math" panose="02040503050406030204" pitchFamily="18" charset="0"/>
                        <a:cs typeface="Beaufort for LOL" panose="02020503050000020004" pitchFamily="18" charset="0"/>
                      </a:rPr>
                      <m:t>𝑥𝑦</m:t>
                    </m:r>
                  </m:oMath>
                </a14:m>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28B651B0-36F6-1DF6-D2AC-196C94B7C7AB}"/>
                  </a:ext>
                </a:extLst>
              </p:cNvPr>
              <p:cNvSpPr txBox="1">
                <a:spLocks noRot="1" noChangeAspect="1" noMove="1" noResize="1" noEditPoints="1" noAdjustHandles="1" noChangeArrowheads="1" noChangeShapeType="1" noTextEdit="1"/>
              </p:cNvSpPr>
              <p:nvPr/>
            </p:nvSpPr>
            <p:spPr>
              <a:xfrm>
                <a:off x="287475" y="1205975"/>
                <a:ext cx="11765009" cy="830997"/>
              </a:xfrm>
              <a:prstGeom prst="rect">
                <a:avLst/>
              </a:prstGeom>
              <a:blipFill>
                <a:blip r:embed="rId2"/>
                <a:stretch>
                  <a:fillRect l="-777" t="-5882" r="-984" b="-16176"/>
                </a:stretch>
              </a:blipFill>
            </p:spPr>
            <p:txBody>
              <a:bodyPr/>
              <a:lstStyle/>
              <a:p>
                <a:r>
                  <a:rPr lang="en-AT">
                    <a:noFill/>
                  </a:rPr>
                  <a:t> </a:t>
                </a:r>
              </a:p>
            </p:txBody>
          </p:sp>
        </mc:Fallback>
      </mc:AlternateContent>
      <p:sp>
        <p:nvSpPr>
          <p:cNvPr id="14" name="TextBox 13">
            <a:extLst>
              <a:ext uri="{FF2B5EF4-FFF2-40B4-BE49-F238E27FC236}">
                <a16:creationId xmlns:a16="http://schemas.microsoft.com/office/drawing/2014/main" id="{F62F5533-E290-8788-D50C-DF9BBCFF8408}"/>
              </a:ext>
            </a:extLst>
          </p:cNvPr>
          <p:cNvSpPr txBox="1"/>
          <p:nvPr/>
        </p:nvSpPr>
        <p:spPr>
          <a:xfrm>
            <a:off x="320947" y="2300704"/>
            <a:ext cx="11765009"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Same idea as for adding random variables!</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35D39F-2009-3714-6334-97AAAC366AD8}"/>
                  </a:ext>
                </a:extLst>
              </p:cNvPr>
              <p:cNvSpPr txBox="1"/>
              <p:nvPr/>
            </p:nvSpPr>
            <p:spPr>
              <a:xfrm>
                <a:off x="287475" y="3091630"/>
                <a:ext cx="11550105" cy="889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𝑧</m:t>
                          </m:r>
                        </m:e>
                      </m:d>
                      <m:r>
                        <a:rPr lang="en-US" sz="2400" b="0" i="1" dirty="0" smtClean="0">
                          <a:latin typeface="Cambria Math" panose="02040503050406030204" pitchFamily="18" charset="0"/>
                          <a:cs typeface="Beaufort for LOL" panose="02020503050000020004" pitchFamily="18" charset="0"/>
                        </a:rPr>
                        <m:t>=</m:t>
                      </m:r>
                      <m:nary>
                        <m:naryPr>
                          <m:ctrlPr>
                            <a:rPr lang="en-US" sz="2400" b="0" i="1" dirty="0" smtClean="0">
                              <a:latin typeface="Cambria Math" panose="02040503050406030204" pitchFamily="18" charset="0"/>
                              <a:cs typeface="Beaufort for LOL" panose="02020503050000020004" pitchFamily="18" charset="0"/>
                            </a:rPr>
                          </m:ctrlPr>
                        </m:naryPr>
                        <m:sub>
                          <m:r>
                            <m:rPr>
                              <m:brk m:alnAt="23"/>
                            </m:rP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m:t>
                          </m:r>
                        </m:sub>
                        <m:sup>
                          <m:r>
                            <a:rPr lang="en-US" sz="2400" b="0" i="1" dirty="0" smtClean="0">
                              <a:latin typeface="Cambria Math" panose="02040503050406030204" pitchFamily="18" charset="0"/>
                              <a:cs typeface="Beaufort for LOL" panose="02020503050000020004" pitchFamily="18" charset="0"/>
                            </a:rPr>
                            <m:t>∞</m:t>
                          </m:r>
                        </m:sup>
                        <m:e>
                          <m:r>
                            <m:rPr>
                              <m:sty m:val="p"/>
                            </m:rPr>
                            <a:rPr lang="en-US" sz="2400" dirty="0">
                              <a:latin typeface="Cambria Math" panose="02040503050406030204" pitchFamily="18" charset="0"/>
                              <a:cs typeface="Beaufort for LOL" panose="02020503050000020004" pitchFamily="18" charset="0"/>
                            </a:rPr>
                            <m:t>d</m:t>
                          </m:r>
                          <m:r>
                            <a:rPr lang="en-US" sz="2400" i="1" dirty="0">
                              <a:latin typeface="Cambria Math" panose="02040503050406030204" pitchFamily="18" charset="0"/>
                              <a:cs typeface="Beaufort for LOL" panose="02020503050000020004" pitchFamily="18" charset="0"/>
                            </a:rPr>
                            <m:t>𝑥</m:t>
                          </m:r>
                          <m:r>
                            <a:rPr lang="en-US" sz="2400" i="1" dirty="0">
                              <a:latin typeface="Cambria Math" panose="02040503050406030204" pitchFamily="18" charset="0"/>
                              <a:cs typeface="Beaufort for LOL" panose="02020503050000020004" pitchFamily="18" charset="0"/>
                            </a:rPr>
                            <m:t> </m:t>
                          </m:r>
                          <m:nary>
                            <m:naryPr>
                              <m:ctrlPr>
                                <a:rPr lang="en-US" sz="2400" b="0" i="1" dirty="0" smtClean="0">
                                  <a:latin typeface="Cambria Math" panose="02040503050406030204" pitchFamily="18" charset="0"/>
                                  <a:cs typeface="Beaufort for LOL" panose="02020503050000020004" pitchFamily="18" charset="0"/>
                                </a:rPr>
                              </m:ctrlPr>
                            </m:naryPr>
                            <m:sub>
                              <m:r>
                                <m:rPr>
                                  <m:brk m:alnAt="23"/>
                                </m:rP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m:t>
                              </m:r>
                            </m:sub>
                            <m:sup>
                              <m:r>
                                <a:rPr lang="en-US" sz="2400" b="0" i="1" dirty="0" smtClean="0">
                                  <a:latin typeface="Cambria Math" panose="02040503050406030204" pitchFamily="18" charset="0"/>
                                  <a:cs typeface="Beaufort for LOL" panose="02020503050000020004" pitchFamily="18" charset="0"/>
                                </a:rPr>
                                <m:t>∞</m:t>
                              </m:r>
                            </m:sup>
                            <m:e>
                              <m:r>
                                <m:rPr>
                                  <m:sty m:val="p"/>
                                </m:rPr>
                                <a:rPr lang="en-US" sz="2400" dirty="0">
                                  <a:latin typeface="Cambria Math" panose="02040503050406030204" pitchFamily="18" charset="0"/>
                                  <a:cs typeface="Beaufort for LOL" panose="02020503050000020004" pitchFamily="18" charset="0"/>
                                </a:rPr>
                                <m:t>d</m:t>
                              </m:r>
                              <m:r>
                                <a:rPr lang="en-US" sz="2400" i="1" dirty="0">
                                  <a:latin typeface="Cambria Math" panose="02040503050406030204" pitchFamily="18" charset="0"/>
                                  <a:cs typeface="Beaufort for LOL" panose="02020503050000020004" pitchFamily="18" charset="0"/>
                                </a:rPr>
                                <m:t>𝑦</m:t>
                              </m:r>
                              <m:r>
                                <a:rPr lang="en-US" sz="2400" i="1" dirty="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e>
                              </m:d>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𝑦</m:t>
                                  </m:r>
                                </m:e>
                              </m:d>
                              <m:r>
                                <a:rPr lang="en-US" sz="2400" i="1" dirty="0">
                                  <a:latin typeface="Cambria Math" panose="02040503050406030204" pitchFamily="18" charset="0"/>
                                  <a:cs typeface="Beaufort for LOL" panose="02020503050000020004" pitchFamily="18" charset="0"/>
                                </a:rPr>
                                <m:t>𝛿</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𝑧</m:t>
                                  </m:r>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𝑥𝑦</m:t>
                                  </m:r>
                                </m:e>
                              </m:d>
                            </m:e>
                          </m:nary>
                        </m:e>
                      </m:nary>
                      <m:r>
                        <a:rPr lang="en-US" sz="2400" b="0" i="1" dirty="0" smtClean="0">
                          <a:latin typeface="Cambria Math" panose="02040503050406030204" pitchFamily="18" charset="0"/>
                          <a:cs typeface="Beaufort for LOL" panose="02020503050000020004" pitchFamily="18" charset="0"/>
                        </a:rPr>
                        <m:t>=</m:t>
                      </m:r>
                      <m:nary>
                        <m:naryPr>
                          <m:ctrlPr>
                            <a:rPr lang="en-US" sz="2400" b="0" i="1" dirty="0" smtClean="0">
                              <a:latin typeface="Cambria Math" panose="02040503050406030204" pitchFamily="18" charset="0"/>
                              <a:cs typeface="Beaufort for LOL" panose="02020503050000020004" pitchFamily="18" charset="0"/>
                            </a:rPr>
                          </m:ctrlPr>
                        </m:naryPr>
                        <m:sub>
                          <m:r>
                            <m:rPr>
                              <m:brk m:alnAt="23"/>
                            </m:rP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m:t>
                          </m:r>
                        </m:sub>
                        <m:sup>
                          <m:r>
                            <a:rPr lang="en-US" sz="2400" b="0" i="1" dirty="0" smtClean="0">
                              <a:latin typeface="Cambria Math" panose="02040503050406030204" pitchFamily="18" charset="0"/>
                              <a:cs typeface="Beaufort for LOL" panose="02020503050000020004" pitchFamily="18" charset="0"/>
                            </a:rPr>
                            <m:t>∞</m:t>
                          </m:r>
                        </m:sup>
                        <m:e>
                          <m:f>
                            <m:fPr>
                              <m:ctrlPr>
                                <a:rPr lang="en-US" sz="2400" b="0" i="1" dirty="0" smtClean="0">
                                  <a:latin typeface="Cambria Math" panose="02040503050406030204" pitchFamily="18" charset="0"/>
                                  <a:cs typeface="Beaufort for LOL" panose="02020503050000020004" pitchFamily="18" charset="0"/>
                                </a:rPr>
                              </m:ctrlPr>
                            </m:fPr>
                            <m:num>
                              <m:r>
                                <m:rPr>
                                  <m:sty m:val="p"/>
                                </m:rPr>
                                <a:rPr lang="en-US" sz="2400" dirty="0">
                                  <a:latin typeface="Cambria Math" panose="02040503050406030204" pitchFamily="18" charset="0"/>
                                  <a:cs typeface="Beaufort for LOL" panose="02020503050000020004" pitchFamily="18" charset="0"/>
                                </a:rPr>
                                <m:t>d</m:t>
                              </m:r>
                              <m:r>
                                <a:rPr lang="en-US" sz="2400" i="1" dirty="0">
                                  <a:latin typeface="Cambria Math" panose="02040503050406030204" pitchFamily="18" charset="0"/>
                                  <a:cs typeface="Beaufort for LOL" panose="02020503050000020004" pitchFamily="18" charset="0"/>
                                </a:rPr>
                                <m:t>𝑥</m:t>
                              </m:r>
                            </m:num>
                            <m:den>
                              <m:d>
                                <m:dPr>
                                  <m:begChr m:val="|"/>
                                  <m:endChr m:val="|"/>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den>
                          </m:f>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e>
                          </m:d>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𝑧</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e>
                          </m:d>
                        </m:e>
                      </m:nary>
                    </m:oMath>
                  </m:oMathPara>
                </a14:m>
                <a:endParaRPr dirty="0"/>
              </a:p>
            </p:txBody>
          </p:sp>
        </mc:Choice>
        <mc:Fallback xmlns="">
          <p:sp>
            <p:nvSpPr>
              <p:cNvPr id="15" name="TextBox 14">
                <a:extLst>
                  <a:ext uri="{FF2B5EF4-FFF2-40B4-BE49-F238E27FC236}">
                    <a16:creationId xmlns:a16="http://schemas.microsoft.com/office/drawing/2014/main" id="{D935D39F-2009-3714-6334-97AAAC366AD8}"/>
                  </a:ext>
                </a:extLst>
              </p:cNvPr>
              <p:cNvSpPr txBox="1">
                <a:spLocks noRot="1" noChangeAspect="1" noMove="1" noResize="1" noEditPoints="1" noAdjustHandles="1" noChangeArrowheads="1" noChangeShapeType="1" noTextEdit="1"/>
              </p:cNvSpPr>
              <p:nvPr/>
            </p:nvSpPr>
            <p:spPr>
              <a:xfrm>
                <a:off x="287475" y="3091630"/>
                <a:ext cx="11550105" cy="889154"/>
              </a:xfrm>
              <a:prstGeom prst="rect">
                <a:avLst/>
              </a:prstGeom>
              <a:blipFill>
                <a:blip r:embed="rId3"/>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9C010E-DB21-1248-D1EC-F2769FD2E964}"/>
                  </a:ext>
                </a:extLst>
              </p:cNvPr>
              <p:cNvSpPr txBox="1"/>
              <p:nvPr/>
            </p:nvSpPr>
            <p:spPr>
              <a:xfrm>
                <a:off x="320947" y="4404820"/>
                <a:ext cx="11765009"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Question: </a:t>
                </a:r>
                <a:r>
                  <a:rPr lang="en-US" sz="2400" dirty="0">
                    <a:latin typeface="Beaufort for LOL" panose="02020503050000020004" pitchFamily="18" charset="0"/>
                    <a:cs typeface="Beaufort for LOL" panose="02020503050000020004" pitchFamily="18" charset="0"/>
                  </a:rPr>
                  <a:t>What is the random distribution p(z)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𝑧</m:t>
                    </m:r>
                    <m:r>
                      <a:rPr lang="en-US" sz="2400" i="1"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𝑦</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B99C010E-DB21-1248-D1EC-F2769FD2E964}"/>
                  </a:ext>
                </a:extLst>
              </p:cNvPr>
              <p:cNvSpPr txBox="1">
                <a:spLocks noRot="1" noChangeAspect="1" noMove="1" noResize="1" noEditPoints="1" noAdjustHandles="1" noChangeArrowheads="1" noChangeShapeType="1" noTextEdit="1"/>
              </p:cNvSpPr>
              <p:nvPr/>
            </p:nvSpPr>
            <p:spPr>
              <a:xfrm>
                <a:off x="320947" y="4404820"/>
                <a:ext cx="11765009" cy="461665"/>
              </a:xfrm>
              <a:prstGeom prst="rect">
                <a:avLst/>
              </a:prstGeom>
              <a:blipFill>
                <a:blip r:embed="rId4"/>
                <a:stretch>
                  <a:fillRect l="-829" t="-10667" b="-3066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7E02CF1-35A6-6347-48E1-D1EEAAA163D9}"/>
                  </a:ext>
                </a:extLst>
              </p:cNvPr>
              <p:cNvSpPr txBox="1"/>
              <p:nvPr/>
            </p:nvSpPr>
            <p:spPr>
              <a:xfrm>
                <a:off x="320947" y="5195746"/>
                <a:ext cx="11550105" cy="889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𝑧</m:t>
                          </m:r>
                        </m:e>
                      </m:d>
                      <m:r>
                        <a:rPr lang="en-US" sz="2400" b="0" i="1" dirty="0" smtClean="0">
                          <a:latin typeface="Cambria Math" panose="02040503050406030204" pitchFamily="18" charset="0"/>
                          <a:cs typeface="Beaufort for LOL" panose="02020503050000020004" pitchFamily="18" charset="0"/>
                        </a:rPr>
                        <m:t>=</m:t>
                      </m:r>
                      <m:nary>
                        <m:naryPr>
                          <m:ctrlPr>
                            <a:rPr lang="en-US" sz="2400" b="0" i="1" dirty="0" smtClean="0">
                              <a:latin typeface="Cambria Math" panose="02040503050406030204" pitchFamily="18" charset="0"/>
                              <a:cs typeface="Beaufort for LOL" panose="02020503050000020004" pitchFamily="18" charset="0"/>
                            </a:rPr>
                          </m:ctrlPr>
                        </m:naryPr>
                        <m:sub>
                          <m:r>
                            <m:rPr>
                              <m:brk m:alnAt="23"/>
                            </m:rP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m:t>
                          </m:r>
                        </m:sub>
                        <m:sup>
                          <m:r>
                            <a:rPr lang="en-US" sz="2400" b="0" i="1" dirty="0" smtClean="0">
                              <a:latin typeface="Cambria Math" panose="02040503050406030204" pitchFamily="18" charset="0"/>
                              <a:cs typeface="Beaufort for LOL" panose="02020503050000020004" pitchFamily="18" charset="0"/>
                            </a:rPr>
                            <m:t>∞</m:t>
                          </m:r>
                        </m:sup>
                        <m:e>
                          <m:r>
                            <m:rPr>
                              <m:sty m:val="p"/>
                            </m:rPr>
                            <a:rPr lang="en-US" sz="2400" dirty="0">
                              <a:latin typeface="Cambria Math" panose="02040503050406030204" pitchFamily="18" charset="0"/>
                              <a:cs typeface="Beaufort for LOL" panose="02020503050000020004" pitchFamily="18" charset="0"/>
                            </a:rPr>
                            <m:t>d</m:t>
                          </m:r>
                          <m:r>
                            <a:rPr lang="en-US" sz="2400" i="1" dirty="0">
                              <a:latin typeface="Cambria Math" panose="02040503050406030204" pitchFamily="18" charset="0"/>
                              <a:cs typeface="Beaufort for LOL" panose="02020503050000020004" pitchFamily="18" charset="0"/>
                            </a:rPr>
                            <m:t>𝑥</m:t>
                          </m:r>
                          <m:r>
                            <a:rPr lang="en-US" sz="2400" i="1" dirty="0">
                              <a:latin typeface="Cambria Math" panose="02040503050406030204" pitchFamily="18" charset="0"/>
                              <a:cs typeface="Beaufort for LOL" panose="02020503050000020004" pitchFamily="18" charset="0"/>
                            </a:rPr>
                            <m:t> </m:t>
                          </m:r>
                          <m:nary>
                            <m:naryPr>
                              <m:ctrlPr>
                                <a:rPr lang="en-US" sz="2400" b="0" i="1" dirty="0" smtClean="0">
                                  <a:latin typeface="Cambria Math" panose="02040503050406030204" pitchFamily="18" charset="0"/>
                                  <a:cs typeface="Beaufort for LOL" panose="02020503050000020004" pitchFamily="18" charset="0"/>
                                </a:rPr>
                              </m:ctrlPr>
                            </m:naryPr>
                            <m:sub>
                              <m:r>
                                <m:rPr>
                                  <m:brk m:alnAt="23"/>
                                </m:rP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m:t>
                              </m:r>
                            </m:sub>
                            <m:sup>
                              <m:r>
                                <a:rPr lang="en-US" sz="2400" b="0" i="1" dirty="0" smtClean="0">
                                  <a:latin typeface="Cambria Math" panose="02040503050406030204" pitchFamily="18" charset="0"/>
                                  <a:cs typeface="Beaufort for LOL" panose="02020503050000020004" pitchFamily="18" charset="0"/>
                                </a:rPr>
                                <m:t>∞</m:t>
                              </m:r>
                            </m:sup>
                            <m:e>
                              <m:r>
                                <m:rPr>
                                  <m:sty m:val="p"/>
                                </m:rPr>
                                <a:rPr lang="en-US" sz="2400" dirty="0">
                                  <a:latin typeface="Cambria Math" panose="02040503050406030204" pitchFamily="18" charset="0"/>
                                  <a:cs typeface="Beaufort for LOL" panose="02020503050000020004" pitchFamily="18" charset="0"/>
                                </a:rPr>
                                <m:t>d</m:t>
                              </m:r>
                              <m:r>
                                <a:rPr lang="en-US" sz="2400" i="1" dirty="0">
                                  <a:latin typeface="Cambria Math" panose="02040503050406030204" pitchFamily="18" charset="0"/>
                                  <a:cs typeface="Beaufort for LOL" panose="02020503050000020004" pitchFamily="18" charset="0"/>
                                </a:rPr>
                                <m:t>𝑦</m:t>
                              </m:r>
                              <m:r>
                                <a:rPr lang="en-US" sz="2400" i="1" dirty="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e>
                              </m:d>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𝑦</m:t>
                                  </m:r>
                                </m:e>
                              </m:d>
                              <m:r>
                                <a:rPr lang="en-US" sz="2400" i="1" dirty="0">
                                  <a:latin typeface="Cambria Math" panose="02040503050406030204" pitchFamily="18" charset="0"/>
                                  <a:cs typeface="Beaufort for LOL" panose="02020503050000020004" pitchFamily="18" charset="0"/>
                                </a:rPr>
                                <m:t>𝛿</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𝑧</m:t>
                                  </m:r>
                                  <m:r>
                                    <a:rPr lang="en-US" sz="2400" i="1" dirty="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𝑦</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e>
                              </m:d>
                            </m:e>
                          </m:nary>
                        </m:e>
                      </m:nary>
                      <m:r>
                        <a:rPr lang="en-US" sz="2400" b="0" i="1" dirty="0" smtClean="0">
                          <a:latin typeface="Cambria Math" panose="02040503050406030204" pitchFamily="18" charset="0"/>
                          <a:cs typeface="Beaufort for LOL" panose="02020503050000020004" pitchFamily="18" charset="0"/>
                        </a:rPr>
                        <m:t>=</m:t>
                      </m:r>
                      <m:nary>
                        <m:naryPr>
                          <m:ctrlPr>
                            <a:rPr lang="en-US" sz="2400" b="0" i="1" dirty="0" smtClean="0">
                              <a:latin typeface="Cambria Math" panose="02040503050406030204" pitchFamily="18" charset="0"/>
                              <a:cs typeface="Beaufort for LOL" panose="02020503050000020004" pitchFamily="18" charset="0"/>
                            </a:rPr>
                          </m:ctrlPr>
                        </m:naryPr>
                        <m:sub>
                          <m:r>
                            <m:rPr>
                              <m:brk m:alnAt="23"/>
                            </m:rP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m:t>
                          </m:r>
                        </m:sub>
                        <m:sup>
                          <m:r>
                            <a:rPr lang="en-US" sz="2400" b="0" i="1" dirty="0" smtClean="0">
                              <a:latin typeface="Cambria Math" panose="02040503050406030204" pitchFamily="18" charset="0"/>
                              <a:cs typeface="Beaufort for LOL" panose="02020503050000020004" pitchFamily="18" charset="0"/>
                            </a:rPr>
                            <m:t>∞</m:t>
                          </m:r>
                        </m:sup>
                        <m:e>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 </m:t>
                          </m:r>
                          <m:d>
                            <m:dPr>
                              <m:begChr m:val="|"/>
                              <m:endChr m:val="|"/>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e>
                          </m:d>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𝑧</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e>
                          </m:d>
                        </m:e>
                      </m:nary>
                    </m:oMath>
                  </m:oMathPara>
                </a14:m>
                <a:endParaRPr dirty="0"/>
              </a:p>
            </p:txBody>
          </p:sp>
        </mc:Choice>
        <mc:Fallback xmlns="">
          <p:sp>
            <p:nvSpPr>
              <p:cNvPr id="9" name="TextBox 8">
                <a:extLst>
                  <a:ext uri="{FF2B5EF4-FFF2-40B4-BE49-F238E27FC236}">
                    <a16:creationId xmlns:a16="http://schemas.microsoft.com/office/drawing/2014/main" id="{E7E02CF1-35A6-6347-48E1-D1EEAAA163D9}"/>
                  </a:ext>
                </a:extLst>
              </p:cNvPr>
              <p:cNvSpPr txBox="1">
                <a:spLocks noRot="1" noChangeAspect="1" noMove="1" noResize="1" noEditPoints="1" noAdjustHandles="1" noChangeArrowheads="1" noChangeShapeType="1" noTextEdit="1"/>
              </p:cNvSpPr>
              <p:nvPr/>
            </p:nvSpPr>
            <p:spPr>
              <a:xfrm>
                <a:off x="320947" y="5195746"/>
                <a:ext cx="11550105" cy="889154"/>
              </a:xfrm>
              <a:prstGeom prst="rect">
                <a:avLst/>
              </a:prstGeom>
              <a:blipFill>
                <a:blip r:embed="rId5"/>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346020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3089F-8FD7-67E0-1541-95C316626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E1C30-6ED7-88D3-DA92-588A6F21C69C}"/>
              </a:ext>
            </a:extLst>
          </p:cNvPr>
          <p:cNvSpPr>
            <a:spLocks noGrp="1"/>
          </p:cNvSpPr>
          <p:nvPr>
            <p:ph type="title"/>
          </p:nvPr>
        </p:nvSpPr>
        <p:spPr/>
        <p:txBody>
          <a:bodyPr/>
          <a:lstStyle/>
          <a:p>
            <a:r>
              <a:rPr lang="en-US" dirty="0"/>
              <a:t>Content</a:t>
            </a:r>
            <a:endParaRPr lang="en-AT" dirty="0"/>
          </a:p>
        </p:txBody>
      </p:sp>
      <p:sp>
        <p:nvSpPr>
          <p:cNvPr id="3" name="Slide Number Placeholder 2">
            <a:extLst>
              <a:ext uri="{FF2B5EF4-FFF2-40B4-BE49-F238E27FC236}">
                <a16:creationId xmlns:a16="http://schemas.microsoft.com/office/drawing/2014/main" id="{D19C6B9B-2484-C175-10C1-450193BF5C78}"/>
              </a:ext>
            </a:extLst>
          </p:cNvPr>
          <p:cNvSpPr>
            <a:spLocks noGrp="1"/>
          </p:cNvSpPr>
          <p:nvPr>
            <p:ph type="sldNum" sz="quarter" idx="12"/>
          </p:nvPr>
        </p:nvSpPr>
        <p:spPr/>
        <p:txBody>
          <a:bodyPr/>
          <a:lstStyle/>
          <a:p>
            <a:fld id="{CC491BDB-77F2-4EF0-887C-9DE660584513}" type="slidenum">
              <a:rPr lang="en-GB" smtClean="0"/>
              <a:pPr/>
              <a:t>3</a:t>
            </a:fld>
            <a:endParaRPr lang="en-GB" dirty="0"/>
          </a:p>
        </p:txBody>
      </p:sp>
      <p:sp>
        <p:nvSpPr>
          <p:cNvPr id="4" name="TextBox 3">
            <a:extLst>
              <a:ext uri="{FF2B5EF4-FFF2-40B4-BE49-F238E27FC236}">
                <a16:creationId xmlns:a16="http://schemas.microsoft.com/office/drawing/2014/main" id="{33F98721-9ED1-3129-D750-00AB5A2388E8}"/>
              </a:ext>
            </a:extLst>
          </p:cNvPr>
          <p:cNvSpPr txBox="1"/>
          <p:nvPr/>
        </p:nvSpPr>
        <p:spPr>
          <a:xfrm>
            <a:off x="573635" y="1405135"/>
            <a:ext cx="9016410" cy="4924425"/>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de-DE" sz="2400" dirty="0">
                <a:latin typeface="Beaufort for LOL" panose="02020503050000020004" pitchFamily="18" charset="0"/>
                <a:cs typeface="Beaufort for LOL" panose="02020503050000020004" pitchFamily="18" charset="0"/>
              </a:rPr>
              <a:t>Sets</a:t>
            </a:r>
          </a:p>
          <a:p>
            <a:pPr marL="342900" indent="-342900">
              <a:spcAft>
                <a:spcPts val="600"/>
              </a:spcAft>
              <a:buFont typeface="Arial" panose="020B0604020202020204" pitchFamily="34" charset="0"/>
              <a:buChar char="•"/>
            </a:pPr>
            <a:r>
              <a:rPr lang="de-DE" sz="2400" dirty="0">
                <a:latin typeface="Beaufort for LOL" panose="02020503050000020004" pitchFamily="18" charset="0"/>
                <a:cs typeface="Beaufort for LOL" panose="02020503050000020004" pitchFamily="18" charset="0"/>
              </a:rPr>
              <a:t>Kolmogorov </a:t>
            </a:r>
            <a:r>
              <a:rPr lang="de-DE" sz="2400" dirty="0" err="1">
                <a:latin typeface="Beaufort for LOL" panose="02020503050000020004" pitchFamily="18" charset="0"/>
                <a:cs typeface="Beaufort for LOL" panose="02020503050000020004" pitchFamily="18" charset="0"/>
              </a:rPr>
              <a:t>axioms</a:t>
            </a:r>
            <a:endParaRPr lang="de-DE" sz="2400" dirty="0">
              <a:latin typeface="Beaufort for LOL" panose="02020503050000020004" pitchFamily="18" charset="0"/>
              <a:cs typeface="Beaufort for LOL" panose="02020503050000020004" pitchFamily="18" charset="0"/>
            </a:endParaRPr>
          </a:p>
          <a:p>
            <a:pPr marL="342900" indent="-342900">
              <a:spcAft>
                <a:spcPts val="600"/>
              </a:spcAft>
              <a:buFont typeface="Arial" panose="020B0604020202020204" pitchFamily="34" charset="0"/>
              <a:buChar char="•"/>
            </a:pPr>
            <a:r>
              <a:rPr lang="de-DE" sz="2400" dirty="0">
                <a:latin typeface="Beaufort for LOL" panose="02020503050000020004" pitchFamily="18" charset="0"/>
                <a:cs typeface="Beaufort for LOL" panose="02020503050000020004" pitchFamily="18" charset="0"/>
              </a:rPr>
              <a:t>Bayes Theorem</a:t>
            </a:r>
          </a:p>
          <a:p>
            <a:pPr marL="342900" indent="-342900">
              <a:spcAft>
                <a:spcPts val="600"/>
              </a:spcAft>
              <a:buFont typeface="Arial" panose="020B0604020202020204" pitchFamily="34" charset="0"/>
              <a:buChar char="•"/>
            </a:pPr>
            <a:r>
              <a:rPr lang="de-DE" sz="2400" dirty="0">
                <a:latin typeface="Beaufort for LOL" panose="02020503050000020004" pitchFamily="18" charset="0"/>
                <a:cs typeface="Beaufort for LOL" panose="02020503050000020004" pitchFamily="18" charset="0"/>
              </a:rPr>
              <a:t>Random variables</a:t>
            </a:r>
          </a:p>
          <a:p>
            <a:pPr marL="342900" indent="-342900">
              <a:spcAft>
                <a:spcPts val="600"/>
              </a:spcAft>
              <a:buFont typeface="Arial" panose="020B0604020202020204" pitchFamily="34" charset="0"/>
              <a:buChar char="•"/>
            </a:pPr>
            <a:r>
              <a:rPr lang="de-DE" sz="2400" dirty="0" err="1">
                <a:latin typeface="Beaufort for LOL" panose="02020503050000020004" pitchFamily="18" charset="0"/>
                <a:cs typeface="Beaufort for LOL" panose="02020503050000020004" pitchFamily="18" charset="0"/>
              </a:rPr>
              <a:t>Chebyshev</a:t>
            </a:r>
            <a:r>
              <a:rPr lang="de-DE" sz="2400" dirty="0">
                <a:latin typeface="Beaufort for LOL" panose="02020503050000020004" pitchFamily="18" charset="0"/>
                <a:cs typeface="Beaufort for LOL" panose="02020503050000020004" pitchFamily="18" charset="0"/>
              </a:rPr>
              <a:t> </a:t>
            </a:r>
            <a:r>
              <a:rPr lang="de-DE" sz="2400" dirty="0" err="1">
                <a:latin typeface="Beaufort for LOL" panose="02020503050000020004" pitchFamily="18" charset="0"/>
                <a:cs typeface="Beaufort for LOL" panose="02020503050000020004" pitchFamily="18" charset="0"/>
              </a:rPr>
              <a:t>Inequality</a:t>
            </a:r>
            <a:endParaRPr lang="de-DE" sz="2400" dirty="0">
              <a:latin typeface="Beaufort for LOL" panose="02020503050000020004" pitchFamily="18" charset="0"/>
              <a:cs typeface="Beaufort for LOL" panose="02020503050000020004" pitchFamily="18" charset="0"/>
            </a:endParaRPr>
          </a:p>
          <a:p>
            <a:pPr marL="342900" indent="-342900">
              <a:spcAft>
                <a:spcPts val="600"/>
              </a:spcAft>
              <a:buFont typeface="Arial" panose="020B0604020202020204" pitchFamily="34" charset="0"/>
              <a:buChar char="•"/>
            </a:pPr>
            <a:r>
              <a:rPr lang="de-DE" sz="2400" dirty="0">
                <a:latin typeface="Beaufort for LOL" panose="02020503050000020004" pitchFamily="18" charset="0"/>
                <a:cs typeface="Beaufort for LOL" panose="02020503050000020004" pitchFamily="18" charset="0"/>
              </a:rPr>
              <a:t>Law </a:t>
            </a:r>
            <a:r>
              <a:rPr lang="de-DE" sz="2400" dirty="0" err="1">
                <a:latin typeface="Beaufort for LOL" panose="02020503050000020004" pitchFamily="18" charset="0"/>
                <a:cs typeface="Beaufort for LOL" panose="02020503050000020004" pitchFamily="18" charset="0"/>
              </a:rPr>
              <a:t>of</a:t>
            </a:r>
            <a:r>
              <a:rPr lang="de-DE" sz="2400" dirty="0">
                <a:latin typeface="Beaufort for LOL" panose="02020503050000020004" pitchFamily="18" charset="0"/>
                <a:cs typeface="Beaufort for LOL" panose="02020503050000020004" pitchFamily="18" charset="0"/>
              </a:rPr>
              <a:t> Large Numbers</a:t>
            </a:r>
          </a:p>
          <a:p>
            <a:pPr marL="342900" indent="-342900">
              <a:spcAft>
                <a:spcPts val="600"/>
              </a:spcAft>
              <a:buFont typeface="Arial" panose="020B0604020202020204" pitchFamily="34" charset="0"/>
              <a:buChar char="•"/>
            </a:pPr>
            <a:r>
              <a:rPr lang="de-DE" sz="2400" dirty="0" err="1">
                <a:latin typeface="Beaufort for LOL" panose="02020503050000020004" pitchFamily="18" charset="0"/>
                <a:cs typeface="Beaufort for LOL" panose="02020503050000020004" pitchFamily="18" charset="0"/>
              </a:rPr>
              <a:t>Transforming</a:t>
            </a:r>
            <a:r>
              <a:rPr lang="de-DE" sz="2400" dirty="0">
                <a:latin typeface="Beaufort for LOL" panose="02020503050000020004" pitchFamily="18" charset="0"/>
                <a:cs typeface="Beaufort for LOL" panose="02020503050000020004" pitchFamily="18" charset="0"/>
              </a:rPr>
              <a:t> </a:t>
            </a:r>
            <a:r>
              <a:rPr lang="de-DE" sz="2400" dirty="0" err="1">
                <a:latin typeface="Beaufort for LOL" panose="02020503050000020004" pitchFamily="18" charset="0"/>
                <a:cs typeface="Beaufort for LOL" panose="02020503050000020004" pitchFamily="18" charset="0"/>
              </a:rPr>
              <a:t>random</a:t>
            </a:r>
            <a:r>
              <a:rPr lang="de-DE" sz="2400" dirty="0">
                <a:latin typeface="Beaufort for LOL" panose="02020503050000020004" pitchFamily="18" charset="0"/>
                <a:cs typeface="Beaufort for LOL" panose="02020503050000020004" pitchFamily="18" charset="0"/>
              </a:rPr>
              <a:t> variables</a:t>
            </a:r>
          </a:p>
          <a:p>
            <a:pPr marL="342900" indent="-342900">
              <a:spcAft>
                <a:spcPts val="600"/>
              </a:spcAft>
              <a:buFont typeface="Arial" panose="020B0604020202020204" pitchFamily="34" charset="0"/>
              <a:buChar char="•"/>
            </a:pPr>
            <a:r>
              <a:rPr lang="de-DE" sz="2400" dirty="0">
                <a:latin typeface="Beaufort for LOL" panose="02020503050000020004" pitchFamily="18" charset="0"/>
                <a:cs typeface="Beaufort for LOL" panose="02020503050000020004" pitchFamily="18" charset="0"/>
              </a:rPr>
              <a:t>Moment-</a:t>
            </a:r>
            <a:r>
              <a:rPr lang="de-DE" sz="2400" dirty="0" err="1">
                <a:latin typeface="Beaufort for LOL" panose="02020503050000020004" pitchFamily="18" charset="0"/>
                <a:cs typeface="Beaufort for LOL" panose="02020503050000020004" pitchFamily="18" charset="0"/>
              </a:rPr>
              <a:t>generating</a:t>
            </a:r>
            <a:r>
              <a:rPr lang="de-DE" sz="2400" dirty="0">
                <a:latin typeface="Beaufort for LOL" panose="02020503050000020004" pitchFamily="18" charset="0"/>
                <a:cs typeface="Beaufort for LOL" panose="02020503050000020004" pitchFamily="18" charset="0"/>
              </a:rPr>
              <a:t> </a:t>
            </a:r>
            <a:r>
              <a:rPr lang="de-DE" sz="2400" dirty="0" err="1">
                <a:latin typeface="Beaufort for LOL" panose="02020503050000020004" pitchFamily="18" charset="0"/>
                <a:cs typeface="Beaufort for LOL" panose="02020503050000020004" pitchFamily="18" charset="0"/>
              </a:rPr>
              <a:t>function</a:t>
            </a:r>
            <a:endParaRPr lang="de-DE" sz="2400" dirty="0">
              <a:latin typeface="Beaufort for LOL" panose="02020503050000020004" pitchFamily="18" charset="0"/>
              <a:cs typeface="Beaufort for LOL" panose="02020503050000020004" pitchFamily="18" charset="0"/>
            </a:endParaRPr>
          </a:p>
          <a:p>
            <a:pPr marL="342900" indent="-342900">
              <a:spcAft>
                <a:spcPts val="600"/>
              </a:spcAft>
              <a:buFont typeface="Arial" panose="020B0604020202020204" pitchFamily="34" charset="0"/>
              <a:buChar char="•"/>
            </a:pPr>
            <a:r>
              <a:rPr lang="de-DE" sz="2400" dirty="0">
                <a:latin typeface="Beaufort for LOL" panose="02020503050000020004" pitchFamily="18" charset="0"/>
                <a:cs typeface="Beaufort for LOL" panose="02020503050000020004" pitchFamily="18" charset="0"/>
              </a:rPr>
              <a:t>Central </a:t>
            </a:r>
            <a:r>
              <a:rPr lang="de-DE" sz="2400" dirty="0" err="1">
                <a:latin typeface="Beaufort for LOL" panose="02020503050000020004" pitchFamily="18" charset="0"/>
                <a:cs typeface="Beaufort for LOL" panose="02020503050000020004" pitchFamily="18" charset="0"/>
              </a:rPr>
              <a:t>limit</a:t>
            </a:r>
            <a:r>
              <a:rPr lang="de-DE" sz="2400" dirty="0">
                <a:latin typeface="Beaufort for LOL" panose="02020503050000020004" pitchFamily="18" charset="0"/>
                <a:cs typeface="Beaufort for LOL" panose="02020503050000020004" pitchFamily="18" charset="0"/>
              </a:rPr>
              <a:t> </a:t>
            </a:r>
            <a:r>
              <a:rPr lang="de-DE" sz="2400" dirty="0" err="1">
                <a:latin typeface="Beaufort for LOL" panose="02020503050000020004" pitchFamily="18" charset="0"/>
                <a:cs typeface="Beaufort for LOL" panose="02020503050000020004" pitchFamily="18" charset="0"/>
              </a:rPr>
              <a:t>theorem</a:t>
            </a:r>
            <a:endParaRPr lang="de-DE" sz="2400" dirty="0">
              <a:latin typeface="Beaufort for LOL" panose="02020503050000020004" pitchFamily="18" charset="0"/>
              <a:cs typeface="Beaufort for LOL" panose="02020503050000020004" pitchFamily="18" charset="0"/>
            </a:endParaRPr>
          </a:p>
          <a:p>
            <a:pPr marL="342900" indent="-342900">
              <a:spcAft>
                <a:spcPts val="600"/>
              </a:spcAft>
              <a:buFont typeface="Arial" panose="020B0604020202020204" pitchFamily="34" charset="0"/>
              <a:buChar char="•"/>
            </a:pPr>
            <a:r>
              <a:rPr lang="de-DE" sz="2400" dirty="0" err="1">
                <a:latin typeface="Beaufort for LOL" panose="02020503050000020004" pitchFamily="18" charset="0"/>
                <a:cs typeface="Beaufort for LOL" panose="02020503050000020004" pitchFamily="18" charset="0"/>
              </a:rPr>
              <a:t>Chernoff</a:t>
            </a:r>
            <a:r>
              <a:rPr lang="de-DE" sz="2400" dirty="0">
                <a:latin typeface="Beaufort for LOL" panose="02020503050000020004" pitchFamily="18" charset="0"/>
                <a:cs typeface="Beaufort for LOL" panose="02020503050000020004" pitchFamily="18" charset="0"/>
              </a:rPr>
              <a:t> Bounds and </a:t>
            </a:r>
            <a:r>
              <a:rPr lang="de-DE" sz="2400" dirty="0" err="1">
                <a:latin typeface="Beaufort for LOL" panose="02020503050000020004" pitchFamily="18" charset="0"/>
                <a:cs typeface="Beaufort for LOL" panose="02020503050000020004" pitchFamily="18" charset="0"/>
              </a:rPr>
              <a:t>Hoeffding</a:t>
            </a:r>
            <a:r>
              <a:rPr lang="en-US" sz="2400" dirty="0">
                <a:latin typeface="Beaufort for LOL" panose="02020503050000020004" pitchFamily="18" charset="0"/>
                <a:cs typeface="Beaufort for LOL" panose="02020503050000020004" pitchFamily="18" charset="0"/>
              </a:rPr>
              <a:t>’s Inequality</a:t>
            </a: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Shannon Entropy</a:t>
            </a:r>
            <a:endParaRPr lang="en-AT"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380572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676E3-33CB-7DA1-126C-9F8ED6CD29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132F4-D3AB-04D3-01C4-510E61C378C7}"/>
              </a:ext>
            </a:extLst>
          </p:cNvPr>
          <p:cNvSpPr>
            <a:spLocks noGrp="1"/>
          </p:cNvSpPr>
          <p:nvPr>
            <p:ph type="title"/>
          </p:nvPr>
        </p:nvSpPr>
        <p:spPr/>
        <p:txBody>
          <a:bodyPr/>
          <a:lstStyle/>
          <a:p>
            <a:r>
              <a:rPr lang="en-US" dirty="0"/>
              <a:t>Exercise time</a:t>
            </a:r>
            <a:endParaRPr lang="en-AT" dirty="0"/>
          </a:p>
        </p:txBody>
      </p:sp>
      <p:sp>
        <p:nvSpPr>
          <p:cNvPr id="3" name="Slide Number Placeholder 2">
            <a:extLst>
              <a:ext uri="{FF2B5EF4-FFF2-40B4-BE49-F238E27FC236}">
                <a16:creationId xmlns:a16="http://schemas.microsoft.com/office/drawing/2014/main" id="{33307F7C-A506-B325-BA1C-2A560BBB6BA4}"/>
              </a:ext>
            </a:extLst>
          </p:cNvPr>
          <p:cNvSpPr>
            <a:spLocks noGrp="1"/>
          </p:cNvSpPr>
          <p:nvPr>
            <p:ph type="sldNum" sz="quarter" idx="12"/>
          </p:nvPr>
        </p:nvSpPr>
        <p:spPr/>
        <p:txBody>
          <a:bodyPr/>
          <a:lstStyle/>
          <a:p>
            <a:fld id="{CC491BDB-77F2-4EF0-887C-9DE660584513}" type="slidenum">
              <a:rPr lang="en-GB" smtClean="0"/>
              <a:pPr/>
              <a:t>30</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19BB0B4-4FAF-06B7-9DDF-B5D6B183C429}"/>
                  </a:ext>
                </a:extLst>
              </p:cNvPr>
              <p:cNvSpPr txBox="1"/>
              <p:nvPr/>
            </p:nvSpPr>
            <p:spPr>
              <a:xfrm>
                <a:off x="427495" y="2122126"/>
                <a:ext cx="9675628" cy="907941"/>
              </a:xfrm>
              <a:prstGeom prst="rect">
                <a:avLst/>
              </a:prstGeom>
              <a:noFill/>
            </p:spPr>
            <p:txBody>
              <a:bodyPr wrap="square" rtlCol="0">
                <a:spAutoFit/>
              </a:bodyPr>
              <a:lstStyle/>
              <a:p>
                <a:pPr marL="457200" indent="-457200">
                  <a:spcAft>
                    <a:spcPts val="600"/>
                  </a:spcAft>
                  <a:buFont typeface="+mj-lt"/>
                  <a:buAutoNum type="arabicPeriod"/>
                </a:pPr>
                <a:r>
                  <a:rPr lang="en-US" sz="2400" dirty="0">
                    <a:latin typeface="Beaufort for LOL" panose="02020503050000020004" pitchFamily="18" charset="0"/>
                    <a:cs typeface="Beaufort for LOL" panose="02020503050000020004" pitchFamily="18" charset="0"/>
                  </a:rPr>
                  <a:t>The distribution p(z) of </a:t>
                </a:r>
                <a14:m>
                  <m:oMath xmlns:m="http://schemas.openxmlformats.org/officeDocument/2006/math">
                    <m:r>
                      <a:rPr lang="en-US" sz="2400" i="1" smtClean="0">
                        <a:latin typeface="Cambria Math" panose="02040503050406030204" pitchFamily="18" charset="0"/>
                        <a:cs typeface="Beaufort for LOL" panose="02020503050000020004" pitchFamily="18" charset="0"/>
                      </a:rPr>
                      <m:t>𝑧</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𝑥</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𝑦</m:t>
                    </m:r>
                  </m:oMath>
                </a14:m>
                <a:endParaRPr lang="en-US" sz="2400" b="0" dirty="0">
                  <a:latin typeface="Beaufort for LOL" panose="02020503050000020004" pitchFamily="18" charset="0"/>
                  <a:cs typeface="Beaufort for LOL" panose="02020503050000020004" pitchFamily="18" charset="0"/>
                </a:endParaRPr>
              </a:p>
              <a:p>
                <a:pPr marL="457200" indent="-457200">
                  <a:spcAft>
                    <a:spcPts val="600"/>
                  </a:spcAft>
                  <a:buFont typeface="+mj-lt"/>
                  <a:buAutoNum type="arabicPeriod"/>
                </a:pPr>
                <a:r>
                  <a:rPr lang="en-US" sz="2400" dirty="0">
                    <a:latin typeface="Beaufort for LOL" panose="02020503050000020004" pitchFamily="18" charset="0"/>
                    <a:cs typeface="Beaufort for LOL" panose="02020503050000020004" pitchFamily="18" charset="0"/>
                  </a:rPr>
                  <a:t>The distribution p(z) of </a:t>
                </a:r>
                <a14:m>
                  <m:oMath xmlns:m="http://schemas.openxmlformats.org/officeDocument/2006/math">
                    <m:r>
                      <a:rPr lang="en-US" sz="2400" i="1">
                        <a:latin typeface="Cambria Math" panose="02040503050406030204" pitchFamily="18" charset="0"/>
                        <a:cs typeface="Beaufort for LOL" panose="02020503050000020004" pitchFamily="18" charset="0"/>
                      </a:rPr>
                      <m:t>𝑧</m:t>
                    </m:r>
                    <m:r>
                      <a:rPr lang="en-US" sz="2400" i="1">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𝑥</m:t>
                    </m:r>
                    <m:r>
                      <a:rPr lang="en-US" sz="2400" b="0" i="1" smtClean="0">
                        <a:latin typeface="Cambria Math" panose="02040503050406030204" pitchFamily="18" charset="0"/>
                        <a:cs typeface="Beaufort for LOL" panose="02020503050000020004" pitchFamily="18" charset="0"/>
                      </a:rPr>
                      <m:t>/</m:t>
                    </m:r>
                    <m:r>
                      <a:rPr lang="en-US" sz="2400" i="1">
                        <a:latin typeface="Cambria Math" panose="02040503050406030204" pitchFamily="18" charset="0"/>
                        <a:cs typeface="Beaufort for LOL" panose="02020503050000020004" pitchFamily="18" charset="0"/>
                      </a:rPr>
                      <m:t>𝑦</m:t>
                    </m:r>
                  </m:oMath>
                </a14:m>
                <a:endParaRPr lang="en-US" sz="2400" b="1"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919BB0B4-4FAF-06B7-9DDF-B5D6B183C429}"/>
                  </a:ext>
                </a:extLst>
              </p:cNvPr>
              <p:cNvSpPr txBox="1">
                <a:spLocks noRot="1" noChangeAspect="1" noMove="1" noResize="1" noEditPoints="1" noAdjustHandles="1" noChangeArrowheads="1" noChangeShapeType="1" noTextEdit="1"/>
              </p:cNvSpPr>
              <p:nvPr/>
            </p:nvSpPr>
            <p:spPr>
              <a:xfrm>
                <a:off x="427495" y="2122126"/>
                <a:ext cx="9675628" cy="907941"/>
              </a:xfrm>
              <a:prstGeom prst="rect">
                <a:avLst/>
              </a:prstGeom>
              <a:blipFill>
                <a:blip r:embed="rId2"/>
                <a:stretch>
                  <a:fillRect l="-1071" t="-7383" b="-1610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90D9ED-798A-2C07-3EEB-BF16E5DF667D}"/>
                  </a:ext>
                </a:extLst>
              </p:cNvPr>
              <p:cNvSpPr txBox="1"/>
              <p:nvPr/>
            </p:nvSpPr>
            <p:spPr>
              <a:xfrm>
                <a:off x="169109" y="1124360"/>
                <a:ext cx="11555058"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Assume two random variables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𝑦</m:t>
                    </m:r>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𝑦</m:t>
                    </m:r>
                    <m:r>
                      <a:rPr lang="en-US" sz="2400" i="1" dirty="0" smtClean="0">
                        <a:latin typeface="Cambria Math" panose="02040503050406030204" pitchFamily="18" charset="0"/>
                        <a:cs typeface="Beaufort for LOL" panose="02020503050000020004" pitchFamily="18" charset="0"/>
                      </a:rPr>
                      <m:t>∈ [0,1]</m:t>
                    </m:r>
                  </m:oMath>
                </a14:m>
                <a:r>
                  <a:rPr lang="en-US" sz="2400" dirty="0">
                    <a:latin typeface="Beaufort for LOL" panose="02020503050000020004" pitchFamily="18" charset="0"/>
                    <a:cs typeface="Beaufort for LOL" panose="02020503050000020004" pitchFamily="18" charset="0"/>
                  </a:rPr>
                  <a:t>) with independent uniform distributions. Calculate:</a:t>
                </a:r>
                <a:endParaRPr lang="en-AT" sz="2400"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2990D9ED-798A-2C07-3EEB-BF16E5DF667D}"/>
                  </a:ext>
                </a:extLst>
              </p:cNvPr>
              <p:cNvSpPr txBox="1">
                <a:spLocks noRot="1" noChangeAspect="1" noMove="1" noResize="1" noEditPoints="1" noAdjustHandles="1" noChangeArrowheads="1" noChangeShapeType="1" noTextEdit="1"/>
              </p:cNvSpPr>
              <p:nvPr/>
            </p:nvSpPr>
            <p:spPr>
              <a:xfrm>
                <a:off x="169109" y="1124360"/>
                <a:ext cx="11555058" cy="830997"/>
              </a:xfrm>
              <a:prstGeom prst="rect">
                <a:avLst/>
              </a:prstGeom>
              <a:blipFill>
                <a:blip r:embed="rId3"/>
                <a:stretch>
                  <a:fillRect l="-844" t="-5839" b="-15328"/>
                </a:stretch>
              </a:blipFill>
            </p:spPr>
            <p:txBody>
              <a:bodyPr/>
              <a:lstStyle/>
              <a:p>
                <a:r>
                  <a:rPr lang="en-AT">
                    <a:noFill/>
                  </a:rPr>
                  <a:t> </a:t>
                </a:r>
              </a:p>
            </p:txBody>
          </p:sp>
        </mc:Fallback>
      </mc:AlternateContent>
      <p:sp>
        <p:nvSpPr>
          <p:cNvPr id="6" name="TextBox 5">
            <a:extLst>
              <a:ext uri="{FF2B5EF4-FFF2-40B4-BE49-F238E27FC236}">
                <a16:creationId xmlns:a16="http://schemas.microsoft.com/office/drawing/2014/main" id="{C60C19A4-36A7-26FD-5CAF-66CE2EFB0156}"/>
              </a:ext>
            </a:extLst>
          </p:cNvPr>
          <p:cNvSpPr txBox="1"/>
          <p:nvPr/>
        </p:nvSpPr>
        <p:spPr>
          <a:xfrm>
            <a:off x="242891" y="3549541"/>
            <a:ext cx="8413898"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Some reminders:</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8713DD-142B-5D94-70E0-5014E01ADE09}"/>
                  </a:ext>
                </a:extLst>
              </p:cNvPr>
              <p:cNvSpPr txBox="1"/>
              <p:nvPr/>
            </p:nvSpPr>
            <p:spPr>
              <a:xfrm>
                <a:off x="427495" y="4170280"/>
                <a:ext cx="9675628" cy="1661352"/>
              </a:xfrm>
              <a:prstGeom prst="rect">
                <a:avLst/>
              </a:prstGeom>
              <a:noFill/>
            </p:spPr>
            <p:txBody>
              <a:bodyPr wrap="square" rtlCol="0">
                <a:spAutoFit/>
              </a:bodyPr>
              <a:lstStyle/>
              <a:p>
                <a:pPr marL="457200" indent="-457200">
                  <a:spcAft>
                    <a:spcPts val="600"/>
                  </a:spcAft>
                  <a:buFont typeface="+mj-lt"/>
                  <a:buAutoNum type="arabicPeriod"/>
                </a:pPr>
                <a:r>
                  <a:rPr lang="en-US" sz="2400" dirty="0">
                    <a:latin typeface="Beaufort for LOL" panose="02020503050000020004" pitchFamily="18" charset="0"/>
                    <a:cs typeface="Beaufort for LOL" panose="02020503050000020004" pitchFamily="18" charset="0"/>
                  </a:rPr>
                  <a:t>Uniform distribution in [0,1]: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 =</m:t>
                    </m:r>
                    <m:r>
                      <m:rPr>
                        <m:sty m:val="p"/>
                      </m:rPr>
                      <a:rPr lang="en-US" sz="2400" i="0" dirty="0" smtClean="0">
                        <a:latin typeface="Cambria Math" panose="02040503050406030204" pitchFamily="18" charset="0"/>
                        <a:cs typeface="Beaufort for LOL" panose="02020503050000020004" pitchFamily="18" charset="0"/>
                      </a:rPr>
                      <m:t>Θ</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Θ</m:t>
                    </m:r>
                    <m:r>
                      <a:rPr lang="en-US" sz="2400" b="0" i="1" dirty="0" smtClean="0">
                        <a:latin typeface="Cambria Math" panose="02040503050406030204" pitchFamily="18" charset="0"/>
                        <a:cs typeface="Beaufort for LOL" panose="02020503050000020004" pitchFamily="18" charset="0"/>
                      </a:rPr>
                      <m:t>(1−</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with </a:t>
                </a:r>
              </a:p>
              <a:p>
                <a:pPr marL="457200" indent="-457200">
                  <a:spcAft>
                    <a:spcPts val="600"/>
                  </a:spcAft>
                  <a:buFont typeface="+mj-lt"/>
                  <a:buAutoNum type="arabicPeriod"/>
                </a:pPr>
                <a14:m>
                  <m:oMath xmlns:m="http://schemas.openxmlformats.org/officeDocument/2006/math">
                    <m:r>
                      <a:rPr lang="en-US" sz="2400" b="0" i="0" dirty="0" smtClean="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𝑧</m:t>
                        </m:r>
                      </m:e>
                    </m:d>
                    <m:r>
                      <a:rPr lang="en-US" sz="2400" i="1" dirty="0">
                        <a:latin typeface="Cambria Math" panose="02040503050406030204" pitchFamily="18" charset="0"/>
                        <a:cs typeface="Beaufort for LOL" panose="02020503050000020004" pitchFamily="18" charset="0"/>
                      </a:rPr>
                      <m:t>=</m:t>
                    </m:r>
                    <m:nary>
                      <m:naryPr>
                        <m:ctrlPr>
                          <a:rPr lang="en-US" sz="2400" i="1" dirty="0">
                            <a:latin typeface="Cambria Math" panose="02040503050406030204" pitchFamily="18" charset="0"/>
                            <a:cs typeface="Beaufort for LOL" panose="02020503050000020004" pitchFamily="18" charset="0"/>
                          </a:rPr>
                        </m:ctrlPr>
                      </m:naryPr>
                      <m:sub>
                        <m:r>
                          <m:rPr>
                            <m:brk m:alnAt="23"/>
                          </m:rP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m:t>
                        </m:r>
                      </m:sub>
                      <m:sup>
                        <m:r>
                          <a:rPr lang="en-US" sz="2400" i="1" dirty="0">
                            <a:latin typeface="Cambria Math" panose="02040503050406030204" pitchFamily="18" charset="0"/>
                            <a:cs typeface="Beaufort for LOL" panose="02020503050000020004" pitchFamily="18" charset="0"/>
                          </a:rPr>
                          <m:t>∞</m:t>
                        </m:r>
                      </m:sup>
                      <m:e>
                        <m:f>
                          <m:fPr>
                            <m:ctrlPr>
                              <a:rPr lang="en-US" sz="2400" i="1" dirty="0">
                                <a:latin typeface="Cambria Math" panose="02040503050406030204" pitchFamily="18" charset="0"/>
                                <a:cs typeface="Beaufort for LOL" panose="02020503050000020004" pitchFamily="18" charset="0"/>
                              </a:rPr>
                            </m:ctrlPr>
                          </m:fPr>
                          <m:num>
                            <m:r>
                              <m:rPr>
                                <m:sty m:val="p"/>
                              </m:rPr>
                              <a:rPr lang="en-US" sz="2400" dirty="0">
                                <a:latin typeface="Cambria Math" panose="02040503050406030204" pitchFamily="18" charset="0"/>
                                <a:cs typeface="Beaufort for LOL" panose="02020503050000020004" pitchFamily="18" charset="0"/>
                              </a:rPr>
                              <m:t>d</m:t>
                            </m:r>
                            <m:r>
                              <a:rPr lang="en-US" sz="2400" i="1" dirty="0">
                                <a:latin typeface="Cambria Math" panose="02040503050406030204" pitchFamily="18" charset="0"/>
                                <a:cs typeface="Beaufort for LOL" panose="02020503050000020004" pitchFamily="18" charset="0"/>
                              </a:rPr>
                              <m:t>𝑥</m:t>
                            </m:r>
                          </m:num>
                          <m:den>
                            <m:d>
                              <m:dPr>
                                <m:begChr m:val="|"/>
                                <m:endChr m:val="|"/>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e>
                            </m:d>
                          </m:den>
                        </m:f>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e>
                        </m:d>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𝑧</m:t>
                            </m:r>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𝑥</m:t>
                            </m:r>
                          </m:e>
                        </m:d>
                      </m:e>
                    </m:nary>
                  </m:oMath>
                </a14:m>
                <a:r>
                  <a:rPr lang="en-US" sz="2400" dirty="0">
                    <a:latin typeface="Beaufort for LOL" panose="02020503050000020004" pitchFamily="18" charset="0"/>
                    <a:cs typeface="Beaufort for LOL" panose="02020503050000020004" pitchFamily="18" charset="0"/>
                  </a:rPr>
                  <a:t> for </a:t>
                </a:r>
                <a14:m>
                  <m:oMath xmlns:m="http://schemas.openxmlformats.org/officeDocument/2006/math">
                    <m:r>
                      <a:rPr lang="en-US" sz="2400" i="1">
                        <a:latin typeface="Cambria Math" panose="02040503050406030204" pitchFamily="18" charset="0"/>
                        <a:cs typeface="Beaufort for LOL" panose="02020503050000020004" pitchFamily="18" charset="0"/>
                      </a:rPr>
                      <m:t>𝑧</m:t>
                    </m:r>
                    <m:r>
                      <a:rPr lang="en-US" sz="2400" i="1">
                        <a:latin typeface="Cambria Math" panose="02040503050406030204" pitchFamily="18" charset="0"/>
                        <a:cs typeface="Beaufort for LOL" panose="02020503050000020004" pitchFamily="18" charset="0"/>
                      </a:rPr>
                      <m:t>=</m:t>
                    </m:r>
                    <m:r>
                      <a:rPr lang="en-US" sz="2400" i="1">
                        <a:latin typeface="Cambria Math" panose="02040503050406030204" pitchFamily="18" charset="0"/>
                        <a:cs typeface="Beaufort for LOL" panose="02020503050000020004" pitchFamily="18" charset="0"/>
                      </a:rPr>
                      <m:t>𝑥</m:t>
                    </m:r>
                    <m:r>
                      <a:rPr lang="en-US" sz="2400" i="1">
                        <a:latin typeface="Cambria Math" panose="02040503050406030204" pitchFamily="18" charset="0"/>
                        <a:cs typeface="Beaufort for LOL" panose="02020503050000020004" pitchFamily="18" charset="0"/>
                      </a:rPr>
                      <m:t>⋅</m:t>
                    </m:r>
                    <m:r>
                      <a:rPr lang="en-US" sz="2400" i="1">
                        <a:latin typeface="Cambria Math" panose="02040503050406030204" pitchFamily="18" charset="0"/>
                        <a:cs typeface="Beaufort for LOL" panose="02020503050000020004" pitchFamily="18" charset="0"/>
                      </a:rPr>
                      <m:t>𝑦</m:t>
                    </m:r>
                  </m:oMath>
                </a14:m>
                <a:endParaRPr lang="en-US" sz="2400" dirty="0">
                  <a:latin typeface="Beaufort for LOL" panose="02020503050000020004" pitchFamily="18" charset="0"/>
                  <a:cs typeface="Beaufort for LOL" panose="02020503050000020004" pitchFamily="18" charset="0"/>
                </a:endParaRPr>
              </a:p>
              <a:p>
                <a:pPr marL="457200" indent="-457200">
                  <a:spcAft>
                    <a:spcPts val="600"/>
                  </a:spcAft>
                  <a:buFont typeface="+mj-lt"/>
                  <a:buAutoNum type="arabicPeriod"/>
                </a:pPr>
                <a14:m>
                  <m:oMath xmlns:m="http://schemas.openxmlformats.org/officeDocument/2006/math">
                    <m:r>
                      <a:rPr lang="en-US" sz="2400" b="0" i="0" dirty="0" smtClean="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𝑧</m:t>
                        </m:r>
                      </m:e>
                    </m:d>
                    <m:r>
                      <a:rPr lang="en-US" sz="2400" i="1" dirty="0">
                        <a:latin typeface="Cambria Math" panose="02040503050406030204" pitchFamily="18" charset="0"/>
                        <a:cs typeface="Beaufort for LOL" panose="02020503050000020004" pitchFamily="18" charset="0"/>
                      </a:rPr>
                      <m:t>=</m:t>
                    </m:r>
                    <m:nary>
                      <m:naryPr>
                        <m:ctrlPr>
                          <a:rPr lang="en-US" sz="2400" i="1" dirty="0">
                            <a:latin typeface="Cambria Math" panose="02040503050406030204" pitchFamily="18" charset="0"/>
                            <a:cs typeface="Beaufort for LOL" panose="02020503050000020004" pitchFamily="18" charset="0"/>
                          </a:rPr>
                        </m:ctrlPr>
                      </m:naryPr>
                      <m:sub>
                        <m:r>
                          <m:rPr>
                            <m:brk m:alnAt="23"/>
                          </m:rP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m:t>
                        </m:r>
                      </m:sub>
                      <m:sup>
                        <m:r>
                          <a:rPr lang="en-US" sz="2400" i="1" dirty="0">
                            <a:latin typeface="Cambria Math" panose="02040503050406030204" pitchFamily="18" charset="0"/>
                            <a:cs typeface="Beaufort for LOL" panose="02020503050000020004" pitchFamily="18" charset="0"/>
                          </a:rPr>
                          <m:t>∞</m:t>
                        </m:r>
                      </m:sup>
                      <m:e>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 </m:t>
                        </m:r>
                        <m:d>
                          <m:dPr>
                            <m:begChr m:val="|"/>
                            <m:endChr m:val="|"/>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𝑥</m:t>
                            </m:r>
                          </m:e>
                        </m:d>
                        <m:r>
                          <a:rPr lang="en-US" sz="2400" i="1" dirty="0">
                            <a:latin typeface="Cambria Math" panose="02040503050406030204" pitchFamily="18" charset="0"/>
                            <a:cs typeface="Beaufort for LOL" panose="02020503050000020004" pitchFamily="18" charset="0"/>
                          </a:rPr>
                          <m:t>𝑝</m:t>
                        </m:r>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𝑧</m:t>
                            </m:r>
                            <m:r>
                              <a:rPr lang="en-US" sz="2400" b="0" i="1" dirty="0" smtClean="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𝑥</m:t>
                            </m:r>
                          </m:e>
                        </m:d>
                      </m:e>
                    </m:nary>
                  </m:oMath>
                </a14:m>
                <a:r>
                  <a:rPr lang="en-US" sz="2400" dirty="0">
                    <a:latin typeface="Beaufort for LOL" panose="02020503050000020004" pitchFamily="18" charset="0"/>
                    <a:cs typeface="Beaufort for LOL" panose="02020503050000020004" pitchFamily="18" charset="0"/>
                  </a:rPr>
                  <a:t> for </a:t>
                </a:r>
                <a14:m>
                  <m:oMath xmlns:m="http://schemas.openxmlformats.org/officeDocument/2006/math">
                    <m:r>
                      <a:rPr lang="en-US" sz="2400" i="1">
                        <a:latin typeface="Cambria Math" panose="02040503050406030204" pitchFamily="18" charset="0"/>
                        <a:cs typeface="Beaufort for LOL" panose="02020503050000020004" pitchFamily="18" charset="0"/>
                      </a:rPr>
                      <m:t>𝑧</m:t>
                    </m:r>
                    <m:r>
                      <a:rPr lang="en-US" sz="2400" i="1">
                        <a:latin typeface="Cambria Math" panose="02040503050406030204" pitchFamily="18" charset="0"/>
                        <a:cs typeface="Beaufort for LOL" panose="02020503050000020004" pitchFamily="18" charset="0"/>
                      </a:rPr>
                      <m:t>=</m:t>
                    </m:r>
                    <m:r>
                      <a:rPr lang="en-US" sz="2400" i="1">
                        <a:latin typeface="Cambria Math" panose="02040503050406030204" pitchFamily="18" charset="0"/>
                        <a:cs typeface="Beaufort for LOL" panose="02020503050000020004" pitchFamily="18" charset="0"/>
                      </a:rPr>
                      <m:t>𝑥</m:t>
                    </m:r>
                    <m:r>
                      <a:rPr lang="en-US" sz="2400" i="1">
                        <a:latin typeface="Cambria Math" panose="02040503050406030204" pitchFamily="18" charset="0"/>
                        <a:cs typeface="Beaufort for LOL" panose="02020503050000020004" pitchFamily="18" charset="0"/>
                      </a:rPr>
                      <m:t>/</m:t>
                    </m:r>
                    <m:r>
                      <a:rPr lang="en-US" sz="2400" i="1">
                        <a:latin typeface="Cambria Math" panose="02040503050406030204" pitchFamily="18" charset="0"/>
                        <a:cs typeface="Beaufort for LOL" panose="02020503050000020004" pitchFamily="18" charset="0"/>
                      </a:rPr>
                      <m:t>𝑦</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C78713DD-142B-5D94-70E0-5014E01ADE09}"/>
                  </a:ext>
                </a:extLst>
              </p:cNvPr>
              <p:cNvSpPr txBox="1">
                <a:spLocks noRot="1" noChangeAspect="1" noMove="1" noResize="1" noEditPoints="1" noAdjustHandles="1" noChangeArrowheads="1" noChangeShapeType="1" noTextEdit="1"/>
              </p:cNvSpPr>
              <p:nvPr/>
            </p:nvSpPr>
            <p:spPr>
              <a:xfrm>
                <a:off x="427495" y="4170280"/>
                <a:ext cx="9675628" cy="1661352"/>
              </a:xfrm>
              <a:prstGeom prst="rect">
                <a:avLst/>
              </a:prstGeom>
              <a:blipFill>
                <a:blip r:embed="rId4"/>
                <a:stretch>
                  <a:fillRect l="-1071" t="-4029" b="-4029"/>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904B72-C898-6F9A-4032-82FACD2B5B27}"/>
                  </a:ext>
                </a:extLst>
              </p:cNvPr>
              <p:cNvSpPr txBox="1"/>
              <p:nvPr/>
            </p:nvSpPr>
            <p:spPr>
              <a:xfrm>
                <a:off x="5785461" y="4191329"/>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Θ</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𝑥</m:t>
                          </m:r>
                        </m:e>
                      </m:d>
                      <m:r>
                        <a:rPr lang="en-US" sz="2400" b="0" i="1" dirty="0" smtClean="0">
                          <a:latin typeface="Cambria Math" panose="02040503050406030204" pitchFamily="18" charset="0"/>
                          <a:cs typeface="Beaufort for LOL" panose="02020503050000020004" pitchFamily="18" charset="0"/>
                        </a:rPr>
                        <m:t>= </m:t>
                      </m:r>
                    </m:oMath>
                  </m:oMathPara>
                </a14:m>
                <a:endParaRPr lang="en-AT" sz="2400" dirty="0"/>
              </a:p>
            </p:txBody>
          </p:sp>
        </mc:Choice>
        <mc:Fallback xmlns="">
          <p:sp>
            <p:nvSpPr>
              <p:cNvPr id="9" name="TextBox 8">
                <a:extLst>
                  <a:ext uri="{FF2B5EF4-FFF2-40B4-BE49-F238E27FC236}">
                    <a16:creationId xmlns:a16="http://schemas.microsoft.com/office/drawing/2014/main" id="{99904B72-C898-6F9A-4032-82FACD2B5B27}"/>
                  </a:ext>
                </a:extLst>
              </p:cNvPr>
              <p:cNvSpPr txBox="1">
                <a:spLocks noRot="1" noChangeAspect="1" noMove="1" noResize="1" noEditPoints="1" noAdjustHandles="1" noChangeArrowheads="1" noChangeShapeType="1" noTextEdit="1"/>
              </p:cNvSpPr>
              <p:nvPr/>
            </p:nvSpPr>
            <p:spPr>
              <a:xfrm>
                <a:off x="5785461" y="4191329"/>
                <a:ext cx="6096000" cy="461665"/>
              </a:xfrm>
              <a:prstGeom prst="rect">
                <a:avLst/>
              </a:prstGeom>
              <a:blipFill>
                <a:blip r:embed="rId5"/>
                <a:stretch>
                  <a:fillRect/>
                </a:stretch>
              </a:blipFill>
            </p:spPr>
            <p:txBody>
              <a:bodyPr/>
              <a:lstStyle/>
              <a:p>
                <a:r>
                  <a:rPr lang="en-AT">
                    <a:noFill/>
                  </a:rPr>
                  <a:t> </a:t>
                </a:r>
              </a:p>
            </p:txBody>
          </p:sp>
        </mc:Fallback>
      </mc:AlternateContent>
      <p:sp>
        <p:nvSpPr>
          <p:cNvPr id="10" name="Left Brace 9">
            <a:extLst>
              <a:ext uri="{FF2B5EF4-FFF2-40B4-BE49-F238E27FC236}">
                <a16:creationId xmlns:a16="http://schemas.microsoft.com/office/drawing/2014/main" id="{3B73E97A-0AE1-3F76-0755-98F7A9CFD169}"/>
              </a:ext>
            </a:extLst>
          </p:cNvPr>
          <p:cNvSpPr/>
          <p:nvPr/>
        </p:nvSpPr>
        <p:spPr>
          <a:xfrm>
            <a:off x="9428885" y="4003949"/>
            <a:ext cx="248093" cy="836427"/>
          </a:xfrm>
          <a:prstGeom prst="leftBrace">
            <a:avLst>
              <a:gd name="adj1" fmla="val 54047"/>
              <a:gd name="adj2" fmla="val 50000"/>
            </a:avLst>
          </a:prstGeom>
          <a:ln w="38100" cap="rnd" cmpd="sng">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B163B4-1619-13E0-079F-978E60A08926}"/>
                  </a:ext>
                </a:extLst>
              </p:cNvPr>
              <p:cNvSpPr txBox="1"/>
              <p:nvPr/>
            </p:nvSpPr>
            <p:spPr>
              <a:xfrm>
                <a:off x="9771715" y="3946344"/>
                <a:ext cx="1538877" cy="461665"/>
              </a:xfrm>
              <a:prstGeom prst="rect">
                <a:avLst/>
              </a:prstGeom>
              <a:noFill/>
            </p:spPr>
            <p:txBody>
              <a:bodyPr wrap="square">
                <a:spAutoFit/>
              </a:bodyPr>
              <a:lstStyle/>
              <a:p>
                <a14:m>
                  <m:oMath xmlns:m="http://schemas.openxmlformats.org/officeDocument/2006/math">
                    <m:r>
                      <a:rPr lang="en-US" sz="2400" i="1" dirty="0" smtClean="0">
                        <a:latin typeface="Cambria Math" panose="02040503050406030204" pitchFamily="18" charset="0"/>
                        <a:cs typeface="Beaufort for LOL" panose="02020503050000020004" pitchFamily="18" charset="0"/>
                      </a:rPr>
                      <m:t>1</m:t>
                    </m:r>
                  </m:oMath>
                </a14:m>
                <a:r>
                  <a:rPr lang="en-US" sz="2400" dirty="0"/>
                  <a:t> </a:t>
                </a:r>
                <a:r>
                  <a:rPr lang="en-US" sz="2400" dirty="0">
                    <a:latin typeface="Beaufort for LOL" panose="02020503050000020004" pitchFamily="18" charset="0"/>
                    <a:cs typeface="Beaufort for LOL" panose="02020503050000020004" pitchFamily="18" charset="0"/>
                  </a:rPr>
                  <a:t>if</a:t>
                </a:r>
                <a:r>
                  <a:rPr lang="en-US" sz="2400" dirty="0"/>
                  <a: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≥0</m:t>
                    </m:r>
                  </m:oMath>
                </a14:m>
                <a:endParaRPr lang="en-AT" sz="2400" dirty="0"/>
              </a:p>
            </p:txBody>
          </p:sp>
        </mc:Choice>
        <mc:Fallback xmlns="">
          <p:sp>
            <p:nvSpPr>
              <p:cNvPr id="11" name="TextBox 10">
                <a:extLst>
                  <a:ext uri="{FF2B5EF4-FFF2-40B4-BE49-F238E27FC236}">
                    <a16:creationId xmlns:a16="http://schemas.microsoft.com/office/drawing/2014/main" id="{ECB163B4-1619-13E0-079F-978E60A08926}"/>
                  </a:ext>
                </a:extLst>
              </p:cNvPr>
              <p:cNvSpPr txBox="1">
                <a:spLocks noRot="1" noChangeAspect="1" noMove="1" noResize="1" noEditPoints="1" noAdjustHandles="1" noChangeArrowheads="1" noChangeShapeType="1" noTextEdit="1"/>
              </p:cNvSpPr>
              <p:nvPr/>
            </p:nvSpPr>
            <p:spPr>
              <a:xfrm>
                <a:off x="9771715" y="3946344"/>
                <a:ext cx="1538877" cy="461665"/>
              </a:xfrm>
              <a:prstGeom prst="rect">
                <a:avLst/>
              </a:prstGeom>
              <a:blipFill>
                <a:blip r:embed="rId6"/>
                <a:stretch>
                  <a:fillRect l="-1190" t="-11842" b="-2763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8891F1-71E7-A698-2A0D-1DD8A111D21E}"/>
                  </a:ext>
                </a:extLst>
              </p:cNvPr>
              <p:cNvSpPr txBox="1"/>
              <p:nvPr/>
            </p:nvSpPr>
            <p:spPr>
              <a:xfrm>
                <a:off x="9771714" y="4408008"/>
                <a:ext cx="1705710" cy="461665"/>
              </a:xfrm>
              <a:prstGeom prst="rect">
                <a:avLst/>
              </a:prstGeom>
              <a:noFill/>
            </p:spPr>
            <p:txBody>
              <a:bodyPr wrap="square">
                <a:spAutoFit/>
              </a:bodyPr>
              <a:lstStyle/>
              <a:p>
                <a14:m>
                  <m:oMath xmlns:m="http://schemas.openxmlformats.org/officeDocument/2006/math">
                    <m:r>
                      <a:rPr lang="en-US" sz="2400" i="1" dirty="0" smtClean="0">
                        <a:latin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 otherwise</a:t>
                </a:r>
                <a:endParaRPr lang="en-AT" sz="2400"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E18891F1-71E7-A698-2A0D-1DD8A111D21E}"/>
                  </a:ext>
                </a:extLst>
              </p:cNvPr>
              <p:cNvSpPr txBox="1">
                <a:spLocks noRot="1" noChangeAspect="1" noMove="1" noResize="1" noEditPoints="1" noAdjustHandles="1" noChangeArrowheads="1" noChangeShapeType="1" noTextEdit="1"/>
              </p:cNvSpPr>
              <p:nvPr/>
            </p:nvSpPr>
            <p:spPr>
              <a:xfrm>
                <a:off x="9771714" y="4408008"/>
                <a:ext cx="1705710" cy="461665"/>
              </a:xfrm>
              <a:prstGeom prst="rect">
                <a:avLst/>
              </a:prstGeom>
              <a:blipFill>
                <a:blip r:embed="rId7"/>
                <a:stretch>
                  <a:fillRect l="-1071" t="-10526" r="-1071" b="-28947"/>
                </a:stretch>
              </a:blipFill>
            </p:spPr>
            <p:txBody>
              <a:bodyPr/>
              <a:lstStyle/>
              <a:p>
                <a:r>
                  <a:rPr lang="en-AT">
                    <a:noFill/>
                  </a:rPr>
                  <a:t> </a:t>
                </a:r>
              </a:p>
            </p:txBody>
          </p:sp>
        </mc:Fallback>
      </mc:AlternateContent>
      <p:sp>
        <p:nvSpPr>
          <p:cNvPr id="8" name="TextBox 7">
            <a:extLst>
              <a:ext uri="{FF2B5EF4-FFF2-40B4-BE49-F238E27FC236}">
                <a16:creationId xmlns:a16="http://schemas.microsoft.com/office/drawing/2014/main" id="{B4481083-5431-9A9D-063D-1E1DBA4B4925}"/>
              </a:ext>
            </a:extLst>
          </p:cNvPr>
          <p:cNvSpPr txBox="1"/>
          <p:nvPr/>
        </p:nvSpPr>
        <p:spPr>
          <a:xfrm>
            <a:off x="5986976" y="2560969"/>
            <a:ext cx="1624786"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using </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F67919-2830-910B-10E8-1B0B6AFB847A}"/>
                  </a:ext>
                </a:extLst>
              </p:cNvPr>
              <p:cNvSpPr txBox="1"/>
              <p:nvPr/>
            </p:nvSpPr>
            <p:spPr>
              <a:xfrm>
                <a:off x="6579666" y="2382288"/>
                <a:ext cx="2904801" cy="8357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𝛿</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𝑎𝑥</m:t>
                          </m:r>
                        </m:e>
                      </m:d>
                      <m:r>
                        <a:rPr lang="en-US" sz="2400" b="0" i="1" dirty="0" smtClean="0">
                          <a:latin typeface="Cambria Math" panose="02040503050406030204" pitchFamily="18" charset="0"/>
                          <a:cs typeface="Beaufort for LOL" panose="02020503050000020004" pitchFamily="18" charset="0"/>
                        </a:rPr>
                        <m:t>=</m:t>
                      </m:r>
                      <m:f>
                        <m:fPr>
                          <m:ctrlPr>
                            <a:rPr lang="en-US" sz="2400" b="0" i="1" dirty="0" smtClean="0">
                              <a:latin typeface="Cambria Math" panose="02040503050406030204" pitchFamily="18" charset="0"/>
                              <a:cs typeface="Beaufort for LOL" panose="02020503050000020004" pitchFamily="18" charset="0"/>
                            </a:rPr>
                          </m:ctrlPr>
                        </m:fPr>
                        <m:num>
                          <m:r>
                            <a:rPr lang="en-US" sz="2400" b="0" i="1" dirty="0" smtClean="0">
                              <a:latin typeface="Cambria Math" panose="02040503050406030204" pitchFamily="18" charset="0"/>
                              <a:cs typeface="Beaufort for LOL" panose="02020503050000020004" pitchFamily="18" charset="0"/>
                            </a:rPr>
                            <m:t>1</m:t>
                          </m:r>
                        </m:num>
                        <m:den>
                          <m:d>
                            <m:dPr>
                              <m:begChr m:val="|"/>
                              <m:endChr m:val="|"/>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𝑎</m:t>
                              </m:r>
                            </m:e>
                          </m:d>
                        </m:den>
                      </m:f>
                      <m:r>
                        <a:rPr lang="en-US" sz="2400" b="0" i="1" dirty="0" smtClean="0">
                          <a:latin typeface="Cambria Math" panose="02040503050406030204" pitchFamily="18" charset="0"/>
                          <a:cs typeface="Beaufort for LOL" panose="02020503050000020004" pitchFamily="18" charset="0"/>
                        </a:rPr>
                        <m:t>𝛿</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oMath>
                  </m:oMathPara>
                </a14:m>
                <a:endParaRPr/>
              </a:p>
            </p:txBody>
          </p:sp>
        </mc:Choice>
        <mc:Fallback xmlns="">
          <p:sp>
            <p:nvSpPr>
              <p:cNvPr id="13" name="TextBox 12">
                <a:extLst>
                  <a:ext uri="{FF2B5EF4-FFF2-40B4-BE49-F238E27FC236}">
                    <a16:creationId xmlns:a16="http://schemas.microsoft.com/office/drawing/2014/main" id="{18F67919-2830-910B-10E8-1B0B6AFB847A}"/>
                  </a:ext>
                </a:extLst>
              </p:cNvPr>
              <p:cNvSpPr txBox="1">
                <a:spLocks noRot="1" noChangeAspect="1" noMove="1" noResize="1" noEditPoints="1" noAdjustHandles="1" noChangeArrowheads="1" noChangeShapeType="1" noTextEdit="1"/>
              </p:cNvSpPr>
              <p:nvPr/>
            </p:nvSpPr>
            <p:spPr>
              <a:xfrm>
                <a:off x="6579666" y="2382288"/>
                <a:ext cx="2904801" cy="835742"/>
              </a:xfrm>
              <a:prstGeom prst="rect">
                <a:avLst/>
              </a:prstGeom>
              <a:blipFill>
                <a:blip r:embed="rId8"/>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738551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83FA6-D097-FAD1-35B5-8C611325A1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366C1B-8A5D-B9A5-449D-ECA8361823C8}"/>
              </a:ext>
            </a:extLst>
          </p:cNvPr>
          <p:cNvSpPr>
            <a:spLocks noGrp="1"/>
          </p:cNvSpPr>
          <p:nvPr>
            <p:ph type="title"/>
          </p:nvPr>
        </p:nvSpPr>
        <p:spPr/>
        <p:txBody>
          <a:bodyPr/>
          <a:lstStyle/>
          <a:p>
            <a:r>
              <a:rPr lang="en-US" dirty="0"/>
              <a:t>Examples</a:t>
            </a:r>
            <a:endParaRPr lang="en-AT" dirty="0"/>
          </a:p>
        </p:txBody>
      </p:sp>
      <p:sp>
        <p:nvSpPr>
          <p:cNvPr id="3" name="Slide Number Placeholder 2">
            <a:extLst>
              <a:ext uri="{FF2B5EF4-FFF2-40B4-BE49-F238E27FC236}">
                <a16:creationId xmlns:a16="http://schemas.microsoft.com/office/drawing/2014/main" id="{F80416D4-5E0D-41FB-8C85-B749FDB72707}"/>
              </a:ext>
            </a:extLst>
          </p:cNvPr>
          <p:cNvSpPr>
            <a:spLocks noGrp="1"/>
          </p:cNvSpPr>
          <p:nvPr>
            <p:ph type="sldNum" sz="quarter" idx="12"/>
          </p:nvPr>
        </p:nvSpPr>
        <p:spPr/>
        <p:txBody>
          <a:bodyPr/>
          <a:lstStyle/>
          <a:p>
            <a:fld id="{CC491BDB-77F2-4EF0-887C-9DE660584513}" type="slidenum">
              <a:rPr lang="en-GB" smtClean="0"/>
              <a:pPr/>
              <a:t>31</a:t>
            </a:fld>
            <a:endParaRPr lang="en-GB" dirty="0"/>
          </a:p>
        </p:txBody>
      </p:sp>
      <p:pic>
        <p:nvPicPr>
          <p:cNvPr id="5" name="Picture 4">
            <a:extLst>
              <a:ext uri="{FF2B5EF4-FFF2-40B4-BE49-F238E27FC236}">
                <a16:creationId xmlns:a16="http://schemas.microsoft.com/office/drawing/2014/main" id="{E76B1BF3-AAE8-E67E-8D09-34ED25C12D89}"/>
              </a:ext>
            </a:extLst>
          </p:cNvPr>
          <p:cNvPicPr>
            <a:picLocks noChangeAspect="1"/>
          </p:cNvPicPr>
          <p:nvPr/>
        </p:nvPicPr>
        <p:blipFill>
          <a:blip r:embed="rId2"/>
          <a:stretch>
            <a:fillRect/>
          </a:stretch>
        </p:blipFill>
        <p:spPr>
          <a:xfrm>
            <a:off x="162796" y="1699208"/>
            <a:ext cx="3206235" cy="2345161"/>
          </a:xfrm>
          <a:prstGeom prst="rect">
            <a:avLst/>
          </a:prstGeom>
        </p:spPr>
      </p:pic>
      <p:pic>
        <p:nvPicPr>
          <p:cNvPr id="7" name="Picture 6">
            <a:extLst>
              <a:ext uri="{FF2B5EF4-FFF2-40B4-BE49-F238E27FC236}">
                <a16:creationId xmlns:a16="http://schemas.microsoft.com/office/drawing/2014/main" id="{6D234DC1-D378-A8C5-B1CC-6BD01F449FB8}"/>
              </a:ext>
            </a:extLst>
          </p:cNvPr>
          <p:cNvPicPr>
            <a:picLocks noChangeAspect="1"/>
          </p:cNvPicPr>
          <p:nvPr/>
        </p:nvPicPr>
        <p:blipFill>
          <a:blip r:embed="rId3"/>
          <a:stretch>
            <a:fillRect/>
          </a:stretch>
        </p:blipFill>
        <p:spPr>
          <a:xfrm>
            <a:off x="162796" y="4279027"/>
            <a:ext cx="3378252" cy="2403250"/>
          </a:xfrm>
          <a:prstGeom prst="rect">
            <a:avLst/>
          </a:prstGeom>
        </p:spPr>
      </p:pic>
      <p:pic>
        <p:nvPicPr>
          <p:cNvPr id="9" name="Picture 8">
            <a:extLst>
              <a:ext uri="{FF2B5EF4-FFF2-40B4-BE49-F238E27FC236}">
                <a16:creationId xmlns:a16="http://schemas.microsoft.com/office/drawing/2014/main" id="{4FDE4E76-73D6-89CC-2D92-C452197EB390}"/>
              </a:ext>
            </a:extLst>
          </p:cNvPr>
          <p:cNvPicPr>
            <a:picLocks noChangeAspect="1"/>
          </p:cNvPicPr>
          <p:nvPr/>
        </p:nvPicPr>
        <p:blipFill>
          <a:blip r:embed="rId4"/>
          <a:stretch>
            <a:fillRect/>
          </a:stretch>
        </p:blipFill>
        <p:spPr>
          <a:xfrm>
            <a:off x="6070547" y="4233177"/>
            <a:ext cx="3378254" cy="2449100"/>
          </a:xfrm>
          <a:prstGeom prst="rect">
            <a:avLst/>
          </a:prstGeom>
        </p:spPr>
      </p:pic>
      <p:pic>
        <p:nvPicPr>
          <p:cNvPr id="11" name="Picture 10">
            <a:extLst>
              <a:ext uri="{FF2B5EF4-FFF2-40B4-BE49-F238E27FC236}">
                <a16:creationId xmlns:a16="http://schemas.microsoft.com/office/drawing/2014/main" id="{84EBDDF4-3D20-EADC-121B-039BB4C779B9}"/>
              </a:ext>
            </a:extLst>
          </p:cNvPr>
          <p:cNvPicPr>
            <a:picLocks noChangeAspect="1"/>
          </p:cNvPicPr>
          <p:nvPr/>
        </p:nvPicPr>
        <p:blipFill>
          <a:blip r:embed="rId5"/>
          <a:stretch>
            <a:fillRect/>
          </a:stretch>
        </p:blipFill>
        <p:spPr>
          <a:xfrm>
            <a:off x="6070547" y="1546273"/>
            <a:ext cx="3378254" cy="24491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8AF81B6-C9C9-957C-99E2-4DBB1A731F24}"/>
                  </a:ext>
                </a:extLst>
              </p:cNvPr>
              <p:cNvSpPr txBox="1"/>
              <p:nvPr/>
            </p:nvSpPr>
            <p:spPr>
              <a:xfrm>
                <a:off x="7204162" y="1546273"/>
                <a:ext cx="6096000" cy="706860"/>
              </a:xfrm>
              <a:prstGeom prst="rect">
                <a:avLst/>
              </a:prstGeom>
              <a:noFill/>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𝑝</m:t>
                      </m:r>
                      <m:d>
                        <m:dPr>
                          <m:ctrlPr>
                            <a:rPr lang="en-US" sz="1800" b="0" i="1" smtClean="0">
                              <a:latin typeface="Cambria Math" panose="02040503050406030204" pitchFamily="18" charset="0"/>
                              <a:cs typeface="Beaufort for LOL" panose="02020503050000020004" pitchFamily="18" charset="0"/>
                            </a:rPr>
                          </m:ctrlPr>
                        </m:dPr>
                        <m:e>
                          <m:r>
                            <a:rPr lang="en-US" sz="1800" b="0" i="1" smtClean="0">
                              <a:latin typeface="Cambria Math" panose="02040503050406030204" pitchFamily="18" charset="0"/>
                              <a:cs typeface="Beaufort for LOL" panose="02020503050000020004" pitchFamily="18" charset="0"/>
                            </a:rPr>
                            <m:t>𝑥</m:t>
                          </m:r>
                        </m:e>
                      </m:d>
                      <m:r>
                        <a:rPr lang="en-US" sz="1800" b="0" i="1" smtClean="0">
                          <a:latin typeface="Cambria Math" panose="02040503050406030204" pitchFamily="18" charset="0"/>
                          <a:cs typeface="Beaufort for LOL" panose="02020503050000020004" pitchFamily="18" charset="0"/>
                        </a:rPr>
                        <m:t>=</m:t>
                      </m:r>
                      <m:f>
                        <m:fPr>
                          <m:ctrlPr>
                            <a:rPr lang="en-US" sz="1800" b="0" i="1" smtClean="0">
                              <a:latin typeface="Cambria Math" panose="02040503050406030204" pitchFamily="18" charset="0"/>
                              <a:cs typeface="Beaufort for LOL" panose="02020503050000020004" pitchFamily="18" charset="0"/>
                            </a:rPr>
                          </m:ctrlPr>
                        </m:fPr>
                        <m:num>
                          <m:sSub>
                            <m:sSubPr>
                              <m:ctrlPr>
                                <a:rPr lang="en-US" sz="1800" b="0" i="1" smtClean="0">
                                  <a:latin typeface="Cambria Math" panose="02040503050406030204" pitchFamily="18" charset="0"/>
                                  <a:cs typeface="Beaufort for LOL" panose="02020503050000020004" pitchFamily="18" charset="0"/>
                                </a:rPr>
                              </m:ctrlPr>
                            </m:sSubPr>
                            <m:e>
                              <m:r>
                                <a:rPr lang="en-US" sz="1800" i="1" smtClean="0">
                                  <a:latin typeface="Cambria Math" panose="02040503050406030204" pitchFamily="18" charset="0"/>
                                  <a:cs typeface="Beaufort for LOL" panose="02020503050000020004" pitchFamily="18" charset="0"/>
                                </a:rPr>
                                <m:t>𝐾</m:t>
                              </m:r>
                            </m:e>
                            <m:sub>
                              <m:r>
                                <a:rPr lang="en-US" sz="1800" b="0" i="1" smtClean="0">
                                  <a:latin typeface="Cambria Math" panose="02040503050406030204" pitchFamily="18" charset="0"/>
                                  <a:cs typeface="Beaufort for LOL" panose="02020503050000020004" pitchFamily="18" charset="0"/>
                                </a:rPr>
                                <m:t>0</m:t>
                              </m:r>
                            </m:sub>
                          </m:sSub>
                          <m:d>
                            <m:dPr>
                              <m:ctrlPr>
                                <a:rPr lang="en-US" sz="1800" b="0" i="1" smtClean="0">
                                  <a:latin typeface="Cambria Math" panose="02040503050406030204" pitchFamily="18" charset="0"/>
                                  <a:cs typeface="Beaufort for LOL" panose="02020503050000020004" pitchFamily="18" charset="0"/>
                                </a:rPr>
                              </m:ctrlPr>
                            </m:dPr>
                            <m:e>
                              <m:r>
                                <a:rPr lang="en-US" sz="1800" b="0" i="1" smtClean="0">
                                  <a:latin typeface="Cambria Math" panose="02040503050406030204" pitchFamily="18" charset="0"/>
                                  <a:cs typeface="Beaufort for LOL" panose="02020503050000020004" pitchFamily="18" charset="0"/>
                                </a:rPr>
                                <m:t>|</m:t>
                              </m:r>
                              <m:r>
                                <a:rPr lang="en-US" sz="1800" b="0" i="1" smtClean="0">
                                  <a:latin typeface="Cambria Math" panose="02040503050406030204" pitchFamily="18" charset="0"/>
                                  <a:cs typeface="Beaufort for LOL" panose="02020503050000020004" pitchFamily="18" charset="0"/>
                                </a:rPr>
                                <m:t>𝑥</m:t>
                              </m:r>
                              <m:r>
                                <a:rPr lang="en-US" sz="1800" b="0" i="1" smtClean="0">
                                  <a:latin typeface="Cambria Math" panose="02040503050406030204" pitchFamily="18" charset="0"/>
                                  <a:cs typeface="Beaufort for LOL" panose="02020503050000020004" pitchFamily="18" charset="0"/>
                                </a:rPr>
                                <m:t>|</m:t>
                              </m:r>
                            </m:e>
                          </m:d>
                        </m:num>
                        <m:den>
                          <m:r>
                            <a:rPr lang="en-US" sz="1800" b="0" i="1" smtClean="0">
                              <a:latin typeface="Cambria Math" panose="02040503050406030204" pitchFamily="18" charset="0"/>
                              <a:cs typeface="Beaufort for LOL" panose="02020503050000020004" pitchFamily="18" charset="0"/>
                            </a:rPr>
                            <m:t>𝜋</m:t>
                          </m:r>
                        </m:den>
                      </m:f>
                    </m:oMath>
                  </m:oMathPara>
                </a14:m>
                <a:endParaRPr lang="en-US" sz="1800" b="0" dirty="0">
                  <a:latin typeface="Beaufort for LOL" panose="02020503050000020004" pitchFamily="18" charset="0"/>
                  <a:cs typeface="Beaufort for LOL" panose="02020503050000020004" pitchFamily="18" charset="0"/>
                </a:endParaRPr>
              </a:p>
            </p:txBody>
          </p:sp>
        </mc:Choice>
        <mc:Fallback xmlns="">
          <p:sp>
            <p:nvSpPr>
              <p:cNvPr id="13" name="TextBox 12">
                <a:extLst>
                  <a:ext uri="{FF2B5EF4-FFF2-40B4-BE49-F238E27FC236}">
                    <a16:creationId xmlns:a16="http://schemas.microsoft.com/office/drawing/2014/main" id="{68AF81B6-C9C9-957C-99E2-4DBB1A731F24}"/>
                  </a:ext>
                </a:extLst>
              </p:cNvPr>
              <p:cNvSpPr txBox="1">
                <a:spLocks noRot="1" noChangeAspect="1" noMove="1" noResize="1" noEditPoints="1" noAdjustHandles="1" noChangeArrowheads="1" noChangeShapeType="1" noTextEdit="1"/>
              </p:cNvSpPr>
              <p:nvPr/>
            </p:nvSpPr>
            <p:spPr>
              <a:xfrm>
                <a:off x="7204162" y="1546273"/>
                <a:ext cx="6096000" cy="706860"/>
              </a:xfrm>
              <a:prstGeom prst="rect">
                <a:avLst/>
              </a:prstGeom>
              <a:blipFill>
                <a:blip r:embed="rId6"/>
                <a:stretch>
                  <a:fillRect/>
                </a:stretch>
              </a:blipFill>
            </p:spPr>
            <p:txBody>
              <a:bodyPr/>
              <a:lstStyle/>
              <a:p>
                <a:r>
                  <a:rPr lang="en-AT">
                    <a:noFill/>
                  </a:rPr>
                  <a:t> </a:t>
                </a:r>
              </a:p>
            </p:txBody>
          </p:sp>
        </mc:Fallback>
      </mc:AlternateContent>
      <p:sp>
        <p:nvSpPr>
          <p:cNvPr id="14" name="TextBox 13">
            <a:extLst>
              <a:ext uri="{FF2B5EF4-FFF2-40B4-BE49-F238E27FC236}">
                <a16:creationId xmlns:a16="http://schemas.microsoft.com/office/drawing/2014/main" id="{FBE20ED8-BD7C-DD7A-4EF2-165F9ECE1D0D}"/>
              </a:ext>
            </a:extLst>
          </p:cNvPr>
          <p:cNvSpPr txBox="1"/>
          <p:nvPr/>
        </p:nvSpPr>
        <p:spPr>
          <a:xfrm>
            <a:off x="242891" y="1024676"/>
            <a:ext cx="4182141"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Uniform distributions</a:t>
            </a:r>
            <a:endParaRPr lang="en-AT"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00C89D7-FCD7-8ED5-A593-F3607A4F5FBE}"/>
                  </a:ext>
                </a:extLst>
              </p:cNvPr>
              <p:cNvSpPr txBox="1"/>
              <p:nvPr/>
            </p:nvSpPr>
            <p:spPr>
              <a:xfrm>
                <a:off x="9448801" y="2188328"/>
                <a:ext cx="2844462" cy="369332"/>
              </a:xfrm>
              <a:prstGeom prst="rect">
                <a:avLst/>
              </a:prstGeom>
              <a:noFill/>
            </p:spPr>
            <p:txBody>
              <a:bodyPr wrap="square">
                <a:spAutoFit/>
              </a:bodyPr>
              <a:lstStyle/>
              <a:p>
                <a:pPr>
                  <a:spcAft>
                    <a:spcPts val="600"/>
                  </a:spcAft>
                </a:pPr>
                <a14:m>
                  <m:oMath xmlns:m="http://schemas.openxmlformats.org/officeDocument/2006/math">
                    <m:sSub>
                      <m:sSubPr>
                        <m:ctrlPr>
                          <a:rPr lang="en-US" sz="1800" b="0" i="1" smtClean="0">
                            <a:latin typeface="Cambria Math" panose="02040503050406030204" pitchFamily="18" charset="0"/>
                            <a:cs typeface="Beaufort for LOL" panose="02020503050000020004" pitchFamily="18" charset="0"/>
                          </a:rPr>
                        </m:ctrlPr>
                      </m:sSubPr>
                      <m:e>
                        <m:r>
                          <a:rPr lang="en-US" sz="1800" b="0" i="1" smtClean="0">
                            <a:latin typeface="Cambria Math" panose="02040503050406030204" pitchFamily="18" charset="0"/>
                            <a:cs typeface="Beaufort for LOL" panose="02020503050000020004" pitchFamily="18" charset="0"/>
                          </a:rPr>
                          <m:t>𝐾</m:t>
                        </m:r>
                      </m:e>
                      <m:sub>
                        <m:r>
                          <a:rPr lang="en-US" sz="1800" b="0" i="1" smtClean="0">
                            <a:latin typeface="Cambria Math" panose="02040503050406030204" pitchFamily="18" charset="0"/>
                            <a:cs typeface="Beaufort for LOL" panose="02020503050000020004" pitchFamily="18" charset="0"/>
                          </a:rPr>
                          <m:t>0</m:t>
                        </m:r>
                      </m:sub>
                    </m:sSub>
                    <m:r>
                      <a:rPr lang="en-US" sz="1800" b="0" i="1" smtClean="0">
                        <a:latin typeface="Cambria Math" panose="02040503050406030204" pitchFamily="18" charset="0"/>
                        <a:cs typeface="Beaufort for LOL" panose="02020503050000020004" pitchFamily="18" charset="0"/>
                      </a:rPr>
                      <m:t>:</m:t>
                    </m:r>
                  </m:oMath>
                </a14:m>
                <a:r>
                  <a:rPr lang="en-US" sz="1800" b="0" dirty="0">
                    <a:latin typeface="Beaufort for LOL" panose="02020503050000020004" pitchFamily="18" charset="0"/>
                    <a:cs typeface="Beaufort for LOL" panose="02020503050000020004" pitchFamily="18" charset="0"/>
                  </a:rPr>
                  <a:t> K-form Bessel function</a:t>
                </a:r>
              </a:p>
            </p:txBody>
          </p:sp>
        </mc:Choice>
        <mc:Fallback xmlns="">
          <p:sp>
            <p:nvSpPr>
              <p:cNvPr id="15" name="TextBox 14">
                <a:extLst>
                  <a:ext uri="{FF2B5EF4-FFF2-40B4-BE49-F238E27FC236}">
                    <a16:creationId xmlns:a16="http://schemas.microsoft.com/office/drawing/2014/main" id="{300C89D7-FCD7-8ED5-A593-F3607A4F5FBE}"/>
                  </a:ext>
                </a:extLst>
              </p:cNvPr>
              <p:cNvSpPr txBox="1">
                <a:spLocks noRot="1" noChangeAspect="1" noMove="1" noResize="1" noEditPoints="1" noAdjustHandles="1" noChangeArrowheads="1" noChangeShapeType="1" noTextEdit="1"/>
              </p:cNvSpPr>
              <p:nvPr/>
            </p:nvSpPr>
            <p:spPr>
              <a:xfrm>
                <a:off x="9448801" y="2188328"/>
                <a:ext cx="2844462" cy="369332"/>
              </a:xfrm>
              <a:prstGeom prst="rect">
                <a:avLst/>
              </a:prstGeom>
              <a:blipFill>
                <a:blip r:embed="rId7"/>
                <a:stretch>
                  <a:fillRect t="-8197" b="-26230"/>
                </a:stretch>
              </a:blipFill>
            </p:spPr>
            <p:txBody>
              <a:bodyPr/>
              <a:lstStyle/>
              <a:p>
                <a:r>
                  <a:rPr lang="en-AT">
                    <a:noFill/>
                  </a:rPr>
                  <a:t> </a:t>
                </a:r>
              </a:p>
            </p:txBody>
          </p:sp>
        </mc:Fallback>
      </mc:AlternateContent>
      <p:sp>
        <p:nvSpPr>
          <p:cNvPr id="16" name="TextBox 15">
            <a:extLst>
              <a:ext uri="{FF2B5EF4-FFF2-40B4-BE49-F238E27FC236}">
                <a16:creationId xmlns:a16="http://schemas.microsoft.com/office/drawing/2014/main" id="{4B667328-1CB2-1875-C20E-2827F43E1736}"/>
              </a:ext>
            </a:extLst>
          </p:cNvPr>
          <p:cNvSpPr txBox="1"/>
          <p:nvPr/>
        </p:nvSpPr>
        <p:spPr>
          <a:xfrm>
            <a:off x="6070547" y="1024676"/>
            <a:ext cx="4182141"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Normal distributions</a:t>
            </a:r>
            <a:endParaRPr lang="en-AT" sz="2400" b="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2CCDB5-B1BA-3F0C-24DA-4C437600D40E}"/>
                  </a:ext>
                </a:extLst>
              </p:cNvPr>
              <p:cNvSpPr txBox="1"/>
              <p:nvPr/>
            </p:nvSpPr>
            <p:spPr>
              <a:xfrm>
                <a:off x="1524863" y="4359860"/>
                <a:ext cx="6096000" cy="1206484"/>
              </a:xfrm>
              <a:prstGeom prst="rect">
                <a:avLst/>
              </a:prstGeom>
              <a:noFill/>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𝑝</m:t>
                      </m:r>
                      <m:d>
                        <m:dPr>
                          <m:ctrlPr>
                            <a:rPr lang="en-US" sz="1800" b="0" i="1" smtClean="0">
                              <a:latin typeface="Cambria Math" panose="02040503050406030204" pitchFamily="18" charset="0"/>
                              <a:cs typeface="Beaufort for LOL" panose="02020503050000020004" pitchFamily="18" charset="0"/>
                            </a:rPr>
                          </m:ctrlPr>
                        </m:dPr>
                        <m:e>
                          <m:r>
                            <a:rPr lang="en-US" sz="1800" b="0" i="1" smtClean="0">
                              <a:latin typeface="Cambria Math" panose="02040503050406030204" pitchFamily="18" charset="0"/>
                              <a:cs typeface="Beaufort for LOL" panose="02020503050000020004" pitchFamily="18" charset="0"/>
                            </a:rPr>
                            <m:t>𝑥</m:t>
                          </m:r>
                        </m:e>
                      </m:d>
                      <m:r>
                        <a:rPr lang="en-US" sz="1800" b="0" i="1" smtClean="0">
                          <a:latin typeface="Cambria Math" panose="02040503050406030204" pitchFamily="18" charset="0"/>
                          <a:cs typeface="Beaufort for LOL" panose="02020503050000020004" pitchFamily="18" charset="0"/>
                        </a:rPr>
                        <m:t>=</m:t>
                      </m:r>
                      <m:f>
                        <m:fPr>
                          <m:ctrlPr>
                            <a:rPr lang="en-US" sz="1800" b="0" i="1" smtClean="0">
                              <a:latin typeface="Cambria Math" panose="02040503050406030204" pitchFamily="18" charset="0"/>
                              <a:cs typeface="Beaufort for LOL" panose="02020503050000020004" pitchFamily="18" charset="0"/>
                            </a:rPr>
                          </m:ctrlPr>
                        </m:fPr>
                        <m:num>
                          <m:r>
                            <a:rPr lang="en-US" sz="1800" b="0" i="1" smtClean="0">
                              <a:latin typeface="Cambria Math" panose="02040503050406030204" pitchFamily="18" charset="0"/>
                              <a:cs typeface="Beaufort for LOL" panose="02020503050000020004" pitchFamily="18" charset="0"/>
                            </a:rPr>
                            <m:t>1</m:t>
                          </m:r>
                        </m:num>
                        <m:den>
                          <m:r>
                            <a:rPr lang="en-US" sz="1800" b="0" i="1" smtClean="0">
                              <a:latin typeface="Cambria Math" panose="02040503050406030204" pitchFamily="18" charset="0"/>
                              <a:cs typeface="Beaufort for LOL" panose="02020503050000020004" pitchFamily="18" charset="0"/>
                            </a:rPr>
                            <m:t>2</m:t>
                          </m:r>
                        </m:den>
                      </m:f>
                      <m:r>
                        <m:rPr>
                          <m:sty m:val="p"/>
                        </m:rPr>
                        <a:rPr lang="en-US" sz="1800" b="0" i="0" smtClean="0">
                          <a:latin typeface="Cambria Math" panose="02040503050406030204" pitchFamily="18" charset="0"/>
                          <a:cs typeface="Beaufort for LOL" panose="02020503050000020004" pitchFamily="18" charset="0"/>
                        </a:rPr>
                        <m:t>Θ</m:t>
                      </m:r>
                      <m:d>
                        <m:dPr>
                          <m:ctrlPr>
                            <a:rPr lang="en-US" sz="1800" b="0" i="1" smtClean="0">
                              <a:latin typeface="Cambria Math" panose="02040503050406030204" pitchFamily="18" charset="0"/>
                              <a:cs typeface="Beaufort for LOL" panose="02020503050000020004" pitchFamily="18" charset="0"/>
                            </a:rPr>
                          </m:ctrlPr>
                        </m:dPr>
                        <m:e>
                          <m:r>
                            <a:rPr lang="en-US" sz="1800" b="0" i="1" smtClean="0">
                              <a:latin typeface="Cambria Math" panose="02040503050406030204" pitchFamily="18" charset="0"/>
                              <a:cs typeface="Beaufort for LOL" panose="02020503050000020004" pitchFamily="18" charset="0"/>
                            </a:rPr>
                            <m:t>𝑥</m:t>
                          </m:r>
                        </m:e>
                      </m:d>
                      <m:r>
                        <m:rPr>
                          <m:sty m:val="p"/>
                        </m:rPr>
                        <a:rPr lang="en-US" sz="1800" b="0" i="0" smtClean="0">
                          <a:latin typeface="Cambria Math" panose="02040503050406030204" pitchFamily="18" charset="0"/>
                          <a:cs typeface="Beaufort for LOL" panose="02020503050000020004" pitchFamily="18" charset="0"/>
                        </a:rPr>
                        <m:t>Θ</m:t>
                      </m:r>
                      <m:d>
                        <m:dPr>
                          <m:ctrlPr>
                            <a:rPr lang="en-US" sz="1800" b="0" i="1" smtClean="0">
                              <a:latin typeface="Cambria Math" panose="02040503050406030204" pitchFamily="18" charset="0"/>
                              <a:cs typeface="Beaufort for LOL" panose="02020503050000020004" pitchFamily="18" charset="0"/>
                            </a:rPr>
                          </m:ctrlPr>
                        </m:dPr>
                        <m:e>
                          <m:r>
                            <a:rPr lang="en-US" sz="1800" b="0" i="0" smtClean="0">
                              <a:latin typeface="Cambria Math" panose="02040503050406030204" pitchFamily="18" charset="0"/>
                              <a:cs typeface="Beaufort for LOL" panose="02020503050000020004" pitchFamily="18" charset="0"/>
                            </a:rPr>
                            <m:t>1−</m:t>
                          </m:r>
                          <m:r>
                            <m:rPr>
                              <m:sty m:val="p"/>
                            </m:rPr>
                            <a:rPr lang="en-US" sz="1800" b="0" i="0" smtClean="0">
                              <a:latin typeface="Cambria Math" panose="02040503050406030204" pitchFamily="18" charset="0"/>
                              <a:cs typeface="Beaufort for LOL" panose="02020503050000020004" pitchFamily="18" charset="0"/>
                            </a:rPr>
                            <m:t>x</m:t>
                          </m:r>
                        </m:e>
                      </m:d>
                    </m:oMath>
                    <m:oMath xmlns:m="http://schemas.openxmlformats.org/officeDocument/2006/math">
                      <m:r>
                        <a:rPr lang="en-US" sz="1800" b="0" i="0" smtClean="0">
                          <a:latin typeface="Cambria Math" panose="02040503050406030204" pitchFamily="18" charset="0"/>
                          <a:cs typeface="Beaufort for LOL" panose="02020503050000020004" pitchFamily="18" charset="0"/>
                        </a:rPr>
                        <m:t>+</m:t>
                      </m:r>
                      <m:f>
                        <m:fPr>
                          <m:ctrlPr>
                            <a:rPr lang="en-US" sz="1800" b="0" i="1" smtClean="0">
                              <a:latin typeface="Cambria Math" panose="02040503050406030204" pitchFamily="18" charset="0"/>
                              <a:cs typeface="Beaufort for LOL" panose="02020503050000020004" pitchFamily="18" charset="0"/>
                            </a:rPr>
                          </m:ctrlPr>
                        </m:fPr>
                        <m:num>
                          <m:r>
                            <a:rPr lang="en-US" sz="1800" b="0" i="0" smtClean="0">
                              <a:latin typeface="Cambria Math" panose="02040503050406030204" pitchFamily="18" charset="0"/>
                              <a:cs typeface="Beaufort for LOL" panose="02020503050000020004" pitchFamily="18" charset="0"/>
                            </a:rPr>
                            <m:t>1</m:t>
                          </m:r>
                        </m:num>
                        <m:den>
                          <m:r>
                            <a:rPr lang="en-US" sz="1800" b="0" i="0" smtClean="0">
                              <a:latin typeface="Cambria Math" panose="02040503050406030204" pitchFamily="18" charset="0"/>
                              <a:cs typeface="Beaufort for LOL" panose="02020503050000020004" pitchFamily="18" charset="0"/>
                            </a:rPr>
                            <m:t>2</m:t>
                          </m:r>
                          <m:sSup>
                            <m:sSupPr>
                              <m:ctrlPr>
                                <a:rPr lang="en-US" sz="1800" b="0" i="1" smtClean="0">
                                  <a:latin typeface="Cambria Math" panose="02040503050406030204" pitchFamily="18" charset="0"/>
                                  <a:cs typeface="Beaufort for LOL" panose="02020503050000020004" pitchFamily="18" charset="0"/>
                                </a:rPr>
                              </m:ctrlPr>
                            </m:sSupPr>
                            <m:e>
                              <m:r>
                                <m:rPr>
                                  <m:sty m:val="p"/>
                                </m:rPr>
                                <a:rPr lang="en-US" sz="1800" b="0" i="0" smtClean="0">
                                  <a:latin typeface="Cambria Math" panose="02040503050406030204" pitchFamily="18" charset="0"/>
                                  <a:cs typeface="Beaufort for LOL" panose="02020503050000020004" pitchFamily="18" charset="0"/>
                                </a:rPr>
                                <m:t>x</m:t>
                              </m:r>
                            </m:e>
                            <m:sup>
                              <m:r>
                                <a:rPr lang="en-US" sz="1800" b="0" i="0" smtClean="0">
                                  <a:latin typeface="Cambria Math" panose="02040503050406030204" pitchFamily="18" charset="0"/>
                                  <a:cs typeface="Beaufort for LOL" panose="02020503050000020004" pitchFamily="18" charset="0"/>
                                </a:rPr>
                                <m:t>2</m:t>
                              </m:r>
                            </m:sup>
                          </m:sSup>
                        </m:den>
                      </m:f>
                      <m:r>
                        <m:rPr>
                          <m:sty m:val="p"/>
                        </m:rPr>
                        <a:rPr lang="en-US" sz="1800" b="0" i="0" smtClean="0">
                          <a:latin typeface="Cambria Math" panose="02040503050406030204" pitchFamily="18" charset="0"/>
                          <a:cs typeface="Beaufort for LOL" panose="02020503050000020004" pitchFamily="18" charset="0"/>
                        </a:rPr>
                        <m:t>Θ</m:t>
                      </m:r>
                      <m:r>
                        <a:rPr lang="en-US" sz="1800" b="0" i="1" smtClean="0">
                          <a:latin typeface="Cambria Math" panose="02040503050406030204" pitchFamily="18" charset="0"/>
                          <a:cs typeface="Beaufort for LOL" panose="02020503050000020004" pitchFamily="18" charset="0"/>
                        </a:rPr>
                        <m:t>(</m:t>
                      </m:r>
                      <m:r>
                        <a:rPr lang="en-US" sz="1800" b="0" i="1" smtClean="0">
                          <a:latin typeface="Cambria Math" panose="02040503050406030204" pitchFamily="18" charset="0"/>
                          <a:cs typeface="Beaufort for LOL" panose="02020503050000020004" pitchFamily="18" charset="0"/>
                        </a:rPr>
                        <m:t>𝑥</m:t>
                      </m:r>
                      <m:r>
                        <a:rPr lang="en-US" sz="1800" b="0" i="1" smtClean="0">
                          <a:latin typeface="Cambria Math" panose="02040503050406030204" pitchFamily="18" charset="0"/>
                          <a:cs typeface="Beaufort for LOL" panose="02020503050000020004" pitchFamily="18" charset="0"/>
                        </a:rPr>
                        <m:t>−1)</m:t>
                      </m:r>
                    </m:oMath>
                  </m:oMathPara>
                </a14:m>
                <a:endParaRPr lang="en-US" sz="1800" b="0" dirty="0">
                  <a:latin typeface="Beaufort for LOL" panose="02020503050000020004" pitchFamily="18" charset="0"/>
                  <a:cs typeface="Beaufort for LOL" panose="02020503050000020004" pitchFamily="18" charset="0"/>
                </a:endParaRPr>
              </a:p>
            </p:txBody>
          </p:sp>
        </mc:Choice>
        <mc:Fallback xmlns="">
          <p:sp>
            <p:nvSpPr>
              <p:cNvPr id="17" name="TextBox 16">
                <a:extLst>
                  <a:ext uri="{FF2B5EF4-FFF2-40B4-BE49-F238E27FC236}">
                    <a16:creationId xmlns:a16="http://schemas.microsoft.com/office/drawing/2014/main" id="{AF2CCDB5-B1BA-3F0C-24DA-4C437600D40E}"/>
                  </a:ext>
                </a:extLst>
              </p:cNvPr>
              <p:cNvSpPr txBox="1">
                <a:spLocks noRot="1" noChangeAspect="1" noMove="1" noResize="1" noEditPoints="1" noAdjustHandles="1" noChangeArrowheads="1" noChangeShapeType="1" noTextEdit="1"/>
              </p:cNvSpPr>
              <p:nvPr/>
            </p:nvSpPr>
            <p:spPr>
              <a:xfrm>
                <a:off x="1524863" y="4359860"/>
                <a:ext cx="6096000" cy="1206484"/>
              </a:xfrm>
              <a:prstGeom prst="rect">
                <a:avLst/>
              </a:prstGeom>
              <a:blipFill>
                <a:blip r:embed="rId8"/>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4FEAAC-DC8A-0068-EB2A-1525D8D06EFE}"/>
                  </a:ext>
                </a:extLst>
              </p:cNvPr>
              <p:cNvSpPr txBox="1"/>
              <p:nvPr/>
            </p:nvSpPr>
            <p:spPr>
              <a:xfrm>
                <a:off x="1377032" y="1532135"/>
                <a:ext cx="6096000" cy="791627"/>
              </a:xfrm>
              <a:prstGeom prst="rect">
                <a:avLst/>
              </a:prstGeom>
              <a:noFill/>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𝑝</m:t>
                      </m:r>
                      <m:d>
                        <m:dPr>
                          <m:ctrlPr>
                            <a:rPr lang="en-US" sz="1800" b="0" i="1" smtClean="0">
                              <a:latin typeface="Cambria Math" panose="02040503050406030204" pitchFamily="18" charset="0"/>
                              <a:cs typeface="Beaufort for LOL" panose="02020503050000020004" pitchFamily="18" charset="0"/>
                            </a:rPr>
                          </m:ctrlPr>
                        </m:dPr>
                        <m:e>
                          <m:r>
                            <a:rPr lang="en-US" sz="1800" b="0" i="1" smtClean="0">
                              <a:latin typeface="Cambria Math" panose="02040503050406030204" pitchFamily="18" charset="0"/>
                              <a:cs typeface="Beaufort for LOL" panose="02020503050000020004" pitchFamily="18" charset="0"/>
                            </a:rPr>
                            <m:t>𝑥</m:t>
                          </m:r>
                        </m:e>
                      </m:d>
                      <m:r>
                        <a:rPr lang="en-US" sz="1800" b="0" i="1" smtClean="0">
                          <a:latin typeface="Cambria Math" panose="02040503050406030204" pitchFamily="18" charset="0"/>
                          <a:cs typeface="Beaufort for LOL" panose="02020503050000020004" pitchFamily="18" charset="0"/>
                        </a:rPr>
                        <m:t>=</m:t>
                      </m:r>
                      <m:func>
                        <m:funcPr>
                          <m:ctrlPr>
                            <a:rPr lang="en-US" sz="1800" b="0" i="1" smtClean="0">
                              <a:latin typeface="Cambria Math" panose="02040503050406030204" pitchFamily="18" charset="0"/>
                              <a:cs typeface="Beaufort for LOL" panose="02020503050000020004" pitchFamily="18" charset="0"/>
                            </a:rPr>
                          </m:ctrlPr>
                        </m:funcPr>
                        <m:fName>
                          <m:r>
                            <m:rPr>
                              <m:sty m:val="p"/>
                            </m:rPr>
                            <a:rPr lang="en-US" sz="1800" b="0" i="0" smtClean="0">
                              <a:latin typeface="Cambria Math" panose="02040503050406030204" pitchFamily="18" charset="0"/>
                              <a:cs typeface="Beaufort for LOL" panose="02020503050000020004" pitchFamily="18" charset="0"/>
                            </a:rPr>
                            <m:t>ln</m:t>
                          </m:r>
                        </m:fName>
                        <m:e>
                          <m:d>
                            <m:dPr>
                              <m:ctrlPr>
                                <a:rPr lang="en-US" sz="1800" b="0" i="1" smtClean="0">
                                  <a:latin typeface="Cambria Math" panose="02040503050406030204" pitchFamily="18" charset="0"/>
                                  <a:cs typeface="Beaufort for LOL" panose="02020503050000020004" pitchFamily="18" charset="0"/>
                                </a:rPr>
                              </m:ctrlPr>
                            </m:dPr>
                            <m:e>
                              <m:f>
                                <m:fPr>
                                  <m:ctrlPr>
                                    <a:rPr lang="en-US" sz="1800" b="0" i="1" smtClean="0">
                                      <a:latin typeface="Cambria Math" panose="02040503050406030204" pitchFamily="18" charset="0"/>
                                      <a:cs typeface="Beaufort for LOL" panose="02020503050000020004" pitchFamily="18" charset="0"/>
                                    </a:rPr>
                                  </m:ctrlPr>
                                </m:fPr>
                                <m:num>
                                  <m:r>
                                    <a:rPr lang="en-US" sz="1800" b="0" i="1" smtClean="0">
                                      <a:latin typeface="Cambria Math" panose="02040503050406030204" pitchFamily="18" charset="0"/>
                                      <a:cs typeface="Beaufort for LOL" panose="02020503050000020004" pitchFamily="18" charset="0"/>
                                    </a:rPr>
                                    <m:t>1</m:t>
                                  </m:r>
                                </m:num>
                                <m:den>
                                  <m:r>
                                    <a:rPr lang="en-US" sz="1800" b="0" i="1" smtClean="0">
                                      <a:latin typeface="Cambria Math" panose="02040503050406030204" pitchFamily="18" charset="0"/>
                                      <a:cs typeface="Beaufort for LOL" panose="02020503050000020004" pitchFamily="18" charset="0"/>
                                    </a:rPr>
                                    <m:t>𝑥</m:t>
                                  </m:r>
                                </m:den>
                              </m:f>
                            </m:e>
                          </m:d>
                        </m:e>
                      </m:func>
                      <m:r>
                        <m:rPr>
                          <m:sty m:val="p"/>
                        </m:rPr>
                        <a:rPr lang="en-US" sz="1800" b="0" i="0" smtClean="0">
                          <a:latin typeface="Cambria Math" panose="02040503050406030204" pitchFamily="18" charset="0"/>
                          <a:cs typeface="Beaufort for LOL" panose="02020503050000020004" pitchFamily="18" charset="0"/>
                        </a:rPr>
                        <m:t>Θ</m:t>
                      </m:r>
                      <m:r>
                        <a:rPr lang="en-US" sz="1800" b="0" i="1" smtClean="0">
                          <a:latin typeface="Cambria Math" panose="02040503050406030204" pitchFamily="18" charset="0"/>
                          <a:cs typeface="Beaufort for LOL" panose="02020503050000020004" pitchFamily="18" charset="0"/>
                        </a:rPr>
                        <m:t>(</m:t>
                      </m:r>
                      <m:r>
                        <a:rPr lang="en-US" sz="1800" b="0" i="1" smtClean="0">
                          <a:latin typeface="Cambria Math" panose="02040503050406030204" pitchFamily="18" charset="0"/>
                          <a:cs typeface="Beaufort for LOL" panose="02020503050000020004" pitchFamily="18" charset="0"/>
                        </a:rPr>
                        <m:t>𝑥</m:t>
                      </m:r>
                      <m:r>
                        <a:rPr lang="en-US" sz="1800" b="0" i="1" smtClean="0">
                          <a:latin typeface="Cambria Math" panose="02040503050406030204" pitchFamily="18" charset="0"/>
                          <a:cs typeface="Beaufort for LOL" panose="02020503050000020004" pitchFamily="18" charset="0"/>
                        </a:rPr>
                        <m:t>)</m:t>
                      </m:r>
                    </m:oMath>
                  </m:oMathPara>
                </a14:m>
                <a:endParaRPr lang="en-US" sz="1800" b="0" dirty="0">
                  <a:latin typeface="Beaufort for LOL" panose="02020503050000020004" pitchFamily="18" charset="0"/>
                  <a:cs typeface="Beaufort for LOL" panose="02020503050000020004" pitchFamily="18" charset="0"/>
                </a:endParaRPr>
              </a:p>
            </p:txBody>
          </p:sp>
        </mc:Choice>
        <mc:Fallback xmlns="">
          <p:sp>
            <p:nvSpPr>
              <p:cNvPr id="18" name="TextBox 17">
                <a:extLst>
                  <a:ext uri="{FF2B5EF4-FFF2-40B4-BE49-F238E27FC236}">
                    <a16:creationId xmlns:a16="http://schemas.microsoft.com/office/drawing/2014/main" id="{6E4FEAAC-DC8A-0068-EB2A-1525D8D06EFE}"/>
                  </a:ext>
                </a:extLst>
              </p:cNvPr>
              <p:cNvSpPr txBox="1">
                <a:spLocks noRot="1" noChangeAspect="1" noMove="1" noResize="1" noEditPoints="1" noAdjustHandles="1" noChangeArrowheads="1" noChangeShapeType="1" noTextEdit="1"/>
              </p:cNvSpPr>
              <p:nvPr/>
            </p:nvSpPr>
            <p:spPr>
              <a:xfrm>
                <a:off x="1377032" y="1532135"/>
                <a:ext cx="6096000" cy="791627"/>
              </a:xfrm>
              <a:prstGeom prst="rect">
                <a:avLst/>
              </a:prstGeom>
              <a:blipFill>
                <a:blip r:embed="rId9"/>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4D1D57A-7EF5-EC8F-D46B-825FB4668862}"/>
                  </a:ext>
                </a:extLst>
              </p:cNvPr>
              <p:cNvSpPr txBox="1"/>
              <p:nvPr/>
            </p:nvSpPr>
            <p:spPr>
              <a:xfrm>
                <a:off x="7218677" y="4163462"/>
                <a:ext cx="6096000" cy="689741"/>
              </a:xfrm>
              <a:prstGeom prst="rect">
                <a:avLst/>
              </a:prstGeom>
              <a:noFill/>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𝑝</m:t>
                      </m:r>
                      <m:d>
                        <m:dPr>
                          <m:ctrlPr>
                            <a:rPr lang="en-US" sz="1800" b="0" i="1" smtClean="0">
                              <a:latin typeface="Cambria Math" panose="02040503050406030204" pitchFamily="18" charset="0"/>
                              <a:cs typeface="Beaufort for LOL" panose="02020503050000020004" pitchFamily="18" charset="0"/>
                            </a:rPr>
                          </m:ctrlPr>
                        </m:dPr>
                        <m:e>
                          <m:r>
                            <a:rPr lang="en-US" sz="1800" b="0" i="1" smtClean="0">
                              <a:latin typeface="Cambria Math" panose="02040503050406030204" pitchFamily="18" charset="0"/>
                              <a:cs typeface="Beaufort for LOL" panose="02020503050000020004" pitchFamily="18" charset="0"/>
                            </a:rPr>
                            <m:t>𝑥</m:t>
                          </m:r>
                        </m:e>
                      </m:d>
                      <m:r>
                        <a:rPr lang="en-US" sz="1800" b="0" i="1" smtClean="0">
                          <a:latin typeface="Cambria Math" panose="02040503050406030204" pitchFamily="18" charset="0"/>
                          <a:cs typeface="Beaufort for LOL" panose="02020503050000020004" pitchFamily="18" charset="0"/>
                        </a:rPr>
                        <m:t>=</m:t>
                      </m:r>
                      <m:f>
                        <m:fPr>
                          <m:ctrlPr>
                            <a:rPr lang="en-US" sz="1800" b="0" i="1" smtClean="0">
                              <a:latin typeface="Cambria Math" panose="02040503050406030204" pitchFamily="18" charset="0"/>
                              <a:cs typeface="Beaufort for LOL" panose="02020503050000020004" pitchFamily="18" charset="0"/>
                            </a:rPr>
                          </m:ctrlPr>
                        </m:fPr>
                        <m:num>
                          <m:r>
                            <a:rPr lang="en-US" sz="1800" b="0" i="1" smtClean="0">
                              <a:latin typeface="Cambria Math" panose="02040503050406030204" pitchFamily="18" charset="0"/>
                              <a:cs typeface="Beaufort for LOL" panose="02020503050000020004" pitchFamily="18" charset="0"/>
                            </a:rPr>
                            <m:t>1</m:t>
                          </m:r>
                        </m:num>
                        <m:den>
                          <m:r>
                            <a:rPr lang="en-US" sz="1800" b="0" i="1" smtClean="0">
                              <a:latin typeface="Cambria Math" panose="02040503050406030204" pitchFamily="18" charset="0"/>
                              <a:cs typeface="Beaufort for LOL" panose="02020503050000020004" pitchFamily="18" charset="0"/>
                            </a:rPr>
                            <m:t>𝜋</m:t>
                          </m:r>
                        </m:den>
                      </m:f>
                      <m:f>
                        <m:fPr>
                          <m:ctrlPr>
                            <a:rPr lang="en-US" sz="1800" b="0" i="1" smtClean="0">
                              <a:latin typeface="Cambria Math" panose="02040503050406030204" pitchFamily="18" charset="0"/>
                              <a:cs typeface="Beaufort for LOL" panose="02020503050000020004" pitchFamily="18" charset="0"/>
                            </a:rPr>
                          </m:ctrlPr>
                        </m:fPr>
                        <m:num>
                          <m:r>
                            <a:rPr lang="en-US" sz="1800" b="0" i="1" smtClean="0">
                              <a:latin typeface="Cambria Math" panose="02040503050406030204" pitchFamily="18" charset="0"/>
                              <a:cs typeface="Beaufort for LOL" panose="02020503050000020004" pitchFamily="18" charset="0"/>
                            </a:rPr>
                            <m:t>1</m:t>
                          </m:r>
                        </m:num>
                        <m:den>
                          <m:r>
                            <a:rPr lang="en-US" sz="1800" b="0" i="1" smtClean="0">
                              <a:latin typeface="Cambria Math" panose="02040503050406030204" pitchFamily="18" charset="0"/>
                              <a:cs typeface="Beaufort for LOL" panose="02020503050000020004" pitchFamily="18" charset="0"/>
                            </a:rPr>
                            <m:t>1+</m:t>
                          </m:r>
                          <m:sSup>
                            <m:sSupPr>
                              <m:ctrlPr>
                                <a:rPr lang="en-US" sz="1800" b="0" i="1" smtClean="0">
                                  <a:latin typeface="Cambria Math" panose="02040503050406030204" pitchFamily="18" charset="0"/>
                                  <a:cs typeface="Beaufort for LOL" panose="02020503050000020004" pitchFamily="18" charset="0"/>
                                </a:rPr>
                              </m:ctrlPr>
                            </m:sSupPr>
                            <m:e>
                              <m:r>
                                <a:rPr lang="en-US" sz="1800" b="0" i="1" smtClean="0">
                                  <a:latin typeface="Cambria Math" panose="02040503050406030204" pitchFamily="18" charset="0"/>
                                  <a:cs typeface="Beaufort for LOL" panose="02020503050000020004" pitchFamily="18" charset="0"/>
                                </a:rPr>
                                <m:t>𝑥</m:t>
                              </m:r>
                            </m:e>
                            <m:sup>
                              <m:r>
                                <a:rPr lang="en-US" sz="1800" b="0" i="1" smtClean="0">
                                  <a:latin typeface="Cambria Math" panose="02040503050406030204" pitchFamily="18" charset="0"/>
                                  <a:cs typeface="Beaufort for LOL" panose="02020503050000020004" pitchFamily="18" charset="0"/>
                                </a:rPr>
                                <m:t>2</m:t>
                              </m:r>
                            </m:sup>
                          </m:sSup>
                        </m:den>
                      </m:f>
                    </m:oMath>
                  </m:oMathPara>
                </a14:m>
                <a:endParaRPr lang="en-US" sz="1800" b="0" dirty="0">
                  <a:latin typeface="Beaufort for LOL" panose="02020503050000020004" pitchFamily="18" charset="0"/>
                  <a:cs typeface="Beaufort for LOL" panose="02020503050000020004" pitchFamily="18" charset="0"/>
                </a:endParaRPr>
              </a:p>
            </p:txBody>
          </p:sp>
        </mc:Choice>
        <mc:Fallback xmlns="">
          <p:sp>
            <p:nvSpPr>
              <p:cNvPr id="19" name="TextBox 18">
                <a:extLst>
                  <a:ext uri="{FF2B5EF4-FFF2-40B4-BE49-F238E27FC236}">
                    <a16:creationId xmlns:a16="http://schemas.microsoft.com/office/drawing/2014/main" id="{A4D1D57A-7EF5-EC8F-D46B-825FB4668862}"/>
                  </a:ext>
                </a:extLst>
              </p:cNvPr>
              <p:cNvSpPr txBox="1">
                <a:spLocks noRot="1" noChangeAspect="1" noMove="1" noResize="1" noEditPoints="1" noAdjustHandles="1" noChangeArrowheads="1" noChangeShapeType="1" noTextEdit="1"/>
              </p:cNvSpPr>
              <p:nvPr/>
            </p:nvSpPr>
            <p:spPr>
              <a:xfrm>
                <a:off x="7218677" y="4163462"/>
                <a:ext cx="6096000" cy="689741"/>
              </a:xfrm>
              <a:prstGeom prst="rect">
                <a:avLst/>
              </a:prstGeom>
              <a:blipFill>
                <a:blip r:embed="rId10"/>
                <a:stretch>
                  <a:fillRect/>
                </a:stretch>
              </a:blipFill>
            </p:spPr>
            <p:txBody>
              <a:bodyPr/>
              <a:lstStyle/>
              <a:p>
                <a:r>
                  <a:rPr lang="en-AT">
                    <a:noFill/>
                  </a:rPr>
                  <a:t> </a:t>
                </a:r>
              </a:p>
            </p:txBody>
          </p:sp>
        </mc:Fallback>
      </mc:AlternateContent>
      <p:sp>
        <p:nvSpPr>
          <p:cNvPr id="20" name="TextBox 19">
            <a:extLst>
              <a:ext uri="{FF2B5EF4-FFF2-40B4-BE49-F238E27FC236}">
                <a16:creationId xmlns:a16="http://schemas.microsoft.com/office/drawing/2014/main" id="{84422C08-FE55-3A78-64F2-B432DA34C143}"/>
              </a:ext>
            </a:extLst>
          </p:cNvPr>
          <p:cNvSpPr txBox="1"/>
          <p:nvPr/>
        </p:nvSpPr>
        <p:spPr>
          <a:xfrm>
            <a:off x="9347538" y="4799072"/>
            <a:ext cx="2844462" cy="369332"/>
          </a:xfrm>
          <a:prstGeom prst="rect">
            <a:avLst/>
          </a:prstGeom>
          <a:noFill/>
        </p:spPr>
        <p:txBody>
          <a:bodyPr wrap="square">
            <a:spAutoFit/>
          </a:bodyPr>
          <a:lstStyle/>
          <a:p>
            <a:pPr>
              <a:spcAft>
                <a:spcPts val="600"/>
              </a:spcAft>
            </a:pPr>
            <a:r>
              <a:rPr lang="en-US" sz="1800" b="1" dirty="0">
                <a:latin typeface="Beaufort for LOL" panose="02020503050000020004" pitchFamily="18" charset="0"/>
                <a:cs typeface="Beaufort for LOL" panose="02020503050000020004" pitchFamily="18" charset="0"/>
              </a:rPr>
              <a:t>Cauchy distribution</a:t>
            </a:r>
          </a:p>
        </p:txBody>
      </p:sp>
      <p:sp>
        <p:nvSpPr>
          <p:cNvPr id="21" name="Rectangle: Rounded Corners 20">
            <a:extLst>
              <a:ext uri="{FF2B5EF4-FFF2-40B4-BE49-F238E27FC236}">
                <a16:creationId xmlns:a16="http://schemas.microsoft.com/office/drawing/2014/main" id="{56F58AC4-DC1F-FF0A-D711-3AB31EC15D1F}"/>
              </a:ext>
            </a:extLst>
          </p:cNvPr>
          <p:cNvSpPr/>
          <p:nvPr/>
        </p:nvSpPr>
        <p:spPr>
          <a:xfrm>
            <a:off x="9448801" y="5214655"/>
            <a:ext cx="2580403" cy="1421371"/>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NO finite mean and variance. Chebyshev &amp; law of large numbers do not apply!</a:t>
            </a:r>
          </a:p>
        </p:txBody>
      </p:sp>
    </p:spTree>
    <p:extLst>
      <p:ext uri="{BB962C8B-B14F-4D97-AF65-F5344CB8AC3E}">
        <p14:creationId xmlns:p14="http://schemas.microsoft.com/office/powerpoint/2010/main" val="391868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9" grpId="0"/>
      <p:bldP spid="20" grpId="0"/>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9084-6849-FDF5-8E6E-EC372FDDAED4}"/>
              </a:ext>
            </a:extLst>
          </p:cNvPr>
          <p:cNvSpPr>
            <a:spLocks noGrp="1"/>
          </p:cNvSpPr>
          <p:nvPr>
            <p:ph type="title"/>
          </p:nvPr>
        </p:nvSpPr>
        <p:spPr/>
        <p:txBody>
          <a:bodyPr/>
          <a:lstStyle/>
          <a:p>
            <a:r>
              <a:rPr lang="en-US" dirty="0"/>
              <a:t>Moment-generating function</a:t>
            </a:r>
            <a:endParaRPr lang="en-AT" dirty="0"/>
          </a:p>
        </p:txBody>
      </p:sp>
      <p:sp>
        <p:nvSpPr>
          <p:cNvPr id="3" name="Slide Number Placeholder 2">
            <a:extLst>
              <a:ext uri="{FF2B5EF4-FFF2-40B4-BE49-F238E27FC236}">
                <a16:creationId xmlns:a16="http://schemas.microsoft.com/office/drawing/2014/main" id="{8B592501-7ED7-1B0A-58A9-C54BB2C0D864}"/>
              </a:ext>
            </a:extLst>
          </p:cNvPr>
          <p:cNvSpPr>
            <a:spLocks noGrp="1"/>
          </p:cNvSpPr>
          <p:nvPr>
            <p:ph type="sldNum" sz="quarter" idx="12"/>
          </p:nvPr>
        </p:nvSpPr>
        <p:spPr/>
        <p:txBody>
          <a:bodyPr/>
          <a:lstStyle/>
          <a:p>
            <a:fld id="{CC491BDB-77F2-4EF0-887C-9DE660584513}" type="slidenum">
              <a:rPr lang="en-GB" smtClean="0"/>
              <a:pPr/>
              <a:t>32</a:t>
            </a:fld>
            <a:endParaRPr lang="en-GB"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FB603A2-C1F4-FA0C-8E25-3D82FDA4CD57}"/>
                  </a:ext>
                </a:extLst>
              </p:cNvPr>
              <p:cNvSpPr txBox="1"/>
              <p:nvPr/>
            </p:nvSpPr>
            <p:spPr>
              <a:xfrm>
                <a:off x="3144256" y="1732805"/>
                <a:ext cx="5703693" cy="889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𝜑</m:t>
                          </m:r>
                        </m:e>
                        <m:sub>
                          <m:r>
                            <a:rPr lang="en-US" sz="2400" b="0" i="1" dirty="0" smtClean="0">
                              <a:latin typeface="Cambria Math" panose="02040503050406030204" pitchFamily="18" charset="0"/>
                              <a:cs typeface="Beaufort for LOL" panose="02020503050000020004" pitchFamily="18" charset="0"/>
                            </a:rPr>
                            <m:t>𝑥</m:t>
                          </m:r>
                        </m:sub>
                      </m:sSub>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𝑡</m:t>
                          </m:r>
                        </m:e>
                      </m:d>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E</m:t>
                      </m:r>
                      <m:d>
                        <m:dPr>
                          <m:ctrlPr>
                            <a:rPr lang="en-US" sz="2400" b="0" i="1" dirty="0" smtClean="0">
                              <a:latin typeface="Cambria Math" panose="02040503050406030204" pitchFamily="18" charset="0"/>
                              <a:cs typeface="Beaufort for LOL" panose="02020503050000020004" pitchFamily="18" charset="0"/>
                            </a:rPr>
                          </m:ctrlPr>
                        </m:dPr>
                        <m:e>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𝑒</m:t>
                              </m:r>
                            </m:e>
                            <m:sup>
                              <m:r>
                                <a:rPr lang="en-US" sz="2400" b="0" i="1" dirty="0" smtClean="0">
                                  <a:latin typeface="Cambria Math" panose="02040503050406030204" pitchFamily="18" charset="0"/>
                                  <a:cs typeface="Beaufort for LOL" panose="02020503050000020004" pitchFamily="18" charset="0"/>
                                </a:rPr>
                                <m:t>𝑡𝑥</m:t>
                              </m:r>
                            </m:sup>
                          </m:sSup>
                        </m:e>
                      </m:d>
                      <m:r>
                        <a:rPr lang="en-US" sz="2400" b="0" i="1" dirty="0" smtClean="0">
                          <a:latin typeface="Cambria Math" panose="02040503050406030204" pitchFamily="18" charset="0"/>
                          <a:cs typeface="Beaufort for LOL" panose="02020503050000020004" pitchFamily="18" charset="0"/>
                        </a:rPr>
                        <m:t>=</m:t>
                      </m:r>
                      <m:nary>
                        <m:naryPr>
                          <m:ctrlPr>
                            <a:rPr lang="en-US" sz="2400" b="0" i="1" dirty="0" smtClean="0">
                              <a:latin typeface="Cambria Math" panose="02040503050406030204" pitchFamily="18" charset="0"/>
                              <a:cs typeface="Beaufort for LOL" panose="02020503050000020004" pitchFamily="18" charset="0"/>
                            </a:rPr>
                          </m:ctrlPr>
                        </m:naryPr>
                        <m:sub>
                          <m:r>
                            <m:rPr>
                              <m:brk m:alnAt="23"/>
                            </m:rP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m:t>
                          </m:r>
                        </m:sub>
                        <m:sup>
                          <m:r>
                            <a:rPr lang="en-US" sz="2400" b="0" i="1" dirty="0" smtClean="0">
                              <a:latin typeface="Cambria Math" panose="02040503050406030204" pitchFamily="18" charset="0"/>
                              <a:cs typeface="Beaufort for LOL" panose="02020503050000020004" pitchFamily="18" charset="0"/>
                            </a:rPr>
                            <m:t>∞</m:t>
                          </m:r>
                        </m:sup>
                        <m:e>
                          <m:sSup>
                            <m:sSupPr>
                              <m:ctrlPr>
                                <a:rPr lang="en-US" sz="2400" b="0" i="1" dirty="0" smtClean="0">
                                  <a:latin typeface="Cambria Math" panose="02040503050406030204" pitchFamily="18" charset="0"/>
                                  <a:cs typeface="Beaufort for LOL" panose="02020503050000020004" pitchFamily="18" charset="0"/>
                                </a:rPr>
                              </m:ctrlPr>
                            </m:sSupPr>
                            <m:e>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𝑒</m:t>
                              </m:r>
                            </m:e>
                            <m:sup>
                              <m:r>
                                <a:rPr lang="en-US" sz="2400" b="0" i="1" dirty="0" smtClean="0">
                                  <a:latin typeface="Cambria Math" panose="02040503050406030204" pitchFamily="18" charset="0"/>
                                  <a:cs typeface="Beaufort for LOL" panose="02020503050000020004" pitchFamily="18" charset="0"/>
                                </a:rPr>
                                <m:t>𝑡𝑥</m:t>
                              </m:r>
                            </m:sup>
                          </m:sSup>
                          <m:r>
                            <a:rPr lang="en-US" sz="2400" b="0" i="1" dirty="0" smtClean="0">
                              <a:latin typeface="Cambria Math" panose="02040503050406030204" pitchFamily="18" charset="0"/>
                              <a:cs typeface="Beaufort for LOL" panose="02020503050000020004" pitchFamily="18" charset="0"/>
                            </a:rPr>
                            <m:t>𝑝</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e>
                      </m:nary>
                      <m:r>
                        <a:rPr lang="en-US" sz="2400" b="1" i="1" dirty="0" smtClean="0">
                          <a:latin typeface="Cambria Math" panose="02040503050406030204" pitchFamily="18" charset="0"/>
                          <a:cs typeface="Beaufort for LOL" panose="02020503050000020004" pitchFamily="18" charset="0"/>
                        </a:rPr>
                        <m:t>  </m:t>
                      </m:r>
                    </m:oMath>
                  </m:oMathPara>
                </a14:m>
                <a:endParaRPr/>
              </a:p>
            </p:txBody>
          </p:sp>
        </mc:Choice>
        <mc:Fallback xmlns="">
          <p:sp>
            <p:nvSpPr>
              <p:cNvPr id="9" name="TextBox 8">
                <a:extLst>
                  <a:ext uri="{FF2B5EF4-FFF2-40B4-BE49-F238E27FC236}">
                    <a16:creationId xmlns:a16="http://schemas.microsoft.com/office/drawing/2014/main" id="{6FB603A2-C1F4-FA0C-8E25-3D82FDA4CD57}"/>
                  </a:ext>
                </a:extLst>
              </p:cNvPr>
              <p:cNvSpPr txBox="1">
                <a:spLocks noRot="1" noChangeAspect="1" noMove="1" noResize="1" noEditPoints="1" noAdjustHandles="1" noChangeArrowheads="1" noChangeShapeType="1" noTextEdit="1"/>
              </p:cNvSpPr>
              <p:nvPr/>
            </p:nvSpPr>
            <p:spPr>
              <a:xfrm>
                <a:off x="3144256" y="1732805"/>
                <a:ext cx="5703693" cy="889154"/>
              </a:xfrm>
              <a:prstGeom prst="rect">
                <a:avLst/>
              </a:prstGeom>
              <a:blipFill>
                <a:blip r:embed="rId2"/>
                <a:stretch>
                  <a:fillRect/>
                </a:stretch>
              </a:blipFill>
            </p:spPr>
            <p:txBody>
              <a:bodyPr/>
              <a:lstStyle/>
              <a:p>
                <a:r>
                  <a:rPr lang="en-AT">
                    <a:noFill/>
                  </a:rPr>
                  <a:t> </a:t>
                </a:r>
              </a:p>
            </p:txBody>
          </p:sp>
        </mc:Fallback>
      </mc:AlternateContent>
      <p:sp>
        <p:nvSpPr>
          <p:cNvPr id="10" name="Rectangle: Rounded Corners 9">
            <a:extLst>
              <a:ext uri="{FF2B5EF4-FFF2-40B4-BE49-F238E27FC236}">
                <a16:creationId xmlns:a16="http://schemas.microsoft.com/office/drawing/2014/main" id="{4C804B1A-E276-80D4-41B5-8799865AA8C2}"/>
              </a:ext>
            </a:extLst>
          </p:cNvPr>
          <p:cNvSpPr/>
          <p:nvPr/>
        </p:nvSpPr>
        <p:spPr>
          <a:xfrm>
            <a:off x="242891" y="1112301"/>
            <a:ext cx="11506425" cy="155312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1A95FAB-1D80-CE09-66E7-73D1135EB8AA}"/>
                  </a:ext>
                </a:extLst>
              </p:cNvPr>
              <p:cNvSpPr txBox="1"/>
              <p:nvPr/>
            </p:nvSpPr>
            <p:spPr>
              <a:xfrm>
                <a:off x="332061" y="1227675"/>
                <a:ext cx="11225274"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Given a probability distribution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its corresponding moment-generating function is:</a:t>
                </a:r>
                <a:endParaRPr lang="en-AT" sz="2400" dirty="0">
                  <a:latin typeface="Beaufort for LOL" panose="02020503050000020004" pitchFamily="18" charset="0"/>
                  <a:cs typeface="Beaufort for LOL" panose="02020503050000020004" pitchFamily="18" charset="0"/>
                </a:endParaRPr>
              </a:p>
            </p:txBody>
          </p:sp>
        </mc:Choice>
        <mc:Fallback xmlns="">
          <p:sp>
            <p:nvSpPr>
              <p:cNvPr id="11" name="TextBox 10">
                <a:extLst>
                  <a:ext uri="{FF2B5EF4-FFF2-40B4-BE49-F238E27FC236}">
                    <a16:creationId xmlns:a16="http://schemas.microsoft.com/office/drawing/2014/main" id="{41A95FAB-1D80-CE09-66E7-73D1135EB8AA}"/>
                  </a:ext>
                </a:extLst>
              </p:cNvPr>
              <p:cNvSpPr txBox="1">
                <a:spLocks noRot="1" noChangeAspect="1" noMove="1" noResize="1" noEditPoints="1" noAdjustHandles="1" noChangeArrowheads="1" noChangeShapeType="1" noTextEdit="1"/>
              </p:cNvSpPr>
              <p:nvPr/>
            </p:nvSpPr>
            <p:spPr>
              <a:xfrm>
                <a:off x="332061" y="1227675"/>
                <a:ext cx="11225274" cy="461665"/>
              </a:xfrm>
              <a:prstGeom prst="rect">
                <a:avLst/>
              </a:prstGeom>
              <a:blipFill>
                <a:blip r:embed="rId3"/>
                <a:stretch>
                  <a:fillRect l="-814"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2E0696-C089-33FA-8AEB-A0613C5DD4D0}"/>
                  </a:ext>
                </a:extLst>
              </p:cNvPr>
              <p:cNvSpPr txBox="1"/>
              <p:nvPr/>
            </p:nvSpPr>
            <p:spPr>
              <a:xfrm>
                <a:off x="8274582" y="2621959"/>
                <a:ext cx="3598442" cy="461665"/>
              </a:xfrm>
              <a:prstGeom prst="rect">
                <a:avLst/>
              </a:prstGeom>
              <a:noFill/>
            </p:spPr>
            <p:txBody>
              <a:bodyPr wrap="square" rtlCol="0">
                <a:spAutoFit/>
              </a:bodyPr>
              <a:lstStyle/>
              <a:p>
                <a:r>
                  <a:rPr lang="en-US" sz="2400" i="1" dirty="0">
                    <a:latin typeface="Beaufort for LOL" panose="02020503050000020004" pitchFamily="18" charset="0"/>
                    <a:cs typeface="Beaufort for LOL" panose="02020503050000020004" pitchFamily="18" charset="0"/>
                  </a:rPr>
                  <a:t>Laplace transform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r>
                  <a:rPr lang="en-US" sz="2400" i="1" dirty="0">
                    <a:latin typeface="Beaufort for LOL" panose="02020503050000020004" pitchFamily="18" charset="0"/>
                    <a:cs typeface="Beaufort for LOL" panose="02020503050000020004" pitchFamily="18" charset="0"/>
                  </a:rPr>
                  <a:t>!</a:t>
                </a:r>
                <a:endParaRPr lang="en-AT" sz="2400" i="1"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802E0696-C089-33FA-8AEB-A0613C5DD4D0}"/>
                  </a:ext>
                </a:extLst>
              </p:cNvPr>
              <p:cNvSpPr txBox="1">
                <a:spLocks noRot="1" noChangeAspect="1" noMove="1" noResize="1" noEditPoints="1" noAdjustHandles="1" noChangeArrowheads="1" noChangeShapeType="1" noTextEdit="1"/>
              </p:cNvSpPr>
              <p:nvPr/>
            </p:nvSpPr>
            <p:spPr>
              <a:xfrm>
                <a:off x="8274582" y="2621959"/>
                <a:ext cx="3598442" cy="461665"/>
              </a:xfrm>
              <a:prstGeom prst="rect">
                <a:avLst/>
              </a:prstGeom>
              <a:blipFill>
                <a:blip r:embed="rId4"/>
                <a:stretch>
                  <a:fillRect l="-2538"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8E96A50-A06C-050B-69AE-6F028CBD6373}"/>
                  </a:ext>
                </a:extLst>
              </p:cNvPr>
              <p:cNvSpPr txBox="1"/>
              <p:nvPr/>
            </p:nvSpPr>
            <p:spPr>
              <a:xfrm>
                <a:off x="844825" y="4576304"/>
                <a:ext cx="10502346" cy="1099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𝜑</m:t>
                          </m:r>
                        </m:e>
                        <m:sub>
                          <m:r>
                            <a:rPr lang="en-US" sz="2400" b="0" i="1" dirty="0" smtClean="0">
                              <a:latin typeface="Cambria Math" panose="02040503050406030204" pitchFamily="18" charset="0"/>
                              <a:cs typeface="Beaufort for LOL" panose="02020503050000020004" pitchFamily="18" charset="0"/>
                            </a:rPr>
                            <m:t>𝑥</m:t>
                          </m:r>
                        </m:sub>
                      </m:sSub>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𝑡</m:t>
                          </m:r>
                        </m:e>
                      </m:d>
                      <m:r>
                        <a:rPr lang="en-US" sz="2400" b="0" i="1" dirty="0" smtClean="0">
                          <a:latin typeface="Cambria Math" panose="02040503050406030204" pitchFamily="18" charset="0"/>
                          <a:cs typeface="Beaufort for LOL" panose="02020503050000020004" pitchFamily="18" charset="0"/>
                        </a:rPr>
                        <m:t>=</m:t>
                      </m:r>
                      <m:nary>
                        <m:naryPr>
                          <m:ctrlPr>
                            <a:rPr lang="en-US" sz="2400" b="0" i="1" dirty="0" smtClean="0">
                              <a:latin typeface="Cambria Math" panose="02040503050406030204" pitchFamily="18" charset="0"/>
                              <a:cs typeface="Beaufort for LOL" panose="02020503050000020004" pitchFamily="18" charset="0"/>
                            </a:rPr>
                          </m:ctrlPr>
                        </m:naryPr>
                        <m:sub>
                          <m:r>
                            <m:rPr>
                              <m:brk m:alnAt="23"/>
                            </m:rP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m:t>
                          </m:r>
                        </m:sub>
                        <m:sup>
                          <m:r>
                            <a:rPr lang="en-US" sz="2400" b="0" i="1" dirty="0" smtClean="0">
                              <a:latin typeface="Cambria Math" panose="02040503050406030204" pitchFamily="18" charset="0"/>
                              <a:cs typeface="Beaufort for LOL" panose="02020503050000020004" pitchFamily="18" charset="0"/>
                            </a:rPr>
                            <m:t>∞</m:t>
                          </m:r>
                        </m:sup>
                        <m:e>
                          <m:sSup>
                            <m:sSupPr>
                              <m:ctrlPr>
                                <a:rPr lang="en-US" sz="2400" b="0" i="1" dirty="0" smtClean="0">
                                  <a:latin typeface="Cambria Math" panose="02040503050406030204" pitchFamily="18" charset="0"/>
                                  <a:cs typeface="Beaufort for LOL" panose="02020503050000020004" pitchFamily="18" charset="0"/>
                                </a:rPr>
                              </m:ctrlPr>
                            </m:sSupPr>
                            <m:e>
                              <m:r>
                                <m:rPr>
                                  <m:sty m:val="p"/>
                                </m:rPr>
                                <a:rPr lang="en-US" sz="2400" b="0" i="0" dirty="0" smtClean="0">
                                  <a:latin typeface="Cambria Math" panose="02040503050406030204" pitchFamily="18" charset="0"/>
                                  <a:cs typeface="Beaufort for LOL" panose="02020503050000020004" pitchFamily="18" charset="0"/>
                                </a:rPr>
                                <m:t>d</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𝑒</m:t>
                              </m:r>
                            </m:e>
                            <m:sup>
                              <m:r>
                                <a:rPr lang="en-US" sz="2400" b="0" i="1" dirty="0" smtClean="0">
                                  <a:latin typeface="Cambria Math" panose="02040503050406030204" pitchFamily="18" charset="0"/>
                                  <a:cs typeface="Beaufort for LOL" panose="02020503050000020004" pitchFamily="18" charset="0"/>
                                </a:rPr>
                                <m:t>𝑡𝑥</m:t>
                              </m:r>
                            </m:sup>
                          </m:sSup>
                          <m:r>
                            <a:rPr lang="en-US" sz="2400" b="0" i="1" dirty="0" smtClean="0">
                              <a:latin typeface="Cambria Math" panose="02040503050406030204" pitchFamily="18" charset="0"/>
                              <a:cs typeface="Beaufort for LOL" panose="02020503050000020004" pitchFamily="18" charset="0"/>
                            </a:rPr>
                            <m:t>𝑝</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e>
                      </m:nary>
                      <m:r>
                        <a:rPr lang="en-US" sz="2400" b="0" i="1" dirty="0" smtClean="0">
                          <a:latin typeface="Cambria Math" panose="02040503050406030204" pitchFamily="18" charset="0"/>
                          <a:cs typeface="Beaufort for LOL" panose="02020503050000020004" pitchFamily="18" charset="0"/>
                        </a:rPr>
                        <m:t>=</m:t>
                      </m:r>
                      <m:nary>
                        <m:naryPr>
                          <m:chr m:val="∑"/>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𝑖</m:t>
                          </m:r>
                          <m:r>
                            <a:rPr lang="en-US" sz="2400" b="0" i="1" dirty="0" smtClean="0">
                              <a:latin typeface="Cambria Math" panose="02040503050406030204" pitchFamily="18" charset="0"/>
                              <a:cs typeface="Beaufort for LOL" panose="02020503050000020004" pitchFamily="18" charset="0"/>
                            </a:rPr>
                            <m:t>=0</m:t>
                          </m:r>
                        </m:sub>
                        <m:sup>
                          <m:r>
                            <a:rPr lang="en-US" sz="2400" b="0" i="1" dirty="0" smtClean="0">
                              <a:latin typeface="Cambria Math" panose="02040503050406030204" pitchFamily="18" charset="0"/>
                              <a:cs typeface="Beaufort for LOL" panose="02020503050000020004" pitchFamily="18" charset="0"/>
                            </a:rPr>
                            <m:t>∞</m:t>
                          </m:r>
                        </m:sup>
                        <m:e>
                          <m:f>
                            <m:fPr>
                              <m:ctrlPr>
                                <a:rPr lang="en-US" sz="2400" b="0" i="1" dirty="0" smtClean="0">
                                  <a:latin typeface="Cambria Math" panose="02040503050406030204" pitchFamily="18" charset="0"/>
                                  <a:cs typeface="Beaufort for LOL" panose="02020503050000020004" pitchFamily="18" charset="0"/>
                                </a:rPr>
                              </m:ctrlPr>
                            </m:fPr>
                            <m:num>
                              <m:r>
                                <a:rPr lang="en-US" sz="2400" b="0" i="1" dirty="0" smtClean="0">
                                  <a:latin typeface="Cambria Math" panose="02040503050406030204" pitchFamily="18" charset="0"/>
                                  <a:cs typeface="Beaufort for LOL" panose="02020503050000020004" pitchFamily="18" charset="0"/>
                                </a:rPr>
                                <m:t>1</m:t>
                              </m:r>
                            </m:num>
                            <m:den>
                              <m:r>
                                <a:rPr lang="en-US" sz="2400" b="0" i="1" dirty="0" smtClean="0">
                                  <a:latin typeface="Cambria Math" panose="02040503050406030204" pitchFamily="18" charset="0"/>
                                  <a:cs typeface="Beaufort for LOL" panose="02020503050000020004" pitchFamily="18" charset="0"/>
                                </a:rPr>
                                <m:t>𝑖</m:t>
                              </m:r>
                              <m:r>
                                <a:rPr lang="en-US" sz="2400" b="0" i="1" dirty="0" smtClean="0">
                                  <a:latin typeface="Cambria Math" panose="02040503050406030204" pitchFamily="18" charset="0"/>
                                  <a:cs typeface="Beaufort for LOL" panose="02020503050000020004" pitchFamily="18" charset="0"/>
                                </a:rPr>
                                <m:t>!</m:t>
                              </m:r>
                            </m:den>
                          </m:f>
                          <m:nary>
                            <m:naryPr>
                              <m:ctrlPr>
                                <a:rPr lang="en-US" sz="2400" i="1" dirty="0">
                                  <a:latin typeface="Cambria Math" panose="02040503050406030204" pitchFamily="18" charset="0"/>
                                  <a:cs typeface="Beaufort for LOL" panose="02020503050000020004" pitchFamily="18" charset="0"/>
                                </a:rPr>
                              </m:ctrlPr>
                            </m:naryPr>
                            <m:sub>
                              <m:r>
                                <m:rPr>
                                  <m:brk m:alnAt="23"/>
                                </m:rP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m:t>
                              </m:r>
                            </m:sub>
                            <m:sup>
                              <m:r>
                                <a:rPr lang="en-US" sz="2400" i="1" dirty="0">
                                  <a:latin typeface="Cambria Math" panose="02040503050406030204" pitchFamily="18" charset="0"/>
                                  <a:cs typeface="Beaufort for LOL" panose="02020503050000020004" pitchFamily="18" charset="0"/>
                                </a:rPr>
                                <m:t>∞</m:t>
                              </m:r>
                            </m:sup>
                            <m:e>
                              <m:r>
                                <a:rPr lang="en-US" sz="2400" i="1" dirty="0">
                                  <a:latin typeface="Cambria Math" panose="02040503050406030204" pitchFamily="18" charset="0"/>
                                  <a:cs typeface="Beaufort for LOL" panose="02020503050000020004" pitchFamily="18" charset="0"/>
                                </a:rPr>
                                <m:t>𝑑𝑥</m:t>
                              </m:r>
                              <m:r>
                                <a:rPr lang="en-US" sz="2400" i="1" dirty="0">
                                  <a:latin typeface="Cambria Math" panose="02040503050406030204" pitchFamily="18" charset="0"/>
                                  <a:cs typeface="Beaufort for LOL" panose="02020503050000020004" pitchFamily="18" charset="0"/>
                                </a:rPr>
                                <m:t> </m:t>
                              </m:r>
                              <m:sSup>
                                <m:sSupPr>
                                  <m:ctrlPr>
                                    <a:rPr lang="en-US" sz="2400" b="0" i="1" dirty="0" smtClean="0">
                                      <a:latin typeface="Cambria Math" panose="02040503050406030204" pitchFamily="18" charset="0"/>
                                      <a:cs typeface="Beaufort for LOL" panose="02020503050000020004" pitchFamily="18" charset="0"/>
                                    </a:rPr>
                                  </m:ctrlPr>
                                </m:sSupPr>
                                <m:e>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𝑡𝑥</m:t>
                                      </m:r>
                                    </m:e>
                                  </m:d>
                                </m:e>
                                <m:sup>
                                  <m:r>
                                    <a:rPr lang="en-US" sz="2400" b="0" i="1" dirty="0" smtClean="0">
                                      <a:latin typeface="Cambria Math" panose="02040503050406030204" pitchFamily="18" charset="0"/>
                                      <a:cs typeface="Beaufort for LOL" panose="02020503050000020004" pitchFamily="18" charset="0"/>
                                    </a:rPr>
                                    <m:t>𝑖</m:t>
                                  </m:r>
                                </m:sup>
                              </m:sSup>
                              <m:r>
                                <a:rPr lang="en-US" sz="2400" i="1" dirty="0">
                                  <a:latin typeface="Cambria Math" panose="02040503050406030204" pitchFamily="18" charset="0"/>
                                  <a:cs typeface="Beaufort for LOL" panose="02020503050000020004" pitchFamily="18" charset="0"/>
                                </a:rPr>
                                <m:t>𝑝</m:t>
                              </m:r>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𝑥</m:t>
                              </m:r>
                              <m:r>
                                <a:rPr lang="en-US" sz="2400" i="1" dirty="0">
                                  <a:latin typeface="Cambria Math" panose="02040503050406030204" pitchFamily="18" charset="0"/>
                                  <a:cs typeface="Beaufort for LOL" panose="02020503050000020004" pitchFamily="18" charset="0"/>
                                </a:rPr>
                                <m:t>)</m:t>
                              </m:r>
                            </m:e>
                          </m:nary>
                        </m:e>
                      </m:nary>
                      <m:r>
                        <a:rPr lang="en-US" sz="2400" b="0" i="1" dirty="0" smtClean="0">
                          <a:latin typeface="Cambria Math" panose="02040503050406030204" pitchFamily="18" charset="0"/>
                          <a:cs typeface="Beaufort for LOL" panose="02020503050000020004" pitchFamily="18" charset="0"/>
                        </a:rPr>
                        <m:t>=</m:t>
                      </m:r>
                      <m:nary>
                        <m:naryPr>
                          <m:chr m:val="∑"/>
                          <m:ctrlPr>
                            <a:rPr lang="en-US" sz="2400" i="1" dirty="0">
                              <a:latin typeface="Cambria Math" panose="02040503050406030204" pitchFamily="18" charset="0"/>
                              <a:cs typeface="Beaufort for LOL" panose="02020503050000020004" pitchFamily="18" charset="0"/>
                            </a:rPr>
                          </m:ctrlPr>
                        </m:naryPr>
                        <m:sub>
                          <m:r>
                            <a:rPr lang="en-US" sz="2400" i="1" dirty="0">
                              <a:latin typeface="Cambria Math" panose="02040503050406030204" pitchFamily="18" charset="0"/>
                              <a:cs typeface="Beaufort for LOL" panose="02020503050000020004" pitchFamily="18" charset="0"/>
                            </a:rPr>
                            <m:t>𝑖</m:t>
                          </m:r>
                          <m:r>
                            <a:rPr lang="en-US" sz="2400" i="1" dirty="0">
                              <a:latin typeface="Cambria Math" panose="02040503050406030204" pitchFamily="18" charset="0"/>
                              <a:cs typeface="Beaufort for LOL" panose="02020503050000020004" pitchFamily="18" charset="0"/>
                            </a:rPr>
                            <m:t>=0</m:t>
                          </m:r>
                        </m:sub>
                        <m:sup>
                          <m:r>
                            <a:rPr lang="en-US" sz="2400" i="1" dirty="0">
                              <a:latin typeface="Cambria Math" panose="02040503050406030204" pitchFamily="18" charset="0"/>
                              <a:cs typeface="Beaufort for LOL" panose="02020503050000020004" pitchFamily="18" charset="0"/>
                            </a:rPr>
                            <m:t>∞</m:t>
                          </m:r>
                        </m:sup>
                        <m:e>
                          <m:f>
                            <m:fPr>
                              <m:ctrlPr>
                                <a:rPr lang="en-US" sz="2400" i="1" dirty="0">
                                  <a:latin typeface="Cambria Math" panose="02040503050406030204" pitchFamily="18" charset="0"/>
                                  <a:cs typeface="Beaufort for LOL" panose="02020503050000020004" pitchFamily="18" charset="0"/>
                                </a:rPr>
                              </m:ctrlPr>
                            </m:fPr>
                            <m:num>
                              <m:sSup>
                                <m:sSupPr>
                                  <m:ctrlPr>
                                    <a:rPr lang="en-US" sz="2400" i="1" dirty="0">
                                      <a:latin typeface="Cambria Math" panose="02040503050406030204" pitchFamily="18" charset="0"/>
                                      <a:cs typeface="Beaufort for LOL" panose="02020503050000020004" pitchFamily="18" charset="0"/>
                                    </a:rPr>
                                  </m:ctrlPr>
                                </m:sSupPr>
                                <m:e>
                                  <m:r>
                                    <a:rPr lang="en-US" sz="2400" i="1" dirty="0">
                                      <a:latin typeface="Cambria Math" panose="02040503050406030204" pitchFamily="18" charset="0"/>
                                      <a:cs typeface="Beaufort for LOL" panose="02020503050000020004" pitchFamily="18" charset="0"/>
                                    </a:rPr>
                                    <m:t>𝑡</m:t>
                                  </m:r>
                                </m:e>
                                <m:sup>
                                  <m:r>
                                    <a:rPr lang="en-US" sz="2400" i="1" dirty="0">
                                      <a:latin typeface="Cambria Math" panose="02040503050406030204" pitchFamily="18" charset="0"/>
                                      <a:cs typeface="Beaufort for LOL" panose="02020503050000020004" pitchFamily="18" charset="0"/>
                                    </a:rPr>
                                    <m:t>𝑖</m:t>
                                  </m:r>
                                </m:sup>
                              </m:sSup>
                            </m:num>
                            <m:den>
                              <m:r>
                                <a:rPr lang="en-US" sz="2400" i="1" dirty="0">
                                  <a:latin typeface="Cambria Math" panose="02040503050406030204" pitchFamily="18" charset="0"/>
                                  <a:cs typeface="Beaufort for LOL" panose="02020503050000020004" pitchFamily="18" charset="0"/>
                                </a:rPr>
                                <m:t>𝑖</m:t>
                              </m:r>
                              <m:r>
                                <a:rPr lang="en-US" sz="2400" i="1" dirty="0">
                                  <a:latin typeface="Cambria Math" panose="02040503050406030204" pitchFamily="18" charset="0"/>
                                  <a:cs typeface="Beaufort for LOL" panose="02020503050000020004" pitchFamily="18" charset="0"/>
                                </a:rPr>
                                <m:t>!</m:t>
                              </m:r>
                            </m:den>
                          </m:f>
                          <m:r>
                            <a:rPr lang="en-US" sz="2400" i="1" dirty="0">
                              <a:latin typeface="Cambria Math" panose="02040503050406030204" pitchFamily="18" charset="0"/>
                              <a:cs typeface="Beaufort for LOL" panose="02020503050000020004" pitchFamily="18" charset="0"/>
                            </a:rPr>
                            <m:t>𝐸</m:t>
                          </m:r>
                          <m:r>
                            <a:rPr lang="en-US" sz="2400" i="1" dirty="0">
                              <a:latin typeface="Cambria Math" panose="02040503050406030204" pitchFamily="18" charset="0"/>
                              <a:cs typeface="Beaufort for LOL" panose="02020503050000020004" pitchFamily="18" charset="0"/>
                            </a:rPr>
                            <m:t>(</m:t>
                          </m:r>
                          <m:sSup>
                            <m:sSupPr>
                              <m:ctrlPr>
                                <a:rPr lang="en-US" sz="2400" i="1" dirty="0">
                                  <a:latin typeface="Cambria Math" panose="02040503050406030204" pitchFamily="18" charset="0"/>
                                  <a:cs typeface="Beaufort for LOL" panose="02020503050000020004" pitchFamily="18" charset="0"/>
                                </a:rPr>
                              </m:ctrlPr>
                            </m:sSupPr>
                            <m:e>
                              <m:r>
                                <a:rPr lang="en-US" sz="2400" i="1" dirty="0">
                                  <a:latin typeface="Cambria Math" panose="02040503050406030204" pitchFamily="18" charset="0"/>
                                  <a:cs typeface="Beaufort for LOL" panose="02020503050000020004" pitchFamily="18" charset="0"/>
                                </a:rPr>
                                <m:t>𝑥</m:t>
                              </m:r>
                            </m:e>
                            <m:sup>
                              <m:r>
                                <a:rPr lang="en-US" sz="2400" i="1" dirty="0">
                                  <a:latin typeface="Cambria Math" panose="02040503050406030204" pitchFamily="18" charset="0"/>
                                  <a:cs typeface="Beaufort for LOL" panose="02020503050000020004" pitchFamily="18" charset="0"/>
                                </a:rPr>
                                <m:t>𝑖</m:t>
                              </m:r>
                            </m:sup>
                          </m:sSup>
                          <m:r>
                            <a:rPr lang="en-US" sz="2400" i="1" dirty="0">
                              <a:latin typeface="Cambria Math" panose="02040503050406030204" pitchFamily="18" charset="0"/>
                              <a:cs typeface="Beaufort for LOL" panose="02020503050000020004" pitchFamily="18" charset="0"/>
                            </a:rPr>
                            <m:t>) </m:t>
                          </m:r>
                        </m:e>
                      </m:nary>
                    </m:oMath>
                  </m:oMathPara>
                </a14:m>
                <a:endParaRPr sz="2400" dirty="0"/>
              </a:p>
            </p:txBody>
          </p:sp>
        </mc:Choice>
        <mc:Fallback xmlns="">
          <p:sp>
            <p:nvSpPr>
              <p:cNvPr id="13" name="TextBox 12">
                <a:extLst>
                  <a:ext uri="{FF2B5EF4-FFF2-40B4-BE49-F238E27FC236}">
                    <a16:creationId xmlns:a16="http://schemas.microsoft.com/office/drawing/2014/main" id="{28E96A50-A06C-050B-69AE-6F028CBD6373}"/>
                  </a:ext>
                </a:extLst>
              </p:cNvPr>
              <p:cNvSpPr txBox="1">
                <a:spLocks noRot="1" noChangeAspect="1" noMove="1" noResize="1" noEditPoints="1" noAdjustHandles="1" noChangeArrowheads="1" noChangeShapeType="1" noTextEdit="1"/>
              </p:cNvSpPr>
              <p:nvPr/>
            </p:nvSpPr>
            <p:spPr>
              <a:xfrm>
                <a:off x="844825" y="4576304"/>
                <a:ext cx="10502346" cy="1099660"/>
              </a:xfrm>
              <a:prstGeom prst="rect">
                <a:avLst/>
              </a:prstGeom>
              <a:blipFill>
                <a:blip r:embed="rId5"/>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57162E-AA33-F0AC-574D-4D3343917BD3}"/>
                  </a:ext>
                </a:extLst>
              </p:cNvPr>
              <p:cNvSpPr txBox="1"/>
              <p:nvPr/>
            </p:nvSpPr>
            <p:spPr>
              <a:xfrm>
                <a:off x="6791886" y="3460989"/>
                <a:ext cx="6096000" cy="10993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𝑒</m:t>
                          </m:r>
                        </m:e>
                        <m:sup>
                          <m:r>
                            <a:rPr lang="en-US" sz="2400" b="0" i="1" dirty="0" smtClean="0">
                              <a:latin typeface="Cambria Math" panose="02040503050406030204" pitchFamily="18" charset="0"/>
                              <a:cs typeface="Beaufort for LOL" panose="02020503050000020004" pitchFamily="18" charset="0"/>
                            </a:rPr>
                            <m:t>𝑡𝑥</m:t>
                          </m:r>
                        </m:sup>
                      </m:sSup>
                      <m:r>
                        <a:rPr lang="en-US" sz="2400" b="0" i="1" dirty="0" smtClean="0">
                          <a:latin typeface="Cambria Math" panose="02040503050406030204" pitchFamily="18" charset="0"/>
                          <a:cs typeface="Beaufort for LOL" panose="02020503050000020004" pitchFamily="18" charset="0"/>
                        </a:rPr>
                        <m:t>=</m:t>
                      </m:r>
                      <m:nary>
                        <m:naryPr>
                          <m:chr m:val="∑"/>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𝑖</m:t>
                          </m:r>
                          <m:r>
                            <a:rPr lang="en-US" sz="2400" b="0" i="1" dirty="0" smtClean="0">
                              <a:latin typeface="Cambria Math" panose="02040503050406030204" pitchFamily="18" charset="0"/>
                              <a:cs typeface="Beaufort for LOL" panose="02020503050000020004" pitchFamily="18" charset="0"/>
                            </a:rPr>
                            <m:t>=0</m:t>
                          </m:r>
                        </m:sub>
                        <m:sup>
                          <m:r>
                            <a:rPr lang="en-US" sz="2400" b="0" i="1" dirty="0" smtClean="0">
                              <a:latin typeface="Cambria Math" panose="02040503050406030204" pitchFamily="18" charset="0"/>
                              <a:cs typeface="Beaufort for LOL" panose="02020503050000020004" pitchFamily="18" charset="0"/>
                            </a:rPr>
                            <m:t>∞</m:t>
                          </m:r>
                        </m:sup>
                        <m:e>
                          <m:f>
                            <m:fPr>
                              <m:ctrlPr>
                                <a:rPr lang="en-US" sz="2400" b="0" i="1" dirty="0" smtClean="0">
                                  <a:latin typeface="Cambria Math" panose="02040503050406030204" pitchFamily="18" charset="0"/>
                                  <a:cs typeface="Beaufort for LOL" panose="02020503050000020004" pitchFamily="18" charset="0"/>
                                </a:rPr>
                              </m:ctrlPr>
                            </m:fPr>
                            <m:num>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𝑡𝑥</m:t>
                                  </m:r>
                                  <m:r>
                                    <a:rPr lang="en-US" sz="2400" b="0" i="1" dirty="0" smtClean="0">
                                      <a:latin typeface="Cambria Math" panose="02040503050406030204" pitchFamily="18" charset="0"/>
                                      <a:cs typeface="Beaufort for LOL" panose="02020503050000020004" pitchFamily="18" charset="0"/>
                                    </a:rPr>
                                    <m:t>)</m:t>
                                  </m:r>
                                </m:e>
                                <m:sup>
                                  <m:r>
                                    <a:rPr lang="en-US" sz="2400" b="0" i="1" dirty="0" smtClean="0">
                                      <a:latin typeface="Cambria Math" panose="02040503050406030204" pitchFamily="18" charset="0"/>
                                      <a:cs typeface="Beaufort for LOL" panose="02020503050000020004" pitchFamily="18" charset="0"/>
                                    </a:rPr>
                                    <m:t>𝑖</m:t>
                                  </m:r>
                                </m:sup>
                              </m:sSup>
                            </m:num>
                            <m:den>
                              <m:r>
                                <a:rPr lang="en-US" sz="2400" b="0" i="1" dirty="0" smtClean="0">
                                  <a:latin typeface="Cambria Math" panose="02040503050406030204" pitchFamily="18" charset="0"/>
                                  <a:cs typeface="Beaufort for LOL" panose="02020503050000020004" pitchFamily="18" charset="0"/>
                                </a:rPr>
                                <m:t>𝑖</m:t>
                              </m:r>
                              <m:r>
                                <a:rPr lang="en-US" sz="2400" b="0" i="1" dirty="0" smtClean="0">
                                  <a:latin typeface="Cambria Math" panose="02040503050406030204" pitchFamily="18" charset="0"/>
                                  <a:cs typeface="Beaufort for LOL" panose="02020503050000020004" pitchFamily="18" charset="0"/>
                                </a:rPr>
                                <m:t>!</m:t>
                              </m:r>
                            </m:den>
                          </m:f>
                        </m:e>
                      </m:nary>
                    </m:oMath>
                  </m:oMathPara>
                </a14:m>
                <a:endParaRPr lang="en-AT" sz="2400" dirty="0"/>
              </a:p>
            </p:txBody>
          </p:sp>
        </mc:Choice>
        <mc:Fallback xmlns="">
          <p:sp>
            <p:nvSpPr>
              <p:cNvPr id="15" name="TextBox 14">
                <a:extLst>
                  <a:ext uri="{FF2B5EF4-FFF2-40B4-BE49-F238E27FC236}">
                    <a16:creationId xmlns:a16="http://schemas.microsoft.com/office/drawing/2014/main" id="{1457162E-AA33-F0AC-574D-4D3343917BD3}"/>
                  </a:ext>
                </a:extLst>
              </p:cNvPr>
              <p:cNvSpPr txBox="1">
                <a:spLocks noRot="1" noChangeAspect="1" noMove="1" noResize="1" noEditPoints="1" noAdjustHandles="1" noChangeArrowheads="1" noChangeShapeType="1" noTextEdit="1"/>
              </p:cNvSpPr>
              <p:nvPr/>
            </p:nvSpPr>
            <p:spPr>
              <a:xfrm>
                <a:off x="6791886" y="3460989"/>
                <a:ext cx="6096000" cy="1099340"/>
              </a:xfrm>
              <a:prstGeom prst="rect">
                <a:avLst/>
              </a:prstGeom>
              <a:blipFill>
                <a:blip r:embed="rId6"/>
                <a:stretch>
                  <a:fillRect/>
                </a:stretch>
              </a:blipFill>
            </p:spPr>
            <p:txBody>
              <a:bodyPr/>
              <a:lstStyle/>
              <a:p>
                <a:r>
                  <a:rPr lang="en-AT">
                    <a:noFill/>
                  </a:rPr>
                  <a:t> </a:t>
                </a:r>
              </a:p>
            </p:txBody>
          </p:sp>
        </mc:Fallback>
      </mc:AlternateContent>
      <p:sp>
        <p:nvSpPr>
          <p:cNvPr id="16" name="TextBox 15">
            <a:extLst>
              <a:ext uri="{FF2B5EF4-FFF2-40B4-BE49-F238E27FC236}">
                <a16:creationId xmlns:a16="http://schemas.microsoft.com/office/drawing/2014/main" id="{F8593ADA-C807-ABAD-F0AE-D98D7A7D9E2E}"/>
              </a:ext>
            </a:extLst>
          </p:cNvPr>
          <p:cNvSpPr txBox="1"/>
          <p:nvPr/>
        </p:nvSpPr>
        <p:spPr>
          <a:xfrm>
            <a:off x="242891" y="3235324"/>
            <a:ext cx="11225274"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Why</a:t>
            </a:r>
            <a:r>
              <a:rPr lang="en-US" sz="2400" b="1" dirty="0">
                <a:latin typeface="Beaufort for LOL" panose="02020503050000020004" pitchFamily="18" charset="0"/>
                <a:cs typeface="Beaufort for LOL" panose="02020503050000020004" pitchFamily="18" charset="0"/>
              </a:rPr>
              <a:t> moment-generating</a:t>
            </a:r>
            <a:r>
              <a:rPr lang="en-US" sz="2400" dirty="0">
                <a:latin typeface="Beaufort for LOL" panose="02020503050000020004" pitchFamily="18" charset="0"/>
                <a:cs typeface="Beaufort for LOL" panose="02020503050000020004" pitchFamily="18" charset="0"/>
              </a:rPr>
              <a:t> function?</a:t>
            </a:r>
            <a:endParaRPr lang="en-AT" sz="2400" dirty="0">
              <a:latin typeface="Beaufort for LOL" panose="02020503050000020004" pitchFamily="18" charset="0"/>
              <a:cs typeface="Beaufort for LOL" panose="02020503050000020004" pitchFamily="18" charset="0"/>
            </a:endParaRPr>
          </a:p>
        </p:txBody>
      </p:sp>
      <p:sp>
        <p:nvSpPr>
          <p:cNvPr id="17" name="TextBox 16">
            <a:extLst>
              <a:ext uri="{FF2B5EF4-FFF2-40B4-BE49-F238E27FC236}">
                <a16:creationId xmlns:a16="http://schemas.microsoft.com/office/drawing/2014/main" id="{F99D60BC-269A-FF07-E604-2F43D4616150}"/>
              </a:ext>
            </a:extLst>
          </p:cNvPr>
          <p:cNvSpPr txBox="1"/>
          <p:nvPr/>
        </p:nvSpPr>
        <p:spPr>
          <a:xfrm>
            <a:off x="242891" y="3785410"/>
            <a:ext cx="11225274"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The name becomes clear when plugging in the Taylor expansion of </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E935D53-976E-3AB9-89CA-9A3823455221}"/>
                  </a:ext>
                </a:extLst>
              </p:cNvPr>
              <p:cNvSpPr txBox="1"/>
              <p:nvPr/>
            </p:nvSpPr>
            <p:spPr>
              <a:xfrm>
                <a:off x="888445" y="5810419"/>
                <a:ext cx="10415109" cy="810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f>
                            <m:fPr>
                              <m:ctrlPr>
                                <a:rPr lang="en-US" sz="2400" b="0" i="1" dirty="0" smtClean="0">
                                  <a:latin typeface="Cambria Math" panose="02040503050406030204" pitchFamily="18" charset="0"/>
                                  <a:cs typeface="Beaufort for LOL" panose="02020503050000020004" pitchFamily="18" charset="0"/>
                                </a:rPr>
                              </m:ctrlPr>
                            </m:fPr>
                            <m:num>
                              <m:sSup>
                                <m:sSupPr>
                                  <m:ctrlPr>
                                    <a:rPr lang="en-US" sz="2400" b="0" i="1" dirty="0" smtClean="0">
                                      <a:latin typeface="Cambria Math" panose="02040503050406030204" pitchFamily="18" charset="0"/>
                                      <a:cs typeface="Beaufort for LOL" panose="02020503050000020004" pitchFamily="18" charset="0"/>
                                    </a:rPr>
                                  </m:ctrlPr>
                                </m:sSupPr>
                                <m:e>
                                  <m:r>
                                    <m:rPr>
                                      <m:sty m:val="p"/>
                                    </m:rPr>
                                    <a:rPr lang="en-US" sz="2400" b="0" i="0" dirty="0" smtClean="0">
                                      <a:latin typeface="Cambria Math" panose="02040503050406030204" pitchFamily="18" charset="0"/>
                                      <a:cs typeface="Beaufort for LOL" panose="02020503050000020004" pitchFamily="18" charset="0"/>
                                    </a:rPr>
                                    <m:t>d</m:t>
                                  </m:r>
                                </m:e>
                                <m:sup>
                                  <m:r>
                                    <a:rPr lang="en-US" sz="2400" b="0" i="1" dirty="0" smtClean="0">
                                      <a:latin typeface="Cambria Math" panose="02040503050406030204" pitchFamily="18" charset="0"/>
                                      <a:cs typeface="Beaufort for LOL" panose="02020503050000020004" pitchFamily="18" charset="0"/>
                                    </a:rPr>
                                    <m:t>𝑛</m:t>
                                  </m:r>
                                </m:sup>
                              </m:sSup>
                            </m:num>
                            <m:den>
                              <m:r>
                                <m:rPr>
                                  <m:sty m:val="p"/>
                                </m:rPr>
                                <a:rPr lang="en-US" sz="2400" b="0" i="0" dirty="0" smtClean="0">
                                  <a:latin typeface="Cambria Math" panose="02040503050406030204" pitchFamily="18" charset="0"/>
                                  <a:cs typeface="Beaufort for LOL" panose="02020503050000020004" pitchFamily="18" charset="0"/>
                                </a:rPr>
                                <m:t>d</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𝑡</m:t>
                                  </m:r>
                                </m:e>
                                <m:sup>
                                  <m:r>
                                    <a:rPr lang="en-US" sz="2400" b="0" i="1" dirty="0" smtClean="0">
                                      <a:latin typeface="Cambria Math" panose="02040503050406030204" pitchFamily="18" charset="0"/>
                                      <a:cs typeface="Beaufort for LOL" panose="02020503050000020004" pitchFamily="18" charset="0"/>
                                    </a:rPr>
                                    <m:t>𝑛</m:t>
                                  </m:r>
                                </m:sup>
                              </m:sSup>
                            </m:den>
                          </m:f>
                          <m:r>
                            <a:rPr lang="en-US" sz="2400" b="0" i="1" dirty="0" smtClean="0">
                              <a:latin typeface="Cambria Math" panose="02040503050406030204" pitchFamily="18" charset="0"/>
                              <a:cs typeface="Beaufort for LOL" panose="02020503050000020004" pitchFamily="18" charset="0"/>
                            </a:rPr>
                            <m:t>𝜑</m:t>
                          </m:r>
                        </m:e>
                        <m:sub>
                          <m:r>
                            <a:rPr lang="en-US" sz="2400" b="0" i="1" dirty="0" smtClean="0">
                              <a:latin typeface="Cambria Math" panose="02040503050406030204" pitchFamily="18" charset="0"/>
                              <a:cs typeface="Beaufort for LOL" panose="02020503050000020004" pitchFamily="18" charset="0"/>
                            </a:rPr>
                            <m:t>𝑥</m:t>
                          </m:r>
                        </m:sub>
                      </m:sSub>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𝑡</m:t>
                          </m:r>
                        </m:e>
                      </m:d>
                      <m:sSub>
                        <m:sSubPr>
                          <m:ctrlPr>
                            <a:rPr lang="en-US" sz="2400" b="0" i="1" dirty="0" smtClean="0">
                              <a:latin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cs typeface="Beaufort for LOL" panose="02020503050000020004" pitchFamily="18" charset="0"/>
                                </a:rPr>
                              </m:ctrlPr>
                            </m:dPr>
                            <m:e>
                              <m:r>
                                <a:rPr lang="en-AT">
                                  <a:latin typeface="Cambria Math" panose="02040503050406030204" pitchFamily="18" charset="0"/>
                                </a:rPr>
                                <m:t>​</m:t>
                              </m:r>
                            </m:e>
                          </m:d>
                        </m:e>
                        <m:sub>
                          <m:r>
                            <a:rPr lang="en-US" sz="2400" b="0" i="1" dirty="0" smtClean="0">
                              <a:latin typeface="Cambria Math" panose="02040503050406030204" pitchFamily="18" charset="0"/>
                              <a:cs typeface="Beaufort for LOL" panose="02020503050000020004" pitchFamily="18" charset="0"/>
                            </a:rPr>
                            <m:t>𝑡</m:t>
                          </m:r>
                          <m:r>
                            <a:rPr lang="en-US" sz="2400" b="0" i="1" dirty="0" smtClean="0">
                              <a:latin typeface="Cambria Math" panose="02040503050406030204" pitchFamily="18" charset="0"/>
                              <a:cs typeface="Beaufort for LOL" panose="02020503050000020004" pitchFamily="18" charset="0"/>
                            </a:rPr>
                            <m:t>=0</m:t>
                          </m:r>
                        </m:sub>
                      </m:sSub>
                      <m:r>
                        <a:rPr lang="en-US" sz="2400" b="0" i="1" dirty="0" smtClean="0">
                          <a:latin typeface="Cambria Math" panose="02040503050406030204" pitchFamily="18" charset="0"/>
                          <a:cs typeface="Beaufort for LOL" panose="02020503050000020004" pitchFamily="18" charset="0"/>
                        </a:rPr>
                        <m:t>=</m:t>
                      </m:r>
                      <m:r>
                        <m:rPr>
                          <m:sty m:val="p"/>
                        </m:rPr>
                        <a:rPr lang="en-US" sz="2400" b="0" i="0" dirty="0" smtClean="0">
                          <a:latin typeface="Cambria Math" panose="02040503050406030204" pitchFamily="18" charset="0"/>
                          <a:cs typeface="Beaufort for LOL" panose="02020503050000020004" pitchFamily="18" charset="0"/>
                        </a:rPr>
                        <m:t>E</m:t>
                      </m:r>
                      <m:r>
                        <a:rPr lang="en-US" sz="2400" b="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𝑥</m:t>
                          </m:r>
                        </m:e>
                        <m:sup>
                          <m:r>
                            <a:rPr lang="en-US" sz="2400" b="0" i="1" dirty="0" smtClean="0">
                              <a:latin typeface="Cambria Math" panose="02040503050406030204" pitchFamily="18" charset="0"/>
                              <a:cs typeface="Beaufort for LOL" panose="02020503050000020004" pitchFamily="18" charset="0"/>
                            </a:rPr>
                            <m:t>𝑛</m:t>
                          </m:r>
                        </m:sup>
                      </m:sSup>
                      <m:r>
                        <a:rPr lang="en-US" sz="2400" b="0" i="1" dirty="0" smtClean="0">
                          <a:latin typeface="Cambria Math" panose="02040503050406030204" pitchFamily="18" charset="0"/>
                          <a:cs typeface="Beaufort for LOL" panose="02020503050000020004" pitchFamily="18" charset="0"/>
                        </a:rPr>
                        <m:t>)</m:t>
                      </m:r>
                    </m:oMath>
                  </m:oMathPara>
                </a14:m>
                <a:endParaRPr dirty="0"/>
              </a:p>
            </p:txBody>
          </p:sp>
        </mc:Choice>
        <mc:Fallback xmlns="">
          <p:sp>
            <p:nvSpPr>
              <p:cNvPr id="18" name="TextBox 17">
                <a:extLst>
                  <a:ext uri="{FF2B5EF4-FFF2-40B4-BE49-F238E27FC236}">
                    <a16:creationId xmlns:a16="http://schemas.microsoft.com/office/drawing/2014/main" id="{AE935D53-976E-3AB9-89CA-9A3823455221}"/>
                  </a:ext>
                </a:extLst>
              </p:cNvPr>
              <p:cNvSpPr txBox="1">
                <a:spLocks noRot="1" noChangeAspect="1" noMove="1" noResize="1" noEditPoints="1" noAdjustHandles="1" noChangeArrowheads="1" noChangeShapeType="1" noTextEdit="1"/>
              </p:cNvSpPr>
              <p:nvPr/>
            </p:nvSpPr>
            <p:spPr>
              <a:xfrm>
                <a:off x="888445" y="5810419"/>
                <a:ext cx="10415109" cy="810094"/>
              </a:xfrm>
              <a:prstGeom prst="rect">
                <a:avLst/>
              </a:prstGeom>
              <a:blipFill>
                <a:blip r:embed="rId7"/>
                <a:stretch>
                  <a:fillRect/>
                </a:stretch>
              </a:blipFill>
            </p:spPr>
            <p:txBody>
              <a:bodyPr/>
              <a:lstStyle/>
              <a:p>
                <a:r>
                  <a:rPr lang="en-AT">
                    <a:noFill/>
                  </a:rPr>
                  <a:t> </a:t>
                </a:r>
              </a:p>
            </p:txBody>
          </p:sp>
        </mc:Fallback>
      </mc:AlternateContent>
      <p:sp>
        <p:nvSpPr>
          <p:cNvPr id="19" name="Rectangle: Rounded Corners 18">
            <a:extLst>
              <a:ext uri="{FF2B5EF4-FFF2-40B4-BE49-F238E27FC236}">
                <a16:creationId xmlns:a16="http://schemas.microsoft.com/office/drawing/2014/main" id="{417579CC-6BBE-8150-72F5-02A29F60CF9A}"/>
              </a:ext>
            </a:extLst>
          </p:cNvPr>
          <p:cNvSpPr/>
          <p:nvPr/>
        </p:nvSpPr>
        <p:spPr>
          <a:xfrm>
            <a:off x="117748" y="5969116"/>
            <a:ext cx="4257103" cy="651397"/>
          </a:xfrm>
          <a:prstGeom prst="roundRect">
            <a:avLst/>
          </a:prstGeom>
          <a:solidFill>
            <a:srgbClr val="2E75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Moments extractable by differentiation!</a:t>
            </a:r>
          </a:p>
        </p:txBody>
      </p:sp>
    </p:spTree>
    <p:extLst>
      <p:ext uri="{BB962C8B-B14F-4D97-AF65-F5344CB8AC3E}">
        <p14:creationId xmlns:p14="http://schemas.microsoft.com/office/powerpoint/2010/main" val="230240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5F9D0-9B15-44BB-5A95-77DA4646C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D4558-60C5-E072-DB81-E96045CB788C}"/>
              </a:ext>
            </a:extLst>
          </p:cNvPr>
          <p:cNvSpPr>
            <a:spLocks noGrp="1"/>
          </p:cNvSpPr>
          <p:nvPr>
            <p:ph type="title"/>
          </p:nvPr>
        </p:nvSpPr>
        <p:spPr/>
        <p:txBody>
          <a:bodyPr/>
          <a:lstStyle/>
          <a:p>
            <a:r>
              <a:rPr lang="en-US" dirty="0"/>
              <a:t>Moment-generating function of a Gaussian</a:t>
            </a:r>
            <a:endParaRPr lang="en-AT" dirty="0"/>
          </a:p>
        </p:txBody>
      </p:sp>
      <p:sp>
        <p:nvSpPr>
          <p:cNvPr id="3" name="Slide Number Placeholder 2">
            <a:extLst>
              <a:ext uri="{FF2B5EF4-FFF2-40B4-BE49-F238E27FC236}">
                <a16:creationId xmlns:a16="http://schemas.microsoft.com/office/drawing/2014/main" id="{CF00CB96-78A4-223A-FD02-31FA87068532}"/>
              </a:ext>
            </a:extLst>
          </p:cNvPr>
          <p:cNvSpPr>
            <a:spLocks noGrp="1"/>
          </p:cNvSpPr>
          <p:nvPr>
            <p:ph type="sldNum" sz="quarter" idx="12"/>
          </p:nvPr>
        </p:nvSpPr>
        <p:spPr/>
        <p:txBody>
          <a:bodyPr/>
          <a:lstStyle/>
          <a:p>
            <a:fld id="{CC491BDB-77F2-4EF0-887C-9DE660584513}" type="slidenum">
              <a:rPr lang="en-GB" smtClean="0"/>
              <a:pPr/>
              <a:t>33</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7333B87-310A-493F-DE23-6988084F563F}"/>
                  </a:ext>
                </a:extLst>
              </p:cNvPr>
              <p:cNvSpPr txBox="1"/>
              <p:nvPr/>
            </p:nvSpPr>
            <p:spPr>
              <a:xfrm>
                <a:off x="1223433" y="1499692"/>
                <a:ext cx="3303468" cy="812851"/>
              </a:xfrm>
              <a:prstGeom prst="rect">
                <a:avLst/>
              </a:prstGeom>
              <a:noFill/>
            </p:spPr>
            <p:txBody>
              <a:bodyPr wrap="none" lIns="0" tIns="0" rIns="0" bIns="0" rtlCol="0">
                <a:spAutoFit/>
              </a:bodyPr>
              <a:lstStyle/>
              <a:p>
                <a14:m>
                  <m:oMath xmlns:m="http://schemas.openxmlformats.org/officeDocument/2006/math">
                    <m:r>
                      <a:rPr lang="de-DE" sz="2800" b="0" i="1" smtClean="0">
                        <a:latin typeface="Cambria Math" panose="02040503050406030204" pitchFamily="18" charset="0"/>
                      </a:rPr>
                      <m:t>𝑝</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2</m:t>
                            </m:r>
                            <m:r>
                              <a:rPr lang="en-US" sz="2800" b="0" i="1" smtClean="0">
                                <a:latin typeface="Cambria Math" panose="02040503050406030204" pitchFamily="18" charset="0"/>
                              </a:rPr>
                              <m:t>𝜋</m:t>
                            </m:r>
                          </m:e>
                        </m:rad>
                        <m:r>
                          <a:rPr lang="en-US" sz="2800" b="0" i="1" smtClean="0">
                            <a:latin typeface="Cambria Math" panose="02040503050406030204" pitchFamily="18" charset="0"/>
                          </a:rPr>
                          <m:t> </m:t>
                        </m:r>
                        <m:r>
                          <a:rPr lang="en-US" sz="2800" b="0" i="1" smtClean="0">
                            <a:latin typeface="Cambria Math" panose="02040503050406030204" pitchFamily="18" charset="0"/>
                          </a:rPr>
                          <m:t>𝜎</m:t>
                        </m:r>
                      </m:den>
                    </m:f>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𝜇</m:t>
                                    </m:r>
                                  </m:e>
                                </m:d>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den>
                        </m:f>
                      </m:sup>
                    </m:sSup>
                  </m:oMath>
                </a14:m>
                <a:r>
                  <a:rPr lang="en-US" sz="2800" dirty="0"/>
                  <a:t> </a:t>
                </a:r>
                <a:endParaRPr lang="en-AT" sz="2800" dirty="0"/>
              </a:p>
            </p:txBody>
          </p:sp>
        </mc:Choice>
        <mc:Fallback xmlns="">
          <p:sp>
            <p:nvSpPr>
              <p:cNvPr id="4" name="TextBox 3">
                <a:extLst>
                  <a:ext uri="{FF2B5EF4-FFF2-40B4-BE49-F238E27FC236}">
                    <a16:creationId xmlns:a16="http://schemas.microsoft.com/office/drawing/2014/main" id="{77333B87-310A-493F-DE23-6988084F563F}"/>
                  </a:ext>
                </a:extLst>
              </p:cNvPr>
              <p:cNvSpPr txBox="1">
                <a:spLocks noRot="1" noChangeAspect="1" noMove="1" noResize="1" noEditPoints="1" noAdjustHandles="1" noChangeArrowheads="1" noChangeShapeType="1" noTextEdit="1"/>
              </p:cNvSpPr>
              <p:nvPr/>
            </p:nvSpPr>
            <p:spPr>
              <a:xfrm>
                <a:off x="1223433" y="1499692"/>
                <a:ext cx="3303468" cy="812851"/>
              </a:xfrm>
              <a:prstGeom prst="rect">
                <a:avLst/>
              </a:prstGeom>
              <a:blipFill>
                <a:blip r:embed="rId2"/>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205138-7898-8195-5BAF-6E8630B89FB8}"/>
                  </a:ext>
                </a:extLst>
              </p:cNvPr>
              <p:cNvSpPr txBox="1"/>
              <p:nvPr/>
            </p:nvSpPr>
            <p:spPr>
              <a:xfrm>
                <a:off x="7471834" y="1594108"/>
                <a:ext cx="2840136" cy="6240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𝜑</m:t>
                          </m:r>
                        </m:e>
                        <m:sub>
                          <m:r>
                            <a:rPr lang="en-US" sz="2800" b="0" i="1" smtClean="0">
                              <a:latin typeface="Cambria Math" panose="02040503050406030204" pitchFamily="18" charset="0"/>
                            </a:rPr>
                            <m:t>𝑥</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𝑡</m:t>
                          </m:r>
                          <m:r>
                            <a:rPr lang="en-US" sz="2800" b="0" i="1" smtClean="0">
                              <a:latin typeface="Cambria Math" panose="02040503050406030204" pitchFamily="18" charset="0"/>
                            </a:rPr>
                            <m:t>𝜇</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𝑡</m:t>
                              </m:r>
                            </m:e>
                            <m:sup>
                              <m:r>
                                <a:rPr lang="en-US" sz="2800" b="0" i="1" smtClean="0">
                                  <a:latin typeface="Cambria Math" panose="02040503050406030204" pitchFamily="18" charset="0"/>
                                </a:rPr>
                                <m:t>2</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𝜎</m:t>
                              </m:r>
                            </m:e>
                            <m:sup>
                              <m:r>
                                <a:rPr lang="en-US" sz="2800" b="0" i="1" smtClean="0">
                                  <a:latin typeface="Cambria Math" panose="02040503050406030204" pitchFamily="18" charset="0"/>
                                </a:rPr>
                                <m:t>2</m:t>
                              </m:r>
                            </m:sup>
                          </m:sSup>
                        </m:sup>
                      </m:sSup>
                    </m:oMath>
                  </m:oMathPara>
                </a14:m>
                <a:endParaRPr lang="en-AT" sz="2800" dirty="0"/>
              </a:p>
            </p:txBody>
          </p:sp>
        </mc:Choice>
        <mc:Fallback xmlns="">
          <p:sp>
            <p:nvSpPr>
              <p:cNvPr id="5" name="TextBox 4">
                <a:extLst>
                  <a:ext uri="{FF2B5EF4-FFF2-40B4-BE49-F238E27FC236}">
                    <a16:creationId xmlns:a16="http://schemas.microsoft.com/office/drawing/2014/main" id="{D3205138-7898-8195-5BAF-6E8630B89FB8}"/>
                  </a:ext>
                </a:extLst>
              </p:cNvPr>
              <p:cNvSpPr txBox="1">
                <a:spLocks noRot="1" noChangeAspect="1" noMove="1" noResize="1" noEditPoints="1" noAdjustHandles="1" noChangeArrowheads="1" noChangeShapeType="1" noTextEdit="1"/>
              </p:cNvSpPr>
              <p:nvPr/>
            </p:nvSpPr>
            <p:spPr>
              <a:xfrm>
                <a:off x="7471834" y="1594108"/>
                <a:ext cx="2840136" cy="624017"/>
              </a:xfrm>
              <a:prstGeom prst="rect">
                <a:avLst/>
              </a:prstGeom>
              <a:blipFill>
                <a:blip r:embed="rId3"/>
                <a:stretch>
                  <a:fillRect/>
                </a:stretch>
              </a:blipFill>
            </p:spPr>
            <p:txBody>
              <a:bodyPr/>
              <a:lstStyle/>
              <a:p>
                <a:r>
                  <a:rPr lang="en-AT">
                    <a:noFill/>
                  </a:rPr>
                  <a:t> </a:t>
                </a:r>
              </a:p>
            </p:txBody>
          </p:sp>
        </mc:Fallback>
      </mc:AlternateContent>
      <p:sp>
        <p:nvSpPr>
          <p:cNvPr id="6" name="TextBox 5">
            <a:extLst>
              <a:ext uri="{FF2B5EF4-FFF2-40B4-BE49-F238E27FC236}">
                <a16:creationId xmlns:a16="http://schemas.microsoft.com/office/drawing/2014/main" id="{CBB2B4B7-5B36-8642-51A0-89CEE21DFC6B}"/>
              </a:ext>
            </a:extLst>
          </p:cNvPr>
          <p:cNvSpPr txBox="1"/>
          <p:nvPr/>
        </p:nvSpPr>
        <p:spPr>
          <a:xfrm>
            <a:off x="4499108" y="2152564"/>
            <a:ext cx="2972726"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see handwritten notes</a:t>
            </a:r>
            <a:endParaRPr lang="en-AT" i="1" dirty="0">
              <a:latin typeface="Beaufort for LOL" panose="02020503050000020004" pitchFamily="18" charset="0"/>
              <a:cs typeface="Beaufort for LOL" panose="02020503050000020004" pitchFamily="18" charset="0"/>
            </a:endParaRPr>
          </a:p>
        </p:txBody>
      </p:sp>
      <p:cxnSp>
        <p:nvCxnSpPr>
          <p:cNvPr id="8" name="Straight Arrow Connector 7">
            <a:extLst>
              <a:ext uri="{FF2B5EF4-FFF2-40B4-BE49-F238E27FC236}">
                <a16:creationId xmlns:a16="http://schemas.microsoft.com/office/drawing/2014/main" id="{3CF01EB4-FE8A-54F6-C522-AACBF9D5D06E}"/>
              </a:ext>
            </a:extLst>
          </p:cNvPr>
          <p:cNvCxnSpPr/>
          <p:nvPr/>
        </p:nvCxnSpPr>
        <p:spPr>
          <a:xfrm>
            <a:off x="4526901" y="2074333"/>
            <a:ext cx="2813699"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6BAA765-2120-7365-1CEA-3EBB9752D572}"/>
              </a:ext>
            </a:extLst>
          </p:cNvPr>
          <p:cNvSpPr txBox="1"/>
          <p:nvPr/>
        </p:nvSpPr>
        <p:spPr>
          <a:xfrm>
            <a:off x="355600" y="2965415"/>
            <a:ext cx="5935134"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Unique property </a:t>
            </a:r>
            <a:r>
              <a:rPr lang="en-US" sz="2400" dirty="0">
                <a:latin typeface="Beaufort for LOL" panose="02020503050000020004" pitchFamily="18" charset="0"/>
                <a:cs typeface="Beaufort for LOL" panose="02020503050000020004" pitchFamily="18" charset="0"/>
              </a:rPr>
              <a:t>of normal distributions:</a:t>
            </a:r>
            <a:endParaRPr lang="en-AT" sz="2400" dirty="0">
              <a:latin typeface="Beaufort for LOL" panose="02020503050000020004" pitchFamily="18" charset="0"/>
              <a:cs typeface="Beaufort for LOL" panose="02020503050000020004" pitchFamily="18" charset="0"/>
            </a:endParaRPr>
          </a:p>
        </p:txBody>
      </p:sp>
      <p:sp>
        <p:nvSpPr>
          <p:cNvPr id="10" name="TextBox 9">
            <a:extLst>
              <a:ext uri="{FF2B5EF4-FFF2-40B4-BE49-F238E27FC236}">
                <a16:creationId xmlns:a16="http://schemas.microsoft.com/office/drawing/2014/main" id="{7166A79F-73FB-F0BA-65C0-AC4B87400683}"/>
              </a:ext>
            </a:extLst>
          </p:cNvPr>
          <p:cNvSpPr txBox="1"/>
          <p:nvPr/>
        </p:nvSpPr>
        <p:spPr>
          <a:xfrm>
            <a:off x="355599" y="3639766"/>
            <a:ext cx="8796867"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Define the cumulants of a probability distribution as</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686799-29C9-46F6-CFCF-657601059480}"/>
                  </a:ext>
                </a:extLst>
              </p:cNvPr>
              <p:cNvSpPr txBox="1"/>
              <p:nvPr/>
            </p:nvSpPr>
            <p:spPr>
              <a:xfrm>
                <a:off x="3187701" y="3411686"/>
                <a:ext cx="10415109" cy="810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cs typeface="Beaufort for LOL" panose="02020503050000020004" pitchFamily="18" charset="0"/>
                            </a:rPr>
                          </m:ctrlPr>
                        </m:sSubPr>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𝜅</m:t>
                              </m:r>
                            </m:e>
                            <m:sub>
                              <m:r>
                                <a:rPr lang="en-US" sz="2400" b="0" i="1" dirty="0" smtClean="0">
                                  <a:latin typeface="Cambria Math" panose="02040503050406030204" pitchFamily="18" charset="0"/>
                                  <a:cs typeface="Beaufort for LOL" panose="02020503050000020004" pitchFamily="18" charset="0"/>
                                </a:rPr>
                                <m:t>𝑛</m:t>
                              </m:r>
                            </m:sub>
                          </m:sSub>
                          <m:r>
                            <a:rPr lang="en-US" sz="2400" b="0" i="1" dirty="0" smtClean="0">
                              <a:latin typeface="Cambria Math" panose="02040503050406030204" pitchFamily="18" charset="0"/>
                              <a:cs typeface="Beaufort for LOL" panose="02020503050000020004" pitchFamily="18" charset="0"/>
                            </a:rPr>
                            <m:t>=</m:t>
                          </m:r>
                          <m:f>
                            <m:fPr>
                              <m:ctrlPr>
                                <a:rPr lang="en-US" sz="2400" b="0" i="1" dirty="0" smtClean="0">
                                  <a:latin typeface="Cambria Math" panose="02040503050406030204" pitchFamily="18" charset="0"/>
                                  <a:cs typeface="Beaufort for LOL" panose="02020503050000020004" pitchFamily="18" charset="0"/>
                                </a:rPr>
                              </m:ctrlPr>
                            </m:fPr>
                            <m:num>
                              <m:sSup>
                                <m:sSupPr>
                                  <m:ctrlPr>
                                    <a:rPr lang="en-US" sz="2400" b="0" i="1" dirty="0" smtClean="0">
                                      <a:latin typeface="Cambria Math" panose="02040503050406030204" pitchFamily="18" charset="0"/>
                                      <a:cs typeface="Beaufort for LOL" panose="02020503050000020004" pitchFamily="18" charset="0"/>
                                    </a:rPr>
                                  </m:ctrlPr>
                                </m:sSupPr>
                                <m:e>
                                  <m:r>
                                    <m:rPr>
                                      <m:sty m:val="p"/>
                                    </m:rPr>
                                    <a:rPr lang="en-US" sz="2400" b="0" i="0" dirty="0" smtClean="0">
                                      <a:latin typeface="Cambria Math" panose="02040503050406030204" pitchFamily="18" charset="0"/>
                                      <a:cs typeface="Beaufort for LOL" panose="02020503050000020004" pitchFamily="18" charset="0"/>
                                    </a:rPr>
                                    <m:t>d</m:t>
                                  </m:r>
                                </m:e>
                                <m:sup>
                                  <m:r>
                                    <a:rPr lang="en-US" sz="2400" b="0" i="1" dirty="0" smtClean="0">
                                      <a:latin typeface="Cambria Math" panose="02040503050406030204" pitchFamily="18" charset="0"/>
                                      <a:cs typeface="Beaufort for LOL" panose="02020503050000020004" pitchFamily="18" charset="0"/>
                                    </a:rPr>
                                    <m:t>𝑛</m:t>
                                  </m:r>
                                </m:sup>
                              </m:sSup>
                            </m:num>
                            <m:den>
                              <m:r>
                                <m:rPr>
                                  <m:sty m:val="p"/>
                                </m:rPr>
                                <a:rPr lang="en-US" sz="2400" b="0" i="0" dirty="0" smtClean="0">
                                  <a:latin typeface="Cambria Math" panose="02040503050406030204" pitchFamily="18" charset="0"/>
                                  <a:cs typeface="Beaufort for LOL" panose="02020503050000020004" pitchFamily="18" charset="0"/>
                                </a:rPr>
                                <m:t>d</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𝑡</m:t>
                                  </m:r>
                                </m:e>
                                <m:sup>
                                  <m:r>
                                    <a:rPr lang="en-US" sz="2400" b="0" i="1" dirty="0" smtClean="0">
                                      <a:latin typeface="Cambria Math" panose="02040503050406030204" pitchFamily="18" charset="0"/>
                                      <a:cs typeface="Beaufort for LOL" panose="02020503050000020004" pitchFamily="18" charset="0"/>
                                    </a:rPr>
                                    <m:t>𝑛</m:t>
                                  </m:r>
                                </m:sup>
                              </m:sSup>
                            </m:den>
                          </m:f>
                          <m:r>
                            <m:rPr>
                              <m:sty m:val="p"/>
                            </m:rPr>
                            <a:rPr lang="en-US" sz="2400" b="0" i="0" dirty="0" smtClean="0">
                              <a:latin typeface="Cambria Math" panose="02040503050406030204" pitchFamily="18" charset="0"/>
                              <a:cs typeface="Beaufort for LOL" panose="02020503050000020004" pitchFamily="18" charset="0"/>
                            </a:rPr>
                            <m:t>ln</m:t>
                          </m:r>
                          <m:r>
                            <a:rPr lang="en-US" sz="2400" b="0" i="1" dirty="0" smtClean="0">
                              <a:latin typeface="Cambria Math" panose="02040503050406030204" pitchFamily="18" charset="0"/>
                              <a:cs typeface="Beaufort for LOL" panose="02020503050000020004" pitchFamily="18" charset="0"/>
                            </a:rPr>
                            <m:t>𝜑</m:t>
                          </m:r>
                        </m:e>
                        <m:sub>
                          <m:r>
                            <a:rPr lang="en-US" sz="2400" b="0" i="1" dirty="0" smtClean="0">
                              <a:latin typeface="Cambria Math" panose="02040503050406030204" pitchFamily="18" charset="0"/>
                              <a:cs typeface="Beaufort for LOL" panose="02020503050000020004" pitchFamily="18" charset="0"/>
                            </a:rPr>
                            <m:t>𝑥</m:t>
                          </m:r>
                        </m:sub>
                      </m:sSub>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𝑡</m:t>
                          </m:r>
                        </m:e>
                      </m:d>
                      <m:sSub>
                        <m:sSubPr>
                          <m:ctrlPr>
                            <a:rPr lang="en-US" sz="2400" b="0" i="1" dirty="0" smtClean="0">
                              <a:latin typeface="Cambria Math" panose="02040503050406030204" pitchFamily="18" charset="0"/>
                              <a:cs typeface="Beaufort for LOL" panose="02020503050000020004" pitchFamily="18" charset="0"/>
                            </a:rPr>
                          </m:ctrlPr>
                        </m:sSubPr>
                        <m:e>
                          <m:d>
                            <m:dPr>
                              <m:begChr m:val=""/>
                              <m:endChr m:val="|"/>
                              <m:ctrlPr>
                                <a:rPr lang="en-US" sz="2400" b="0" i="1" dirty="0" smtClean="0">
                                  <a:latin typeface="Cambria Math" panose="02040503050406030204" pitchFamily="18" charset="0"/>
                                  <a:cs typeface="Beaufort for LOL" panose="02020503050000020004" pitchFamily="18" charset="0"/>
                                </a:rPr>
                              </m:ctrlPr>
                            </m:dPr>
                            <m:e>
                              <m:r>
                                <a:rPr lang="en-AT">
                                  <a:latin typeface="Cambria Math" panose="02040503050406030204" pitchFamily="18" charset="0"/>
                                </a:rPr>
                                <m:t>​</m:t>
                              </m:r>
                            </m:e>
                          </m:d>
                        </m:e>
                        <m:sub>
                          <m:r>
                            <a:rPr lang="en-US" sz="2400" b="0" i="1" dirty="0" smtClean="0">
                              <a:latin typeface="Cambria Math" panose="02040503050406030204" pitchFamily="18" charset="0"/>
                              <a:cs typeface="Beaufort for LOL" panose="02020503050000020004" pitchFamily="18" charset="0"/>
                            </a:rPr>
                            <m:t>𝑡</m:t>
                          </m:r>
                          <m:r>
                            <a:rPr lang="en-US" sz="2400" b="0" i="1" dirty="0" smtClean="0">
                              <a:latin typeface="Cambria Math" panose="02040503050406030204" pitchFamily="18" charset="0"/>
                              <a:cs typeface="Beaufort for LOL" panose="02020503050000020004" pitchFamily="18" charset="0"/>
                            </a:rPr>
                            <m:t>=0</m:t>
                          </m:r>
                        </m:sub>
                      </m:sSub>
                    </m:oMath>
                  </m:oMathPara>
                </a14:m>
                <a:endParaRPr/>
              </a:p>
            </p:txBody>
          </p:sp>
        </mc:Choice>
        <mc:Fallback xmlns="">
          <p:sp>
            <p:nvSpPr>
              <p:cNvPr id="11" name="TextBox 10">
                <a:extLst>
                  <a:ext uri="{FF2B5EF4-FFF2-40B4-BE49-F238E27FC236}">
                    <a16:creationId xmlns:a16="http://schemas.microsoft.com/office/drawing/2014/main" id="{81686799-29C9-46F6-CFCF-657601059480}"/>
                  </a:ext>
                </a:extLst>
              </p:cNvPr>
              <p:cNvSpPr txBox="1">
                <a:spLocks noRot="1" noChangeAspect="1" noMove="1" noResize="1" noEditPoints="1" noAdjustHandles="1" noChangeArrowheads="1" noChangeShapeType="1" noTextEdit="1"/>
              </p:cNvSpPr>
              <p:nvPr/>
            </p:nvSpPr>
            <p:spPr>
              <a:xfrm>
                <a:off x="3187701" y="3411686"/>
                <a:ext cx="10415109" cy="810094"/>
              </a:xfrm>
              <a:prstGeom prst="rect">
                <a:avLst/>
              </a:prstGeom>
              <a:blipFill>
                <a:blip r:embed="rId4"/>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9C3BD0-9862-F048-F71C-A25B377B0363}"/>
                  </a:ext>
                </a:extLst>
              </p:cNvPr>
              <p:cNvSpPr txBox="1"/>
              <p:nvPr/>
            </p:nvSpPr>
            <p:spPr>
              <a:xfrm>
                <a:off x="-708447" y="5997575"/>
                <a:ext cx="1041510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cs typeface="Beaufort for LOL" panose="02020503050000020004" pitchFamily="18" charset="0"/>
                            </a:rPr>
                          </m:ctrlPr>
                        </m:sSubPr>
                        <m:e>
                          <m:r>
                            <a:rPr lang="en-US" sz="2800" b="0" i="1" dirty="0" smtClean="0">
                              <a:latin typeface="Cambria Math" panose="02040503050406030204" pitchFamily="18" charset="0"/>
                              <a:cs typeface="Beaufort for LOL" panose="02020503050000020004" pitchFamily="18" charset="0"/>
                            </a:rPr>
                            <m:t>𝜅</m:t>
                          </m:r>
                        </m:e>
                        <m:sub>
                          <m:r>
                            <a:rPr lang="en-US" sz="2800" b="0" i="1" dirty="0" smtClean="0">
                              <a:latin typeface="Cambria Math" panose="02040503050406030204" pitchFamily="18" charset="0"/>
                              <a:cs typeface="Beaufort for LOL" panose="02020503050000020004" pitchFamily="18" charset="0"/>
                            </a:rPr>
                            <m:t>1</m:t>
                          </m:r>
                        </m:sub>
                      </m:sSub>
                      <m:r>
                        <a:rPr lang="en-US" sz="2800" b="0" i="1" dirty="0" smtClean="0">
                          <a:latin typeface="Cambria Math" panose="02040503050406030204" pitchFamily="18" charset="0"/>
                          <a:cs typeface="Beaufort for LOL" panose="02020503050000020004" pitchFamily="18" charset="0"/>
                        </a:rPr>
                        <m:t>=</m:t>
                      </m:r>
                      <m:r>
                        <a:rPr lang="en-US" sz="2800" b="0" i="1" dirty="0" smtClean="0">
                          <a:latin typeface="Cambria Math" panose="02040503050406030204" pitchFamily="18" charset="0"/>
                          <a:cs typeface="Beaufort for LOL" panose="02020503050000020004" pitchFamily="18" charset="0"/>
                        </a:rPr>
                        <m:t>𝜇</m:t>
                      </m:r>
                    </m:oMath>
                  </m:oMathPara>
                </a14:m>
                <a:endParaRPr dirty="0"/>
              </a:p>
            </p:txBody>
          </p:sp>
        </mc:Choice>
        <mc:Fallback xmlns="">
          <p:sp>
            <p:nvSpPr>
              <p:cNvPr id="12" name="TextBox 11">
                <a:extLst>
                  <a:ext uri="{FF2B5EF4-FFF2-40B4-BE49-F238E27FC236}">
                    <a16:creationId xmlns:a16="http://schemas.microsoft.com/office/drawing/2014/main" id="{3E9C3BD0-9862-F048-F71C-A25B377B0363}"/>
                  </a:ext>
                </a:extLst>
              </p:cNvPr>
              <p:cNvSpPr txBox="1">
                <a:spLocks noRot="1" noChangeAspect="1" noMove="1" noResize="1" noEditPoints="1" noAdjustHandles="1" noChangeArrowheads="1" noChangeShapeType="1" noTextEdit="1"/>
              </p:cNvSpPr>
              <p:nvPr/>
            </p:nvSpPr>
            <p:spPr>
              <a:xfrm>
                <a:off x="-708447" y="5997575"/>
                <a:ext cx="10415109" cy="523220"/>
              </a:xfrm>
              <a:prstGeom prst="rect">
                <a:avLst/>
              </a:prstGeom>
              <a:blipFill>
                <a:blip r:embed="rId5"/>
                <a:stretch>
                  <a:fillRect/>
                </a:stretch>
              </a:blipFill>
            </p:spPr>
            <p:txBody>
              <a:bodyPr/>
              <a:lstStyle/>
              <a:p>
                <a:r>
                  <a:rPr lang="en-AT">
                    <a:noFill/>
                  </a:rPr>
                  <a:t> </a:t>
                </a:r>
              </a:p>
            </p:txBody>
          </p:sp>
        </mc:Fallback>
      </mc:AlternateContent>
      <p:sp>
        <p:nvSpPr>
          <p:cNvPr id="13" name="TextBox 12">
            <a:extLst>
              <a:ext uri="{FF2B5EF4-FFF2-40B4-BE49-F238E27FC236}">
                <a16:creationId xmlns:a16="http://schemas.microsoft.com/office/drawing/2014/main" id="{FAF08AC2-64DF-850F-88B5-B379D232C256}"/>
              </a:ext>
            </a:extLst>
          </p:cNvPr>
          <p:cNvSpPr txBox="1"/>
          <p:nvPr/>
        </p:nvSpPr>
        <p:spPr>
          <a:xfrm>
            <a:off x="396549" y="5513853"/>
            <a:ext cx="11074401"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 probability distribution is Gaussian if only </a:t>
            </a:r>
            <a:r>
              <a:rPr lang="en-US" sz="2400" b="1" dirty="0">
                <a:latin typeface="Beaufort for LOL" panose="02020503050000020004" pitchFamily="18" charset="0"/>
                <a:cs typeface="Beaufort for LOL" panose="02020503050000020004" pitchFamily="18" charset="0"/>
              </a:rPr>
              <a:t>the first two cumulants are non-zero!</a:t>
            </a:r>
            <a:endParaRPr lang="en-AT" sz="2400" b="1" dirty="0">
              <a:latin typeface="Beaufort for LOL" panose="02020503050000020004" pitchFamily="18" charset="0"/>
              <a:cs typeface="Beaufort for LOL" panose="02020503050000020004" pitchFamily="18" charset="0"/>
            </a:endParaRPr>
          </a:p>
        </p:txBody>
      </p:sp>
      <p:sp>
        <p:nvSpPr>
          <p:cNvPr id="14" name="Rectangle: Rounded Corners 13">
            <a:extLst>
              <a:ext uri="{FF2B5EF4-FFF2-40B4-BE49-F238E27FC236}">
                <a16:creationId xmlns:a16="http://schemas.microsoft.com/office/drawing/2014/main" id="{970F1EC4-2545-C130-6093-387A1784329A}"/>
              </a:ext>
            </a:extLst>
          </p:cNvPr>
          <p:cNvSpPr/>
          <p:nvPr/>
        </p:nvSpPr>
        <p:spPr>
          <a:xfrm>
            <a:off x="355599" y="5415341"/>
            <a:ext cx="11506425" cy="1255624"/>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3A7D36-E59E-80B7-3F37-F889719FFB27}"/>
                  </a:ext>
                </a:extLst>
              </p:cNvPr>
              <p:cNvSpPr txBox="1"/>
              <p:nvPr/>
            </p:nvSpPr>
            <p:spPr>
              <a:xfrm>
                <a:off x="2355754" y="5997575"/>
                <a:ext cx="1041510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cs typeface="Beaufort for LOL" panose="02020503050000020004" pitchFamily="18" charset="0"/>
                            </a:rPr>
                          </m:ctrlPr>
                        </m:sSubPr>
                        <m:e>
                          <m:r>
                            <a:rPr lang="en-US" sz="2800" b="0" i="1" dirty="0" smtClean="0">
                              <a:latin typeface="Cambria Math" panose="02040503050406030204" pitchFamily="18" charset="0"/>
                              <a:cs typeface="Beaufort for LOL" panose="02020503050000020004" pitchFamily="18" charset="0"/>
                            </a:rPr>
                            <m:t>𝜅</m:t>
                          </m:r>
                        </m:e>
                        <m:sub>
                          <m:r>
                            <a:rPr lang="en-US" sz="2800" b="0" i="1" dirty="0" smtClean="0">
                              <a:latin typeface="Cambria Math" panose="02040503050406030204" pitchFamily="18" charset="0"/>
                              <a:cs typeface="Beaufort for LOL" panose="02020503050000020004" pitchFamily="18" charset="0"/>
                            </a:rPr>
                            <m:t>2</m:t>
                          </m:r>
                        </m:sub>
                      </m:sSub>
                      <m:r>
                        <a:rPr lang="en-US" sz="2800" b="0" i="1" dirty="0" smtClean="0">
                          <a:latin typeface="Cambria Math" panose="02040503050406030204" pitchFamily="18" charset="0"/>
                          <a:cs typeface="Beaufort for LOL" panose="02020503050000020004" pitchFamily="18" charset="0"/>
                        </a:rPr>
                        <m:t>=</m:t>
                      </m:r>
                      <m:sSup>
                        <m:sSupPr>
                          <m:ctrlPr>
                            <a:rPr lang="en-US" sz="2800" b="0" i="1" dirty="0" smtClean="0">
                              <a:latin typeface="Cambria Math" panose="02040503050406030204" pitchFamily="18" charset="0"/>
                              <a:cs typeface="Beaufort for LOL" panose="02020503050000020004" pitchFamily="18" charset="0"/>
                            </a:rPr>
                          </m:ctrlPr>
                        </m:sSupPr>
                        <m:e>
                          <m:r>
                            <a:rPr lang="en-US" sz="2800" b="0" i="1" dirty="0" smtClean="0">
                              <a:latin typeface="Cambria Math" panose="02040503050406030204" pitchFamily="18" charset="0"/>
                              <a:cs typeface="Beaufort for LOL" panose="02020503050000020004" pitchFamily="18" charset="0"/>
                            </a:rPr>
                            <m:t>𝜎</m:t>
                          </m:r>
                        </m:e>
                        <m:sup>
                          <m:r>
                            <a:rPr lang="en-US" sz="2800" b="0" i="1" dirty="0" smtClean="0">
                              <a:latin typeface="Cambria Math" panose="02040503050406030204" pitchFamily="18" charset="0"/>
                              <a:cs typeface="Beaufort for LOL" panose="02020503050000020004" pitchFamily="18" charset="0"/>
                            </a:rPr>
                            <m:t>2</m:t>
                          </m:r>
                        </m:sup>
                      </m:sSup>
                    </m:oMath>
                  </m:oMathPara>
                </a14:m>
                <a:endParaRPr dirty="0"/>
              </a:p>
            </p:txBody>
          </p:sp>
        </mc:Choice>
        <mc:Fallback xmlns="">
          <p:sp>
            <p:nvSpPr>
              <p:cNvPr id="15" name="TextBox 14">
                <a:extLst>
                  <a:ext uri="{FF2B5EF4-FFF2-40B4-BE49-F238E27FC236}">
                    <a16:creationId xmlns:a16="http://schemas.microsoft.com/office/drawing/2014/main" id="{A23A7D36-E59E-80B7-3F37-F889719FFB27}"/>
                  </a:ext>
                </a:extLst>
              </p:cNvPr>
              <p:cNvSpPr txBox="1">
                <a:spLocks noRot="1" noChangeAspect="1" noMove="1" noResize="1" noEditPoints="1" noAdjustHandles="1" noChangeArrowheads="1" noChangeShapeType="1" noTextEdit="1"/>
              </p:cNvSpPr>
              <p:nvPr/>
            </p:nvSpPr>
            <p:spPr>
              <a:xfrm>
                <a:off x="2355754" y="5997575"/>
                <a:ext cx="10415109" cy="523220"/>
              </a:xfrm>
              <a:prstGeom prst="rect">
                <a:avLst/>
              </a:prstGeom>
              <a:blipFill>
                <a:blip r:embed="rId6"/>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6F75D16-86A1-67B2-5B2C-D179C672EFC8}"/>
                  </a:ext>
                </a:extLst>
              </p:cNvPr>
              <p:cNvSpPr txBox="1"/>
              <p:nvPr/>
            </p:nvSpPr>
            <p:spPr>
              <a:xfrm>
                <a:off x="3323167" y="4268890"/>
                <a:ext cx="10415109" cy="10993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m:rPr>
                              <m:sty m:val="p"/>
                            </m:rPr>
                            <a:rPr lang="en-US" sz="2400" b="0" i="0" dirty="0" smtClean="0">
                              <a:latin typeface="Cambria Math" panose="02040503050406030204" pitchFamily="18" charset="0"/>
                              <a:cs typeface="Beaufort for LOL" panose="02020503050000020004" pitchFamily="18" charset="0"/>
                            </a:rPr>
                            <m:t>ln</m:t>
                          </m:r>
                          <m:r>
                            <a:rPr lang="en-US" sz="2400" i="1" dirty="0">
                              <a:latin typeface="Cambria Math" panose="02040503050406030204" pitchFamily="18" charset="0"/>
                              <a:cs typeface="Beaufort for LOL" panose="02020503050000020004" pitchFamily="18" charset="0"/>
                            </a:rPr>
                            <m:t>𝜑</m:t>
                          </m:r>
                        </m:e>
                        <m:sub>
                          <m:r>
                            <a:rPr lang="en-US" sz="2400" i="1" dirty="0">
                              <a:latin typeface="Cambria Math" panose="02040503050406030204" pitchFamily="18" charset="0"/>
                              <a:cs typeface="Beaufort for LOL" panose="02020503050000020004" pitchFamily="18" charset="0"/>
                            </a:rPr>
                            <m:t>𝑥</m:t>
                          </m:r>
                        </m:sub>
                      </m:sSub>
                      <m:d>
                        <m:dPr>
                          <m:ctrlPr>
                            <a:rPr lang="en-US" sz="2400" i="1" dirty="0">
                              <a:latin typeface="Cambria Math" panose="02040503050406030204" pitchFamily="18" charset="0"/>
                              <a:cs typeface="Beaufort for LOL" panose="02020503050000020004" pitchFamily="18" charset="0"/>
                            </a:rPr>
                          </m:ctrlPr>
                        </m:dPr>
                        <m:e>
                          <m:r>
                            <a:rPr lang="en-US" sz="2400" i="1" dirty="0">
                              <a:latin typeface="Cambria Math" panose="02040503050406030204" pitchFamily="18" charset="0"/>
                              <a:cs typeface="Beaufort for LOL" panose="02020503050000020004" pitchFamily="18" charset="0"/>
                            </a:rPr>
                            <m:t>𝑡</m:t>
                          </m:r>
                        </m:e>
                      </m:d>
                      <m:r>
                        <a:rPr lang="en-US" sz="2400" b="0" i="1" dirty="0" smtClean="0">
                          <a:latin typeface="Cambria Math" panose="02040503050406030204" pitchFamily="18" charset="0"/>
                          <a:cs typeface="Beaufort for LOL" panose="02020503050000020004" pitchFamily="18" charset="0"/>
                        </a:rPr>
                        <m:t>=</m:t>
                      </m:r>
                      <m:nary>
                        <m:naryPr>
                          <m:chr m:val="∑"/>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𝑖</m:t>
                          </m:r>
                          <m:r>
                            <a:rPr lang="en-US" sz="2400" b="0" i="1" dirty="0" smtClean="0">
                              <a:latin typeface="Cambria Math" panose="02040503050406030204" pitchFamily="18" charset="0"/>
                              <a:cs typeface="Beaufort for LOL" panose="02020503050000020004" pitchFamily="18" charset="0"/>
                            </a:rPr>
                            <m:t>=1</m:t>
                          </m:r>
                        </m:sub>
                        <m:sup>
                          <m:r>
                            <a:rPr lang="en-US" sz="2400" b="0" i="1" dirty="0" smtClean="0">
                              <a:latin typeface="Cambria Math" panose="02040503050406030204" pitchFamily="18" charset="0"/>
                              <a:cs typeface="Beaufort for LOL" panose="02020503050000020004" pitchFamily="18" charset="0"/>
                            </a:rPr>
                            <m:t>∞</m:t>
                          </m:r>
                        </m:sup>
                        <m:e>
                          <m:f>
                            <m:fPr>
                              <m:ctrlPr>
                                <a:rPr lang="en-US" sz="2400" b="0" i="1" dirty="0" smtClean="0">
                                  <a:latin typeface="Cambria Math" panose="02040503050406030204" pitchFamily="18" charset="0"/>
                                  <a:cs typeface="Beaufort for LOL" panose="02020503050000020004" pitchFamily="18" charset="0"/>
                                </a:rPr>
                              </m:ctrlPr>
                            </m:fPr>
                            <m:num>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𝜅</m:t>
                                  </m:r>
                                </m:e>
                                <m:sub>
                                  <m:r>
                                    <a:rPr lang="en-US" sz="2400" i="1" dirty="0">
                                      <a:latin typeface="Cambria Math" panose="02040503050406030204" pitchFamily="18" charset="0"/>
                                      <a:cs typeface="Beaufort for LOL" panose="02020503050000020004" pitchFamily="18" charset="0"/>
                                    </a:rPr>
                                    <m:t>𝑛</m:t>
                                  </m:r>
                                </m:sub>
                              </m:sSub>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num>
                            <m:den>
                              <m:r>
                                <a:rPr lang="en-US" sz="2400" b="0" i="1" dirty="0" smtClean="0">
                                  <a:latin typeface="Cambria Math" panose="02040503050406030204" pitchFamily="18" charset="0"/>
                                  <a:cs typeface="Beaufort for LOL" panose="02020503050000020004" pitchFamily="18" charset="0"/>
                                </a:rPr>
                                <m:t>𝑛</m:t>
                              </m:r>
                              <m:r>
                                <a:rPr lang="en-US" sz="2400" b="0" i="1" dirty="0" smtClean="0">
                                  <a:latin typeface="Cambria Math" panose="02040503050406030204" pitchFamily="18" charset="0"/>
                                  <a:cs typeface="Beaufort for LOL" panose="02020503050000020004" pitchFamily="18" charset="0"/>
                                </a:rPr>
                                <m:t>!</m:t>
                              </m:r>
                            </m:den>
                          </m:f>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𝑡</m:t>
                              </m:r>
                            </m:e>
                            <m:sup>
                              <m:r>
                                <a:rPr lang="en-US" sz="2400" b="0" i="1" dirty="0" smtClean="0">
                                  <a:latin typeface="Cambria Math" panose="02040503050406030204" pitchFamily="18" charset="0"/>
                                  <a:cs typeface="Beaufort for LOL" panose="02020503050000020004" pitchFamily="18" charset="0"/>
                                </a:rPr>
                                <m:t>𝑛</m:t>
                              </m:r>
                            </m:sup>
                          </m:sSup>
                        </m:e>
                      </m:nary>
                    </m:oMath>
                  </m:oMathPara>
                </a14:m>
                <a:endParaRPr dirty="0"/>
              </a:p>
            </p:txBody>
          </p:sp>
        </mc:Choice>
        <mc:Fallback xmlns="">
          <p:sp>
            <p:nvSpPr>
              <p:cNvPr id="16" name="TextBox 15">
                <a:extLst>
                  <a:ext uri="{FF2B5EF4-FFF2-40B4-BE49-F238E27FC236}">
                    <a16:creationId xmlns:a16="http://schemas.microsoft.com/office/drawing/2014/main" id="{36F75D16-86A1-67B2-5B2C-D179C672EFC8}"/>
                  </a:ext>
                </a:extLst>
              </p:cNvPr>
              <p:cNvSpPr txBox="1">
                <a:spLocks noRot="1" noChangeAspect="1" noMove="1" noResize="1" noEditPoints="1" noAdjustHandles="1" noChangeArrowheads="1" noChangeShapeType="1" noTextEdit="1"/>
              </p:cNvSpPr>
              <p:nvPr/>
            </p:nvSpPr>
            <p:spPr>
              <a:xfrm>
                <a:off x="3323167" y="4268890"/>
                <a:ext cx="10415109" cy="1099340"/>
              </a:xfrm>
              <a:prstGeom prst="rect">
                <a:avLst/>
              </a:prstGeom>
              <a:blipFill>
                <a:blip r:embed="rId7"/>
                <a:stretch>
                  <a:fillRect/>
                </a:stretch>
              </a:blipFill>
            </p:spPr>
            <p:txBody>
              <a:bodyPr/>
              <a:lstStyle/>
              <a:p>
                <a:r>
                  <a:rPr lang="en-AT">
                    <a:noFill/>
                  </a:rPr>
                  <a:t> </a:t>
                </a:r>
              </a:p>
            </p:txBody>
          </p:sp>
        </mc:Fallback>
      </mc:AlternateContent>
      <p:sp>
        <p:nvSpPr>
          <p:cNvPr id="17" name="TextBox 16">
            <a:extLst>
              <a:ext uri="{FF2B5EF4-FFF2-40B4-BE49-F238E27FC236}">
                <a16:creationId xmlns:a16="http://schemas.microsoft.com/office/drawing/2014/main" id="{0BA65CB9-E9F3-3F92-9748-5F7322EC9752}"/>
              </a:ext>
            </a:extLst>
          </p:cNvPr>
          <p:cNvSpPr txBox="1"/>
          <p:nvPr/>
        </p:nvSpPr>
        <p:spPr>
          <a:xfrm>
            <a:off x="6265332" y="4587728"/>
            <a:ext cx="1075268"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thus</a:t>
            </a:r>
            <a:endParaRPr lang="en-AT" sz="24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13780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P spid="11" grpId="0"/>
      <p:bldP spid="12" grpId="0"/>
      <p:bldP spid="13" grpId="0"/>
      <p:bldP spid="14" grpId="0" animBg="1"/>
      <p:bldP spid="15" grpId="0"/>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01B0C-F6FC-C579-1D36-732E9B5C1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CD8C6-4037-293F-6A1B-AC688ECD8A6F}"/>
              </a:ext>
            </a:extLst>
          </p:cNvPr>
          <p:cNvSpPr>
            <a:spLocks noGrp="1"/>
          </p:cNvSpPr>
          <p:nvPr>
            <p:ph type="title"/>
          </p:nvPr>
        </p:nvSpPr>
        <p:spPr/>
        <p:txBody>
          <a:bodyPr/>
          <a:lstStyle/>
          <a:p>
            <a:r>
              <a:rPr lang="en-US" dirty="0"/>
              <a:t>Application 1: Central limit theorem (never forget!)</a:t>
            </a:r>
            <a:endParaRPr lang="en-AT" dirty="0"/>
          </a:p>
        </p:txBody>
      </p:sp>
      <p:sp>
        <p:nvSpPr>
          <p:cNvPr id="3" name="Slide Number Placeholder 2">
            <a:extLst>
              <a:ext uri="{FF2B5EF4-FFF2-40B4-BE49-F238E27FC236}">
                <a16:creationId xmlns:a16="http://schemas.microsoft.com/office/drawing/2014/main" id="{8B66776A-BA2C-1E47-0202-EF2F6FAECDEA}"/>
              </a:ext>
            </a:extLst>
          </p:cNvPr>
          <p:cNvSpPr>
            <a:spLocks noGrp="1"/>
          </p:cNvSpPr>
          <p:nvPr>
            <p:ph type="sldNum" sz="quarter" idx="12"/>
          </p:nvPr>
        </p:nvSpPr>
        <p:spPr/>
        <p:txBody>
          <a:bodyPr/>
          <a:lstStyle/>
          <a:p>
            <a:fld id="{CC491BDB-77F2-4EF0-887C-9DE660584513}" type="slidenum">
              <a:rPr lang="en-GB" smtClean="0"/>
              <a:pPr/>
              <a:t>34</a:t>
            </a:fld>
            <a:endParaRPr lang="en-GB" dirty="0"/>
          </a:p>
        </p:txBody>
      </p:sp>
      <p:sp>
        <p:nvSpPr>
          <p:cNvPr id="5" name="Rectangle: Rounded Corners 4">
            <a:extLst>
              <a:ext uri="{FF2B5EF4-FFF2-40B4-BE49-F238E27FC236}">
                <a16:creationId xmlns:a16="http://schemas.microsoft.com/office/drawing/2014/main" id="{33944BD5-AFAE-56EA-0C11-F79EC1C79509}"/>
              </a:ext>
            </a:extLst>
          </p:cNvPr>
          <p:cNvSpPr/>
          <p:nvPr/>
        </p:nvSpPr>
        <p:spPr>
          <a:xfrm>
            <a:off x="2200604" y="3734554"/>
            <a:ext cx="7806267" cy="651397"/>
          </a:xfrm>
          <a:prstGeom prst="roundRect">
            <a:avLst/>
          </a:prstGeom>
          <a:solidFill>
            <a:srgbClr val="2E75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latin typeface="Beaufort for LOL" panose="02020503050000020004" pitchFamily="18" charset="0"/>
                <a:cs typeface="Beaufort for LOL" panose="02020503050000020004" pitchFamily="18" charset="0"/>
              </a:rPr>
              <a:t>THIS is the reason the normal distribution is everywhere!</a:t>
            </a:r>
          </a:p>
        </p:txBody>
      </p:sp>
      <p:sp>
        <p:nvSpPr>
          <p:cNvPr id="6" name="Rectangle: Rounded Corners 5">
            <a:extLst>
              <a:ext uri="{FF2B5EF4-FFF2-40B4-BE49-F238E27FC236}">
                <a16:creationId xmlns:a16="http://schemas.microsoft.com/office/drawing/2014/main" id="{E1FDF1DF-DA4D-327B-D873-EE61DB1647B3}"/>
              </a:ext>
            </a:extLst>
          </p:cNvPr>
          <p:cNvSpPr/>
          <p:nvPr/>
        </p:nvSpPr>
        <p:spPr>
          <a:xfrm>
            <a:off x="242891" y="5739803"/>
            <a:ext cx="9086042" cy="840637"/>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AND: Only true for random variables with finite variance. For example: The sum of two random variables that follow a Cauchy distribution also follows a Cauchy distribution…</a:t>
            </a:r>
          </a:p>
        </p:txBody>
      </p: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E5B40111-01A3-5360-06FC-14342CFD8B08}"/>
                  </a:ext>
                </a:extLst>
              </p:cNvPr>
              <p:cNvSpPr/>
              <p:nvPr/>
            </p:nvSpPr>
            <p:spPr>
              <a:xfrm>
                <a:off x="242891" y="4910251"/>
                <a:ext cx="5352242" cy="651397"/>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BUT: Only true in the limit and with rescaling (</a:t>
                </a:r>
                <a14:m>
                  <m:oMath xmlns:m="http://schemas.openxmlformats.org/officeDocument/2006/math">
                    <m:f>
                      <m:fPr>
                        <m:ctrlPr>
                          <a:rPr lang="en-US" b="1" i="1" dirty="0" smtClean="0">
                            <a:latin typeface="Cambria Math" panose="02040503050406030204" pitchFamily="18" charset="0"/>
                            <a:cs typeface="Beaufort for LOL" panose="02020503050000020004" pitchFamily="18" charset="0"/>
                          </a:rPr>
                        </m:ctrlPr>
                      </m:fPr>
                      <m:num>
                        <m:r>
                          <a:rPr lang="en-US" b="1" i="1" dirty="0" smtClean="0">
                            <a:latin typeface="Cambria Math" panose="02040503050406030204" pitchFamily="18" charset="0"/>
                            <a:cs typeface="Beaufort for LOL" panose="02020503050000020004" pitchFamily="18" charset="0"/>
                          </a:rPr>
                          <m:t>𝟏</m:t>
                        </m:r>
                      </m:num>
                      <m:den>
                        <m:rad>
                          <m:radPr>
                            <m:degHide m:val="on"/>
                            <m:ctrlPr>
                              <a:rPr lang="en-US" b="1" i="1" dirty="0" smtClean="0">
                                <a:latin typeface="Cambria Math" panose="02040503050406030204" pitchFamily="18" charset="0"/>
                                <a:cs typeface="Beaufort for LOL" panose="02020503050000020004" pitchFamily="18" charset="0"/>
                              </a:rPr>
                            </m:ctrlPr>
                          </m:radPr>
                          <m:deg/>
                          <m:e>
                            <m:r>
                              <a:rPr lang="en-US" b="1" i="1" dirty="0">
                                <a:latin typeface="Cambria Math" panose="02040503050406030204" pitchFamily="18" charset="0"/>
                                <a:cs typeface="Beaufort for LOL" panose="02020503050000020004" pitchFamily="18" charset="0"/>
                              </a:rPr>
                              <m:t>𝒏</m:t>
                            </m:r>
                          </m:e>
                        </m:rad>
                      </m:den>
                    </m:f>
                  </m:oMath>
                </a14:m>
                <a:r>
                  <a:rPr lang="en-US" b="1" dirty="0">
                    <a:latin typeface="Beaufort for LOL" panose="02020503050000020004" pitchFamily="18" charset="0"/>
                    <a:cs typeface="Beaufort for LOL" panose="02020503050000020004" pitchFamily="18" charset="0"/>
                  </a:rPr>
                  <a:t>).</a:t>
                </a:r>
              </a:p>
            </p:txBody>
          </p:sp>
        </mc:Choice>
        <mc:Fallback xmlns="">
          <p:sp>
            <p:nvSpPr>
              <p:cNvPr id="7" name="Rectangle: Rounded Corners 6">
                <a:extLst>
                  <a:ext uri="{FF2B5EF4-FFF2-40B4-BE49-F238E27FC236}">
                    <a16:creationId xmlns:a16="http://schemas.microsoft.com/office/drawing/2014/main" id="{E5B40111-01A3-5360-06FC-14342CFD8B08}"/>
                  </a:ext>
                </a:extLst>
              </p:cNvPr>
              <p:cNvSpPr>
                <a:spLocks noRot="1" noChangeAspect="1" noMove="1" noResize="1" noEditPoints="1" noAdjustHandles="1" noChangeArrowheads="1" noChangeShapeType="1" noTextEdit="1"/>
              </p:cNvSpPr>
              <p:nvPr/>
            </p:nvSpPr>
            <p:spPr>
              <a:xfrm>
                <a:off x="242891" y="4910251"/>
                <a:ext cx="5352242" cy="651397"/>
              </a:xfrm>
              <a:prstGeom prst="roundRect">
                <a:avLst/>
              </a:prstGeom>
              <a:blipFill>
                <a:blip r:embed="rId2"/>
                <a:stretch>
                  <a:fillRect l="-22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8FFAEA-639E-D4FA-37AB-8792DFE8D46C}"/>
                  </a:ext>
                </a:extLst>
              </p:cNvPr>
              <p:cNvSpPr txBox="1"/>
              <p:nvPr/>
            </p:nvSpPr>
            <p:spPr>
              <a:xfrm>
                <a:off x="164450" y="1240870"/>
                <a:ext cx="11863098" cy="1581843"/>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Central limit theorem:</a:t>
                </a:r>
                <a:r>
                  <a:rPr lang="en-US" sz="2400" dirty="0">
                    <a:latin typeface="Beaufort for LOL" panose="02020503050000020004" pitchFamily="18" charset="0"/>
                    <a:cs typeface="Beaufort for LOL" panose="02020503050000020004" pitchFamily="18" charset="0"/>
                  </a:rPr>
                  <a:t> Assume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independent random variables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𝑥</m:t>
                        </m:r>
                      </m:e>
                      <m:sub>
                        <m:r>
                          <a:rPr lang="en-US" sz="2400" i="1" dirty="0" smtClean="0">
                            <a:latin typeface="Cambria Math" panose="02040503050406030204" pitchFamily="18" charset="0"/>
                            <a:cs typeface="Beaufort for LOL" panose="02020503050000020004" pitchFamily="18" charset="0"/>
                          </a:rPr>
                          <m:t>𝑖</m:t>
                        </m:r>
                      </m:sub>
                    </m:sSub>
                  </m:oMath>
                </a14:m>
                <a:r>
                  <a:rPr lang="en-US" sz="2400" dirty="0">
                    <a:latin typeface="Beaufort for LOL" panose="02020503050000020004" pitchFamily="18" charset="0"/>
                    <a:cs typeface="Beaufort for LOL" panose="02020503050000020004" pitchFamily="18" charset="0"/>
                  </a:rPr>
                  <a:t> with finite expectation value </a:t>
                </a:r>
                <a14:m>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E</m:t>
                    </m:r>
                    <m:d>
                      <m:dPr>
                        <m:ctrlPr>
                          <a:rPr lang="en-US" sz="2400" i="1" dirty="0" smtClean="0">
                            <a:latin typeface="Cambria Math" panose="02040503050406030204" pitchFamily="18" charset="0"/>
                            <a:cs typeface="Beaufort for LOL" panose="02020503050000020004" pitchFamily="18" charset="0"/>
                          </a:rPr>
                        </m:ctrlPr>
                      </m:dPr>
                      <m:e>
                        <m:sSub>
                          <m:sSubPr>
                            <m:ctrlPr>
                              <a:rPr lang="en-US" sz="2400" i="1" dirty="0" err="1" smtClean="0">
                                <a:latin typeface="Cambria Math" panose="02040503050406030204" pitchFamily="18" charset="0"/>
                                <a:cs typeface="Beaufort for LOL" panose="02020503050000020004" pitchFamily="18" charset="0"/>
                              </a:rPr>
                            </m:ctrlPr>
                          </m:sSubPr>
                          <m:e>
                            <m:r>
                              <a:rPr lang="en-US" sz="2400" i="1" dirty="0" err="1" smtClean="0">
                                <a:latin typeface="Cambria Math" panose="02040503050406030204" pitchFamily="18" charset="0"/>
                                <a:cs typeface="Beaufort for LOL" panose="02020503050000020004" pitchFamily="18" charset="0"/>
                              </a:rPr>
                              <m:t>𝑥</m:t>
                            </m:r>
                          </m:e>
                          <m:sub>
                            <m:r>
                              <a:rPr lang="en-US" sz="2400" i="1" dirty="0" err="1" smtClean="0">
                                <a:latin typeface="Cambria Math" panose="02040503050406030204" pitchFamily="18" charset="0"/>
                                <a:cs typeface="Beaufort for LOL" panose="02020503050000020004" pitchFamily="18" charset="0"/>
                              </a:rPr>
                              <m:t>𝑖</m:t>
                            </m:r>
                          </m:sub>
                        </m:sSub>
                      </m:e>
                    </m:d>
                    <m:r>
                      <a:rPr lang="en-US" sz="2400" i="1"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𝐴</m:t>
                    </m:r>
                    <m:r>
                      <a:rPr lang="en-US" sz="2400" i="1" dirty="0" smtClean="0">
                        <a:latin typeface="Cambria Math" panose="02040503050406030204" pitchFamily="18" charset="0"/>
                        <a:cs typeface="Beaufort for LOL" panose="02020503050000020004" pitchFamily="18" charset="0"/>
                      </a:rPr>
                      <m:t> &lt; ∞</m:t>
                    </m:r>
                  </m:oMath>
                </a14:m>
                <a:r>
                  <a:rPr lang="en-US" sz="2400" dirty="0">
                    <a:latin typeface="Beaufort for LOL" panose="02020503050000020004" pitchFamily="18" charset="0"/>
                    <a:cs typeface="Beaufort for LOL" panose="02020503050000020004" pitchFamily="18" charset="0"/>
                  </a:rPr>
                  <a:t> and finite variance </a:t>
                </a:r>
                <a14:m>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Var</m:t>
                    </m:r>
                    <m:d>
                      <m:dPr>
                        <m:ctrlPr>
                          <a:rPr lang="en-US" sz="2400" i="1" dirty="0" smtClean="0">
                            <a:latin typeface="Cambria Math" panose="02040503050406030204" pitchFamily="18" charset="0"/>
                            <a:cs typeface="Beaufort for LOL" panose="02020503050000020004" pitchFamily="18" charset="0"/>
                          </a:rPr>
                        </m:ctrlPr>
                      </m:dPr>
                      <m:e>
                        <m:sSub>
                          <m:sSubPr>
                            <m:ctrlPr>
                              <a:rPr lang="en-US" sz="2400" i="1" dirty="0" err="1" smtClean="0">
                                <a:latin typeface="Cambria Math" panose="02040503050406030204" pitchFamily="18" charset="0"/>
                                <a:cs typeface="Beaufort for LOL" panose="02020503050000020004" pitchFamily="18" charset="0"/>
                              </a:rPr>
                            </m:ctrlPr>
                          </m:sSubPr>
                          <m:e>
                            <m:r>
                              <a:rPr lang="en-US" sz="2400" i="1" dirty="0" err="1" smtClean="0">
                                <a:latin typeface="Cambria Math" panose="02040503050406030204" pitchFamily="18" charset="0"/>
                                <a:cs typeface="Beaufort for LOL" panose="02020503050000020004" pitchFamily="18" charset="0"/>
                              </a:rPr>
                              <m:t>𝑥</m:t>
                            </m:r>
                          </m:e>
                          <m:sub>
                            <m:r>
                              <a:rPr lang="en-US" sz="2400" i="1" dirty="0" err="1" smtClean="0">
                                <a:latin typeface="Cambria Math" panose="02040503050406030204" pitchFamily="18" charset="0"/>
                                <a:cs typeface="Beaufort for LOL" panose="02020503050000020004" pitchFamily="18" charset="0"/>
                              </a:rPr>
                              <m:t>𝑖</m:t>
                            </m:r>
                          </m:sub>
                        </m:sSub>
                      </m:e>
                    </m:d>
                    <m:r>
                      <a:rPr lang="en-US" sz="2400" i="1"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𝐵</m:t>
                    </m:r>
                    <m:r>
                      <a:rPr lang="en-US" sz="2400" i="1" dirty="0" smtClean="0">
                        <a:latin typeface="Cambria Math" panose="02040503050406030204" pitchFamily="18" charset="0"/>
                        <a:cs typeface="Beaufort for LOL" panose="02020503050000020004" pitchFamily="18" charset="0"/>
                      </a:rPr>
                      <m:t> &lt;∞</m:t>
                    </m:r>
                  </m:oMath>
                </a14:m>
                <a:r>
                  <a:rPr lang="en-US" sz="2400" dirty="0">
                    <a:latin typeface="Beaufort for LOL" panose="02020503050000020004" pitchFamily="18" charset="0"/>
                    <a:cs typeface="Beaufort for LOL" panose="02020503050000020004" pitchFamily="18" charset="0"/>
                  </a:rPr>
                  <a:t>. Let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𝑧</m:t>
                    </m:r>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1</m:t>
                        </m:r>
                      </m:num>
                      <m:den>
                        <m:rad>
                          <m:radPr>
                            <m:degHide m:val="on"/>
                            <m:ctrlPr>
                              <a:rPr lang="en-US" sz="2400" b="0" i="1" smtClean="0">
                                <a:latin typeface="Cambria Math" panose="02040503050406030204" pitchFamily="18" charset="0"/>
                                <a:cs typeface="Beaufort for LOL" panose="02020503050000020004" pitchFamily="18" charset="0"/>
                              </a:rPr>
                            </m:ctrlPr>
                          </m:radPr>
                          <m:deg/>
                          <m:e>
                            <m:r>
                              <a:rPr lang="en-US" sz="2400" b="0" i="1" smtClean="0">
                                <a:latin typeface="Cambria Math" panose="02040503050406030204" pitchFamily="18" charset="0"/>
                                <a:cs typeface="Beaufort for LOL" panose="02020503050000020004" pitchFamily="18" charset="0"/>
                              </a:rPr>
                              <m:t>𝑛</m:t>
                            </m:r>
                          </m:e>
                        </m:rad>
                      </m:den>
                    </m:f>
                    <m:nary>
                      <m:naryPr>
                        <m:chr m:val="∑"/>
                        <m:ctrlPr>
                          <a:rPr lang="en-US" sz="2400" b="0" i="1" smtClean="0">
                            <a:latin typeface="Cambria Math" panose="02040503050406030204" pitchFamily="18" charset="0"/>
                            <a:cs typeface="Beaufort for LOL" panose="02020503050000020004" pitchFamily="18" charset="0"/>
                          </a:rPr>
                        </m:ctrlPr>
                      </m:naryPr>
                      <m:sub>
                        <m:r>
                          <a:rPr lang="en-US" sz="2400" b="0" i="1" smtClean="0">
                            <a:latin typeface="Cambria Math" panose="02040503050406030204" pitchFamily="18" charset="0"/>
                            <a:cs typeface="Beaufort for LOL" panose="02020503050000020004" pitchFamily="18" charset="0"/>
                          </a:rPr>
                          <m:t>𝑖</m:t>
                        </m:r>
                        <m:r>
                          <a:rPr lang="en-US" sz="2400" b="0" i="1" smtClean="0">
                            <a:latin typeface="Cambria Math" panose="02040503050406030204" pitchFamily="18" charset="0"/>
                            <a:cs typeface="Beaufort for LOL" panose="02020503050000020004" pitchFamily="18" charset="0"/>
                          </a:rPr>
                          <m:t>=1</m:t>
                        </m:r>
                      </m:sub>
                      <m:sup>
                        <m:r>
                          <a:rPr lang="en-US" sz="2400" b="0" i="1" smtClean="0">
                            <a:latin typeface="Cambria Math" panose="02040503050406030204" pitchFamily="18" charset="0"/>
                            <a:cs typeface="Beaufort for LOL" panose="02020503050000020004" pitchFamily="18" charset="0"/>
                          </a:rPr>
                          <m:t>𝑛</m:t>
                        </m:r>
                      </m:sup>
                      <m:e>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𝑥</m:t>
                            </m:r>
                          </m:e>
                          <m:sub>
                            <m:r>
                              <a:rPr lang="en-US" sz="2400" b="0" i="1" smtClean="0">
                                <a:latin typeface="Cambria Math" panose="02040503050406030204" pitchFamily="18" charset="0"/>
                                <a:cs typeface="Beaufort for LOL" panose="02020503050000020004" pitchFamily="18" charset="0"/>
                              </a:rPr>
                              <m:t>𝑖</m:t>
                            </m:r>
                          </m:sub>
                        </m:sSub>
                      </m:e>
                    </m:nary>
                  </m:oMath>
                </a14:m>
                <a:r>
                  <a:rPr lang="en-US" sz="2400" dirty="0">
                    <a:latin typeface="Beaufort for LOL" panose="02020503050000020004" pitchFamily="18" charset="0"/>
                    <a:cs typeface="Beaufort for LOL" panose="02020503050000020004" pitchFamily="18" charset="0"/>
                  </a:rPr>
                  <a:t>. </a:t>
                </a:r>
              </a:p>
              <a:p>
                <a:r>
                  <a:rPr lang="en-US" sz="2400" dirty="0">
                    <a:latin typeface="Beaufort for LOL" panose="02020503050000020004" pitchFamily="18" charset="0"/>
                    <a:cs typeface="Beaufort for LOL" panose="02020503050000020004" pitchFamily="18" charset="0"/>
                  </a:rPr>
                  <a:t>F</a:t>
                </a:r>
                <a14:m>
                  <m:oMath xmlns:m="http://schemas.openxmlformats.org/officeDocument/2006/math">
                    <m:r>
                      <m:rPr>
                        <m:sty m:val="p"/>
                      </m:rPr>
                      <a:rPr lang="en-US" sz="2400" b="0" i="0" dirty="0" smtClean="0">
                        <a:latin typeface="Cambria Math" panose="02040503050406030204" pitchFamily="18" charset="0"/>
                        <a:cs typeface="Beaufort for LOL" panose="02020503050000020004" pitchFamily="18" charset="0"/>
                      </a:rPr>
                      <m:t>or</m:t>
                    </m:r>
                    <m:r>
                      <a:rPr lang="en-US" sz="2400" b="0" i="0"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𝑛</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𝑧</m:t>
                    </m:r>
                  </m:oMath>
                </a14:m>
                <a:r>
                  <a:rPr lang="en-US" sz="2400" dirty="0">
                    <a:latin typeface="Beaufort for LOL" panose="02020503050000020004" pitchFamily="18" charset="0"/>
                    <a:cs typeface="Beaufort for LOL" panose="02020503050000020004" pitchFamily="18" charset="0"/>
                  </a:rPr>
                  <a:t> is Gaussian distributed with mean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𝜇</m:t>
                    </m:r>
                    <m:r>
                      <a:rPr lang="en-US" sz="2400" b="0" i="1" smtClean="0">
                        <a:latin typeface="Cambria Math" panose="02040503050406030204" pitchFamily="18" charset="0"/>
                        <a:cs typeface="Beaufort for LOL" panose="02020503050000020004" pitchFamily="18" charset="0"/>
                      </a:rPr>
                      <m:t>=</m:t>
                    </m:r>
                    <m:f>
                      <m:fPr>
                        <m:ctrlPr>
                          <a:rPr lang="en-US" sz="2400" b="0" i="1" smtClean="0">
                            <a:latin typeface="Cambria Math" panose="02040503050406030204" pitchFamily="18" charset="0"/>
                            <a:cs typeface="Beaufort for LOL" panose="02020503050000020004" pitchFamily="18" charset="0"/>
                          </a:rPr>
                        </m:ctrlPr>
                      </m:fPr>
                      <m:num>
                        <m:r>
                          <a:rPr lang="en-US" sz="2400" b="0" i="1" smtClean="0">
                            <a:latin typeface="Cambria Math" panose="02040503050406030204" pitchFamily="18" charset="0"/>
                            <a:cs typeface="Beaufort for LOL" panose="02020503050000020004" pitchFamily="18" charset="0"/>
                          </a:rPr>
                          <m:t>1</m:t>
                        </m:r>
                      </m:num>
                      <m:den>
                        <m:rad>
                          <m:radPr>
                            <m:degHide m:val="on"/>
                            <m:ctrlPr>
                              <a:rPr lang="en-US" sz="2400" b="0" i="1" smtClean="0">
                                <a:latin typeface="Cambria Math" panose="02040503050406030204" pitchFamily="18" charset="0"/>
                                <a:cs typeface="Beaufort for LOL" panose="02020503050000020004" pitchFamily="18" charset="0"/>
                              </a:rPr>
                            </m:ctrlPr>
                          </m:radPr>
                          <m:deg/>
                          <m:e>
                            <m:r>
                              <a:rPr lang="en-US" sz="2400" b="0" i="1" smtClean="0">
                                <a:latin typeface="Cambria Math" panose="02040503050406030204" pitchFamily="18" charset="0"/>
                                <a:cs typeface="Beaufort for LOL" panose="02020503050000020004" pitchFamily="18" charset="0"/>
                              </a:rPr>
                              <m:t>𝑛</m:t>
                            </m:r>
                          </m:e>
                        </m:rad>
                      </m:den>
                    </m:f>
                    <m:nary>
                      <m:naryPr>
                        <m:chr m:val="∑"/>
                        <m:supHide m:val="on"/>
                        <m:ctrlPr>
                          <a:rPr lang="en-US" sz="2400" b="0" i="1" smtClean="0">
                            <a:latin typeface="Cambria Math" panose="02040503050406030204" pitchFamily="18" charset="0"/>
                            <a:cs typeface="Beaufort for LOL" panose="02020503050000020004" pitchFamily="18" charset="0"/>
                          </a:rPr>
                        </m:ctrlPr>
                      </m:naryPr>
                      <m:sub>
                        <m:r>
                          <a:rPr lang="en-US" sz="2400" b="0" i="1" smtClean="0">
                            <a:latin typeface="Cambria Math" panose="02040503050406030204" pitchFamily="18" charset="0"/>
                            <a:cs typeface="Beaufort for LOL" panose="02020503050000020004" pitchFamily="18" charset="0"/>
                          </a:rPr>
                          <m:t>𝑖</m:t>
                        </m:r>
                      </m:sub>
                      <m:sup/>
                      <m:e>
                        <m:r>
                          <m:rPr>
                            <m:sty m:val="p"/>
                          </m:rPr>
                          <a:rPr lang="en-US" sz="2400" b="0" i="0" smtClean="0">
                            <a:latin typeface="Cambria Math" panose="02040503050406030204" pitchFamily="18" charset="0"/>
                            <a:cs typeface="Beaufort for LOL" panose="02020503050000020004" pitchFamily="18" charset="0"/>
                          </a:rPr>
                          <m:t>E</m:t>
                        </m:r>
                        <m:d>
                          <m:dPr>
                            <m:ctrlPr>
                              <a:rPr lang="en-US" sz="2400" b="0" i="1" smtClean="0">
                                <a:latin typeface="Cambria Math" panose="02040503050406030204" pitchFamily="18" charset="0"/>
                                <a:cs typeface="Beaufort for LOL" panose="02020503050000020004" pitchFamily="18" charset="0"/>
                              </a:rPr>
                            </m:ctrlPr>
                          </m:dPr>
                          <m:e>
                            <m:sSub>
                              <m:sSubPr>
                                <m:ctrlPr>
                                  <a:rPr lang="en-US" sz="2400" b="0" i="1" smtClean="0">
                                    <a:latin typeface="Cambria Math" panose="02040503050406030204" pitchFamily="18" charset="0"/>
                                    <a:cs typeface="Beaufort for LOL" panose="02020503050000020004" pitchFamily="18" charset="0"/>
                                  </a:rPr>
                                </m:ctrlPr>
                              </m:sSubPr>
                              <m:e>
                                <m:r>
                                  <a:rPr lang="en-US" sz="2400" b="0" i="1" smtClean="0">
                                    <a:latin typeface="Cambria Math" panose="02040503050406030204" pitchFamily="18" charset="0"/>
                                    <a:cs typeface="Beaufort for LOL" panose="02020503050000020004" pitchFamily="18" charset="0"/>
                                  </a:rPr>
                                  <m:t>𝑥</m:t>
                                </m:r>
                              </m:e>
                              <m:sub>
                                <m:r>
                                  <a:rPr lang="en-US" sz="2400" b="0" i="1" smtClean="0">
                                    <a:latin typeface="Cambria Math" panose="02040503050406030204" pitchFamily="18" charset="0"/>
                                    <a:cs typeface="Beaufort for LOL" panose="02020503050000020004" pitchFamily="18" charset="0"/>
                                  </a:rPr>
                                  <m:t>𝑖</m:t>
                                </m:r>
                              </m:sub>
                            </m:sSub>
                          </m:e>
                        </m:d>
                      </m:e>
                    </m:nary>
                    <m:r>
                      <a:rPr lang="en-US" sz="2400" b="0" i="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variance </a:t>
                </a:r>
                <a14:m>
                  <m:oMath xmlns:m="http://schemas.openxmlformats.org/officeDocument/2006/math">
                    <m:sSup>
                      <m:sSupPr>
                        <m:ctrlPr>
                          <a:rPr lang="en-US" sz="240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𝜎</m:t>
                        </m:r>
                      </m:e>
                      <m:sup>
                        <m:r>
                          <a:rPr lang="en-US" sz="2400" i="1" dirty="0" smtClean="0">
                            <a:latin typeface="Cambria Math" panose="02040503050406030204" pitchFamily="18" charset="0"/>
                            <a:cs typeface="Beaufort for LOL" panose="02020503050000020004" pitchFamily="18" charset="0"/>
                          </a:rPr>
                          <m:t>2</m:t>
                        </m:r>
                      </m:sup>
                    </m:sSup>
                    <m:r>
                      <a:rPr lang="en-US" sz="2400" b="0" i="1" dirty="0" smtClean="0">
                        <a:latin typeface="Cambria Math" panose="02040503050406030204" pitchFamily="18" charset="0"/>
                        <a:cs typeface="Beaufort for LOL" panose="02020503050000020004" pitchFamily="18" charset="0"/>
                      </a:rPr>
                      <m:t>=</m:t>
                    </m:r>
                    <m:f>
                      <m:fPr>
                        <m:ctrlPr>
                          <a:rPr lang="en-US" sz="2400" b="0" i="1" dirty="0" smtClean="0">
                            <a:latin typeface="Cambria Math" panose="02040503050406030204" pitchFamily="18" charset="0"/>
                            <a:cs typeface="Beaufort for LOL" panose="02020503050000020004" pitchFamily="18" charset="0"/>
                          </a:rPr>
                        </m:ctrlPr>
                      </m:fPr>
                      <m:num>
                        <m:r>
                          <a:rPr lang="en-US" sz="2400" b="0" i="1" dirty="0" smtClean="0">
                            <a:latin typeface="Cambria Math" panose="02040503050406030204" pitchFamily="18" charset="0"/>
                            <a:cs typeface="Beaufort for LOL" panose="02020503050000020004" pitchFamily="18" charset="0"/>
                          </a:rPr>
                          <m:t>1</m:t>
                        </m:r>
                      </m:num>
                      <m:den>
                        <m:r>
                          <a:rPr lang="en-US" sz="2400" b="0" i="1" dirty="0" smtClean="0">
                            <a:latin typeface="Cambria Math" panose="02040503050406030204" pitchFamily="18" charset="0"/>
                            <a:cs typeface="Beaufort for LOL" panose="02020503050000020004" pitchFamily="18" charset="0"/>
                          </a:rPr>
                          <m:t>𝑛</m:t>
                        </m:r>
                      </m:den>
                    </m:f>
                    <m:nary>
                      <m:naryPr>
                        <m:chr m:val="∑"/>
                        <m:supHide m:val="on"/>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𝑖</m:t>
                        </m:r>
                      </m:sub>
                      <m:sup/>
                      <m:e>
                        <m:r>
                          <m:rPr>
                            <m:sty m:val="p"/>
                          </m:rPr>
                          <a:rPr lang="en-US" sz="2400" b="0" i="0" dirty="0" smtClean="0">
                            <a:latin typeface="Cambria Math" panose="02040503050406030204" pitchFamily="18" charset="0"/>
                            <a:cs typeface="Beaufort for LOL" panose="02020503050000020004" pitchFamily="18" charset="0"/>
                          </a:rPr>
                          <m:t>Var</m:t>
                        </m:r>
                        <m:r>
                          <a:rPr lang="en-US" sz="2400" b="0" i="1" dirty="0" smtClean="0">
                            <a:latin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𝑥</m:t>
                            </m:r>
                          </m:e>
                          <m:sub>
                            <m:r>
                              <a:rPr lang="en-US" sz="2400" b="0" i="1" dirty="0" smtClean="0">
                                <a:latin typeface="Cambria Math" panose="02040503050406030204" pitchFamily="18" charset="0"/>
                                <a:cs typeface="Beaufort for LOL" panose="02020503050000020004" pitchFamily="18" charset="0"/>
                              </a:rPr>
                              <m:t>𝑖</m:t>
                            </m:r>
                          </m:sub>
                        </m:sSub>
                        <m:r>
                          <a:rPr lang="en-US" sz="2400" b="0" i="1" dirty="0" smtClean="0">
                            <a:latin typeface="Cambria Math" panose="02040503050406030204" pitchFamily="18" charset="0"/>
                            <a:cs typeface="Beaufort for LOL" panose="02020503050000020004" pitchFamily="18" charset="0"/>
                          </a:rPr>
                          <m:t>)</m:t>
                        </m:r>
                      </m:e>
                    </m:nary>
                    <m:r>
                      <a:rPr lang="en-US" sz="2400" b="0" i="1" dirty="0" smtClean="0">
                        <a:latin typeface="Cambria Math" panose="02040503050406030204" pitchFamily="18" charset="0"/>
                        <a:cs typeface="Beaufort for LOL" panose="02020503050000020004" pitchFamily="18" charset="0"/>
                      </a:rPr>
                      <m:t>.</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538FFAEA-639E-D4FA-37AB-8792DFE8D46C}"/>
                  </a:ext>
                </a:extLst>
              </p:cNvPr>
              <p:cNvSpPr txBox="1">
                <a:spLocks noRot="1" noChangeAspect="1" noMove="1" noResize="1" noEditPoints="1" noAdjustHandles="1" noChangeArrowheads="1" noChangeShapeType="1" noTextEdit="1"/>
              </p:cNvSpPr>
              <p:nvPr/>
            </p:nvSpPr>
            <p:spPr>
              <a:xfrm>
                <a:off x="164450" y="1240870"/>
                <a:ext cx="11863098" cy="1581843"/>
              </a:xfrm>
              <a:prstGeom prst="rect">
                <a:avLst/>
              </a:prstGeom>
              <a:blipFill>
                <a:blip r:embed="rId3"/>
                <a:stretch>
                  <a:fillRect l="-822" t="-3089" b="-772"/>
                </a:stretch>
              </a:blipFill>
            </p:spPr>
            <p:txBody>
              <a:bodyPr/>
              <a:lstStyle/>
              <a:p>
                <a:r>
                  <a:rPr lang="en-AT">
                    <a:noFill/>
                  </a:rPr>
                  <a:t> </a:t>
                </a:r>
              </a:p>
            </p:txBody>
          </p:sp>
        </mc:Fallback>
      </mc:AlternateContent>
      <p:sp>
        <p:nvSpPr>
          <p:cNvPr id="9" name="Rectangle: Rounded Corners 8">
            <a:extLst>
              <a:ext uri="{FF2B5EF4-FFF2-40B4-BE49-F238E27FC236}">
                <a16:creationId xmlns:a16="http://schemas.microsoft.com/office/drawing/2014/main" id="{2D0DCE61-B05D-D201-B616-93AC444540BA}"/>
              </a:ext>
            </a:extLst>
          </p:cNvPr>
          <p:cNvSpPr/>
          <p:nvPr/>
        </p:nvSpPr>
        <p:spPr>
          <a:xfrm>
            <a:off x="164451" y="1112607"/>
            <a:ext cx="11863098" cy="1850726"/>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TextBox 9">
            <a:extLst>
              <a:ext uri="{FF2B5EF4-FFF2-40B4-BE49-F238E27FC236}">
                <a16:creationId xmlns:a16="http://schemas.microsoft.com/office/drawing/2014/main" id="{8E2CB56D-AF78-AF75-F0DB-94875360E072}"/>
              </a:ext>
            </a:extLst>
          </p:cNvPr>
          <p:cNvSpPr txBox="1"/>
          <p:nvPr/>
        </p:nvSpPr>
        <p:spPr>
          <a:xfrm>
            <a:off x="9070301" y="2977680"/>
            <a:ext cx="2972726"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 see handwritten notes</a:t>
            </a:r>
            <a:endParaRPr lang="en-AT" i="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697F9B87-8173-6F36-88F4-AF2F636FAFA2}"/>
                  </a:ext>
                </a:extLst>
              </p:cNvPr>
              <p:cNvSpPr/>
              <p:nvPr/>
            </p:nvSpPr>
            <p:spPr>
              <a:xfrm>
                <a:off x="5780091" y="4910250"/>
                <a:ext cx="5988576" cy="651397"/>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In practice: often already works well for small values of </a:t>
                </a:r>
                <a14:m>
                  <m:oMath xmlns:m="http://schemas.openxmlformats.org/officeDocument/2006/math">
                    <m:r>
                      <a:rPr lang="en-US" b="1" i="1" dirty="0" smtClean="0">
                        <a:latin typeface="Cambria Math" panose="02040503050406030204" pitchFamily="18" charset="0"/>
                        <a:cs typeface="Beaufort for LOL" panose="02020503050000020004" pitchFamily="18" charset="0"/>
                      </a:rPr>
                      <m:t>𝒏</m:t>
                    </m:r>
                  </m:oMath>
                </a14:m>
                <a:r>
                  <a:rPr lang="en-US" b="1" dirty="0">
                    <a:latin typeface="Beaufort for LOL" panose="02020503050000020004" pitchFamily="18" charset="0"/>
                    <a:cs typeface="Beaufort for LOL" panose="02020503050000020004" pitchFamily="18" charset="0"/>
                  </a:rPr>
                  <a:t>.</a:t>
                </a:r>
              </a:p>
            </p:txBody>
          </p:sp>
        </mc:Choice>
        <mc:Fallback xmlns="">
          <p:sp>
            <p:nvSpPr>
              <p:cNvPr id="11" name="Rectangle: Rounded Corners 10">
                <a:extLst>
                  <a:ext uri="{FF2B5EF4-FFF2-40B4-BE49-F238E27FC236}">
                    <a16:creationId xmlns:a16="http://schemas.microsoft.com/office/drawing/2014/main" id="{697F9B87-8173-6F36-88F4-AF2F636FAFA2}"/>
                  </a:ext>
                </a:extLst>
              </p:cNvPr>
              <p:cNvSpPr>
                <a:spLocks noRot="1" noChangeAspect="1" noMove="1" noResize="1" noEditPoints="1" noAdjustHandles="1" noChangeArrowheads="1" noChangeShapeType="1" noTextEdit="1"/>
              </p:cNvSpPr>
              <p:nvPr/>
            </p:nvSpPr>
            <p:spPr>
              <a:xfrm>
                <a:off x="5780091" y="4910250"/>
                <a:ext cx="5988576" cy="651397"/>
              </a:xfrm>
              <a:prstGeom prst="roundRect">
                <a:avLst/>
              </a:prstGeom>
              <a:blipFill>
                <a:blip r:embed="rId4"/>
                <a:stretch>
                  <a:fillRect l="-203"/>
                </a:stretch>
              </a:blipFill>
            </p:spPr>
            <p:txBody>
              <a:bodyPr/>
              <a:lstStyle/>
              <a:p>
                <a:r>
                  <a:rPr lang="en-AT">
                    <a:noFill/>
                  </a:rPr>
                  <a:t> </a:t>
                </a:r>
              </a:p>
            </p:txBody>
          </p:sp>
        </mc:Fallback>
      </mc:AlternateContent>
      <p:pic>
        <p:nvPicPr>
          <p:cNvPr id="4098" name="Picture 2" descr="Magic Confetti GIF - Magic Confetti Awesome - Discover &amp; Share GIFs">
            <a:extLst>
              <a:ext uri="{FF2B5EF4-FFF2-40B4-BE49-F238E27FC236}">
                <a16:creationId xmlns:a16="http://schemas.microsoft.com/office/drawing/2014/main" id="{4DD528A6-1AB6-6A0F-4487-F6AA059D8C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47012"/>
            <a:ext cx="20955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95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A536D-C1E1-E2E0-EA33-CB97102CD87F}"/>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4869D75-ECA2-CC0A-0EA9-3D65471F6D6D}"/>
              </a:ext>
            </a:extLst>
          </p:cNvPr>
          <p:cNvPicPr>
            <a:picLocks noChangeAspect="1"/>
          </p:cNvPicPr>
          <p:nvPr/>
        </p:nvPicPr>
        <p:blipFill>
          <a:blip r:embed="rId2"/>
          <a:stretch>
            <a:fillRect/>
          </a:stretch>
        </p:blipFill>
        <p:spPr>
          <a:xfrm>
            <a:off x="4712088" y="1808164"/>
            <a:ext cx="2839364" cy="2058427"/>
          </a:xfrm>
          <a:prstGeom prst="rect">
            <a:avLst/>
          </a:prstGeom>
        </p:spPr>
      </p:pic>
      <p:sp>
        <p:nvSpPr>
          <p:cNvPr id="2" name="Title 1">
            <a:extLst>
              <a:ext uri="{FF2B5EF4-FFF2-40B4-BE49-F238E27FC236}">
                <a16:creationId xmlns:a16="http://schemas.microsoft.com/office/drawing/2014/main" id="{5FFD5734-5600-A7AC-D7F8-FD70F49793D2}"/>
              </a:ext>
            </a:extLst>
          </p:cNvPr>
          <p:cNvSpPr>
            <a:spLocks noGrp="1"/>
          </p:cNvSpPr>
          <p:nvPr>
            <p:ph type="title"/>
          </p:nvPr>
        </p:nvSpPr>
        <p:spPr/>
        <p:txBody>
          <a:bodyPr/>
          <a:lstStyle/>
          <a:p>
            <a:r>
              <a:rPr lang="en-US" dirty="0"/>
              <a:t>Examples</a:t>
            </a:r>
            <a:endParaRPr lang="en-AT" dirty="0"/>
          </a:p>
        </p:txBody>
      </p:sp>
      <p:sp>
        <p:nvSpPr>
          <p:cNvPr id="3" name="Slide Number Placeholder 2">
            <a:extLst>
              <a:ext uri="{FF2B5EF4-FFF2-40B4-BE49-F238E27FC236}">
                <a16:creationId xmlns:a16="http://schemas.microsoft.com/office/drawing/2014/main" id="{E691AD6E-017A-233D-3E06-22516B1E4390}"/>
              </a:ext>
            </a:extLst>
          </p:cNvPr>
          <p:cNvSpPr>
            <a:spLocks noGrp="1"/>
          </p:cNvSpPr>
          <p:nvPr>
            <p:ph type="sldNum" sz="quarter" idx="12"/>
          </p:nvPr>
        </p:nvSpPr>
        <p:spPr/>
        <p:txBody>
          <a:bodyPr/>
          <a:lstStyle/>
          <a:p>
            <a:fld id="{CC491BDB-77F2-4EF0-887C-9DE660584513}" type="slidenum">
              <a:rPr lang="en-GB" smtClean="0"/>
              <a:pPr/>
              <a:t>35</a:t>
            </a:fld>
            <a:endParaRPr lang="en-GB" dirty="0"/>
          </a:p>
        </p:txBody>
      </p:sp>
      <p:pic>
        <p:nvPicPr>
          <p:cNvPr id="11" name="Picture 10">
            <a:extLst>
              <a:ext uri="{FF2B5EF4-FFF2-40B4-BE49-F238E27FC236}">
                <a16:creationId xmlns:a16="http://schemas.microsoft.com/office/drawing/2014/main" id="{31A6E235-4C7A-554E-7C34-AE0C4963B7E3}"/>
              </a:ext>
            </a:extLst>
          </p:cNvPr>
          <p:cNvPicPr>
            <a:picLocks noChangeAspect="1"/>
          </p:cNvPicPr>
          <p:nvPr/>
        </p:nvPicPr>
        <p:blipFill>
          <a:blip r:embed="rId3"/>
          <a:stretch>
            <a:fillRect/>
          </a:stretch>
        </p:blipFill>
        <p:spPr>
          <a:xfrm>
            <a:off x="786052" y="1808164"/>
            <a:ext cx="2839364" cy="2058427"/>
          </a:xfrm>
          <a:prstGeom prst="rect">
            <a:avLst/>
          </a:prstGeom>
        </p:spPr>
      </p:pic>
      <p:pic>
        <p:nvPicPr>
          <p:cNvPr id="15" name="Picture 14">
            <a:extLst>
              <a:ext uri="{FF2B5EF4-FFF2-40B4-BE49-F238E27FC236}">
                <a16:creationId xmlns:a16="http://schemas.microsoft.com/office/drawing/2014/main" id="{A9BD04EA-1A67-C94F-3D6A-A80CCCBE1D15}"/>
              </a:ext>
            </a:extLst>
          </p:cNvPr>
          <p:cNvPicPr>
            <a:picLocks noChangeAspect="1"/>
          </p:cNvPicPr>
          <p:nvPr/>
        </p:nvPicPr>
        <p:blipFill>
          <a:blip r:embed="rId4"/>
          <a:stretch>
            <a:fillRect/>
          </a:stretch>
        </p:blipFill>
        <p:spPr>
          <a:xfrm>
            <a:off x="8393230" y="1808164"/>
            <a:ext cx="2839364" cy="2058427"/>
          </a:xfrm>
          <a:prstGeom prst="rect">
            <a:avLst/>
          </a:prstGeom>
        </p:spPr>
      </p:pic>
      <p:sp>
        <p:nvSpPr>
          <p:cNvPr id="16" name="TextBox 15">
            <a:extLst>
              <a:ext uri="{FF2B5EF4-FFF2-40B4-BE49-F238E27FC236}">
                <a16:creationId xmlns:a16="http://schemas.microsoft.com/office/drawing/2014/main" id="{428D01D4-1025-BA83-A73A-A182A7833BEC}"/>
              </a:ext>
            </a:extLst>
          </p:cNvPr>
          <p:cNvSpPr txBox="1"/>
          <p:nvPr/>
        </p:nvSpPr>
        <p:spPr>
          <a:xfrm>
            <a:off x="329249" y="1008026"/>
            <a:ext cx="1101949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Summing up uniform distributed random variables </a:t>
            </a:r>
            <a:r>
              <a:rPr lang="en-US" sz="2400" dirty="0">
                <a:latin typeface="Beaufort for LOL" panose="02020503050000020004" pitchFamily="18" charset="0"/>
                <a:cs typeface="Beaufort for LOL" panose="02020503050000020004" pitchFamily="18" charset="0"/>
              </a:rPr>
              <a:t>(samples shifted and rescaled)</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D050396-5646-1A2C-2C41-80449C33C3B4}"/>
                  </a:ext>
                </a:extLst>
              </p:cNvPr>
              <p:cNvSpPr txBox="1"/>
              <p:nvPr/>
            </p:nvSpPr>
            <p:spPr>
              <a:xfrm>
                <a:off x="2170452" y="1459609"/>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=1</m:t>
                      </m:r>
                    </m:oMath>
                  </m:oMathPara>
                </a14:m>
                <a:endParaRPr lang="en-AT" sz="2400" dirty="0"/>
              </a:p>
            </p:txBody>
          </p:sp>
        </mc:Choice>
        <mc:Fallback xmlns="">
          <p:sp>
            <p:nvSpPr>
              <p:cNvPr id="17" name="TextBox 16">
                <a:extLst>
                  <a:ext uri="{FF2B5EF4-FFF2-40B4-BE49-F238E27FC236}">
                    <a16:creationId xmlns:a16="http://schemas.microsoft.com/office/drawing/2014/main" id="{8D050396-5646-1A2C-2C41-80449C33C3B4}"/>
                  </a:ext>
                </a:extLst>
              </p:cNvPr>
              <p:cNvSpPr txBox="1">
                <a:spLocks noRot="1" noChangeAspect="1" noMove="1" noResize="1" noEditPoints="1" noAdjustHandles="1" noChangeArrowheads="1" noChangeShapeType="1" noTextEdit="1"/>
              </p:cNvSpPr>
              <p:nvPr/>
            </p:nvSpPr>
            <p:spPr>
              <a:xfrm>
                <a:off x="2170452" y="1459609"/>
                <a:ext cx="820609" cy="369332"/>
              </a:xfrm>
              <a:prstGeom prst="rect">
                <a:avLst/>
              </a:prstGeom>
              <a:blipFill>
                <a:blip r:embed="rId5"/>
                <a:stretch>
                  <a:fillRect l="-4444" r="-8889" b="-655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792C724-BEA8-B9DC-2A1F-15186137ADF9}"/>
                  </a:ext>
                </a:extLst>
              </p:cNvPr>
              <p:cNvSpPr txBox="1"/>
              <p:nvPr/>
            </p:nvSpPr>
            <p:spPr>
              <a:xfrm>
                <a:off x="5991509" y="1459609"/>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=2</m:t>
                      </m:r>
                    </m:oMath>
                  </m:oMathPara>
                </a14:m>
                <a:endParaRPr lang="en-AT" sz="2400" dirty="0"/>
              </a:p>
            </p:txBody>
          </p:sp>
        </mc:Choice>
        <mc:Fallback xmlns="">
          <p:sp>
            <p:nvSpPr>
              <p:cNvPr id="18" name="TextBox 17">
                <a:extLst>
                  <a:ext uri="{FF2B5EF4-FFF2-40B4-BE49-F238E27FC236}">
                    <a16:creationId xmlns:a16="http://schemas.microsoft.com/office/drawing/2014/main" id="{C792C724-BEA8-B9DC-2A1F-15186137ADF9}"/>
                  </a:ext>
                </a:extLst>
              </p:cNvPr>
              <p:cNvSpPr txBox="1">
                <a:spLocks noRot="1" noChangeAspect="1" noMove="1" noResize="1" noEditPoints="1" noAdjustHandles="1" noChangeArrowheads="1" noChangeShapeType="1" noTextEdit="1"/>
              </p:cNvSpPr>
              <p:nvPr/>
            </p:nvSpPr>
            <p:spPr>
              <a:xfrm>
                <a:off x="5991509" y="1459609"/>
                <a:ext cx="820609" cy="369332"/>
              </a:xfrm>
              <a:prstGeom prst="rect">
                <a:avLst/>
              </a:prstGeom>
              <a:blipFill>
                <a:blip r:embed="rId6"/>
                <a:stretch>
                  <a:fillRect l="-5224" r="-8955" b="-655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9A1AD39-0800-BCBE-4854-D815A8E1F948}"/>
                  </a:ext>
                </a:extLst>
              </p:cNvPr>
              <p:cNvSpPr txBox="1"/>
              <p:nvPr/>
            </p:nvSpPr>
            <p:spPr>
              <a:xfrm>
                <a:off x="9733746" y="1459609"/>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=4</m:t>
                      </m:r>
                    </m:oMath>
                  </m:oMathPara>
                </a14:m>
                <a:endParaRPr lang="en-AT" sz="2400" dirty="0"/>
              </a:p>
            </p:txBody>
          </p:sp>
        </mc:Choice>
        <mc:Fallback xmlns="">
          <p:sp>
            <p:nvSpPr>
              <p:cNvPr id="19" name="TextBox 18">
                <a:extLst>
                  <a:ext uri="{FF2B5EF4-FFF2-40B4-BE49-F238E27FC236}">
                    <a16:creationId xmlns:a16="http://schemas.microsoft.com/office/drawing/2014/main" id="{79A1AD39-0800-BCBE-4854-D815A8E1F948}"/>
                  </a:ext>
                </a:extLst>
              </p:cNvPr>
              <p:cNvSpPr txBox="1">
                <a:spLocks noRot="1" noChangeAspect="1" noMove="1" noResize="1" noEditPoints="1" noAdjustHandles="1" noChangeArrowheads="1" noChangeShapeType="1" noTextEdit="1"/>
              </p:cNvSpPr>
              <p:nvPr/>
            </p:nvSpPr>
            <p:spPr>
              <a:xfrm>
                <a:off x="9733746" y="1459609"/>
                <a:ext cx="820609" cy="369332"/>
              </a:xfrm>
              <a:prstGeom prst="rect">
                <a:avLst/>
              </a:prstGeom>
              <a:blipFill>
                <a:blip r:embed="rId7"/>
                <a:stretch>
                  <a:fillRect l="-5224" r="-8955" b="-6557"/>
                </a:stretch>
              </a:blipFill>
            </p:spPr>
            <p:txBody>
              <a:bodyPr/>
              <a:lstStyle/>
              <a:p>
                <a:r>
                  <a:rPr lang="en-AT">
                    <a:noFill/>
                  </a:rPr>
                  <a:t> </a:t>
                </a:r>
              </a:p>
            </p:txBody>
          </p:sp>
        </mc:Fallback>
      </mc:AlternateContent>
      <p:pic>
        <p:nvPicPr>
          <p:cNvPr id="21" name="Picture 20">
            <a:extLst>
              <a:ext uri="{FF2B5EF4-FFF2-40B4-BE49-F238E27FC236}">
                <a16:creationId xmlns:a16="http://schemas.microsoft.com/office/drawing/2014/main" id="{5437E135-AEC9-C614-2BA6-19FE0CFCF6FF}"/>
              </a:ext>
            </a:extLst>
          </p:cNvPr>
          <p:cNvPicPr>
            <a:picLocks noChangeAspect="1"/>
          </p:cNvPicPr>
          <p:nvPr/>
        </p:nvPicPr>
        <p:blipFill>
          <a:blip r:embed="rId8"/>
          <a:stretch>
            <a:fillRect/>
          </a:stretch>
        </p:blipFill>
        <p:spPr>
          <a:xfrm>
            <a:off x="786052" y="4561765"/>
            <a:ext cx="3237295" cy="2332080"/>
          </a:xfrm>
          <a:prstGeom prst="rect">
            <a:avLst/>
          </a:prstGeom>
        </p:spPr>
      </p:pic>
      <p:pic>
        <p:nvPicPr>
          <p:cNvPr id="23" name="Picture 22">
            <a:extLst>
              <a:ext uri="{FF2B5EF4-FFF2-40B4-BE49-F238E27FC236}">
                <a16:creationId xmlns:a16="http://schemas.microsoft.com/office/drawing/2014/main" id="{CD8FBE1D-0579-7423-3B74-C49AE18A9612}"/>
              </a:ext>
            </a:extLst>
          </p:cNvPr>
          <p:cNvPicPr>
            <a:picLocks noChangeAspect="1"/>
          </p:cNvPicPr>
          <p:nvPr/>
        </p:nvPicPr>
        <p:blipFill>
          <a:blip r:embed="rId9"/>
          <a:stretch>
            <a:fillRect/>
          </a:stretch>
        </p:blipFill>
        <p:spPr>
          <a:xfrm>
            <a:off x="4544723" y="4552140"/>
            <a:ext cx="3237295" cy="2332080"/>
          </a:xfrm>
          <a:prstGeom prst="rect">
            <a:avLst/>
          </a:prstGeom>
        </p:spPr>
      </p:pic>
      <p:pic>
        <p:nvPicPr>
          <p:cNvPr id="25" name="Picture 24">
            <a:extLst>
              <a:ext uri="{FF2B5EF4-FFF2-40B4-BE49-F238E27FC236}">
                <a16:creationId xmlns:a16="http://schemas.microsoft.com/office/drawing/2014/main" id="{B37F8A7F-7AB5-2364-D4F5-DB11E2393000}"/>
              </a:ext>
            </a:extLst>
          </p:cNvPr>
          <p:cNvPicPr>
            <a:picLocks noChangeAspect="1"/>
          </p:cNvPicPr>
          <p:nvPr/>
        </p:nvPicPr>
        <p:blipFill>
          <a:blip r:embed="rId10"/>
          <a:stretch>
            <a:fillRect/>
          </a:stretch>
        </p:blipFill>
        <p:spPr>
          <a:xfrm>
            <a:off x="8303395" y="4525920"/>
            <a:ext cx="3237296" cy="2332081"/>
          </a:xfrm>
          <a:prstGeom prst="rect">
            <a:avLst/>
          </a:prstGeom>
        </p:spPr>
      </p:pic>
      <p:sp>
        <p:nvSpPr>
          <p:cNvPr id="26" name="TextBox 25">
            <a:extLst>
              <a:ext uri="{FF2B5EF4-FFF2-40B4-BE49-F238E27FC236}">
                <a16:creationId xmlns:a16="http://schemas.microsoft.com/office/drawing/2014/main" id="{4CB8CEA2-9EE6-9D1A-2D51-BA924D5169F6}"/>
              </a:ext>
            </a:extLst>
          </p:cNvPr>
          <p:cNvSpPr txBox="1"/>
          <p:nvPr/>
        </p:nvSpPr>
        <p:spPr>
          <a:xfrm>
            <a:off x="329249" y="3800539"/>
            <a:ext cx="11324440"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Sum of random variables following a Cauchy distribution</a:t>
            </a:r>
            <a:r>
              <a:rPr lang="en-US" sz="2400" dirty="0">
                <a:latin typeface="Beaufort for LOL" panose="02020503050000020004" pitchFamily="18" charset="0"/>
                <a:cs typeface="Beaufort for LOL" panose="02020503050000020004" pitchFamily="18" charset="0"/>
              </a:rPr>
              <a:t> (obviously not Gaussian)</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4687F5B-310D-81DE-450F-AB4C9062662B}"/>
                  </a:ext>
                </a:extLst>
              </p:cNvPr>
              <p:cNvSpPr txBox="1"/>
              <p:nvPr/>
            </p:nvSpPr>
            <p:spPr>
              <a:xfrm>
                <a:off x="2146433" y="4262204"/>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=1</m:t>
                      </m:r>
                    </m:oMath>
                  </m:oMathPara>
                </a14:m>
                <a:endParaRPr lang="en-AT" sz="2400" dirty="0"/>
              </a:p>
            </p:txBody>
          </p:sp>
        </mc:Choice>
        <mc:Fallback xmlns="">
          <p:sp>
            <p:nvSpPr>
              <p:cNvPr id="27" name="TextBox 26">
                <a:extLst>
                  <a:ext uri="{FF2B5EF4-FFF2-40B4-BE49-F238E27FC236}">
                    <a16:creationId xmlns:a16="http://schemas.microsoft.com/office/drawing/2014/main" id="{04687F5B-310D-81DE-450F-AB4C9062662B}"/>
                  </a:ext>
                </a:extLst>
              </p:cNvPr>
              <p:cNvSpPr txBox="1">
                <a:spLocks noRot="1" noChangeAspect="1" noMove="1" noResize="1" noEditPoints="1" noAdjustHandles="1" noChangeArrowheads="1" noChangeShapeType="1" noTextEdit="1"/>
              </p:cNvSpPr>
              <p:nvPr/>
            </p:nvSpPr>
            <p:spPr>
              <a:xfrm>
                <a:off x="2146433" y="4262204"/>
                <a:ext cx="820609" cy="369332"/>
              </a:xfrm>
              <a:prstGeom prst="rect">
                <a:avLst/>
              </a:prstGeom>
              <a:blipFill>
                <a:blip r:embed="rId11"/>
                <a:stretch>
                  <a:fillRect l="-4444" r="-8889" b="-655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8FA528B-F1D3-967A-6D79-B35E4BB6B76F}"/>
                  </a:ext>
                </a:extLst>
              </p:cNvPr>
              <p:cNvSpPr txBox="1"/>
              <p:nvPr/>
            </p:nvSpPr>
            <p:spPr>
              <a:xfrm>
                <a:off x="5967490" y="4262204"/>
                <a:ext cx="820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=2</m:t>
                      </m:r>
                    </m:oMath>
                  </m:oMathPara>
                </a14:m>
                <a:endParaRPr lang="en-AT" sz="2400" dirty="0"/>
              </a:p>
            </p:txBody>
          </p:sp>
        </mc:Choice>
        <mc:Fallback xmlns="">
          <p:sp>
            <p:nvSpPr>
              <p:cNvPr id="28" name="TextBox 27">
                <a:extLst>
                  <a:ext uri="{FF2B5EF4-FFF2-40B4-BE49-F238E27FC236}">
                    <a16:creationId xmlns:a16="http://schemas.microsoft.com/office/drawing/2014/main" id="{78FA528B-F1D3-967A-6D79-B35E4BB6B76F}"/>
                  </a:ext>
                </a:extLst>
              </p:cNvPr>
              <p:cNvSpPr txBox="1">
                <a:spLocks noRot="1" noChangeAspect="1" noMove="1" noResize="1" noEditPoints="1" noAdjustHandles="1" noChangeArrowheads="1" noChangeShapeType="1" noTextEdit="1"/>
              </p:cNvSpPr>
              <p:nvPr/>
            </p:nvSpPr>
            <p:spPr>
              <a:xfrm>
                <a:off x="5967490" y="4262204"/>
                <a:ext cx="820609" cy="369332"/>
              </a:xfrm>
              <a:prstGeom prst="rect">
                <a:avLst/>
              </a:prstGeom>
              <a:blipFill>
                <a:blip r:embed="rId12"/>
                <a:stretch>
                  <a:fillRect l="-5185" r="-8148" b="-655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A66F23F-3463-54B0-064E-71F198319FFD}"/>
                  </a:ext>
                </a:extLst>
              </p:cNvPr>
              <p:cNvSpPr txBox="1"/>
              <p:nvPr/>
            </p:nvSpPr>
            <p:spPr>
              <a:xfrm>
                <a:off x="9490037" y="4272286"/>
                <a:ext cx="13303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=2000</m:t>
                      </m:r>
                    </m:oMath>
                  </m:oMathPara>
                </a14:m>
                <a:endParaRPr lang="en-AT" sz="2400" dirty="0"/>
              </a:p>
            </p:txBody>
          </p:sp>
        </mc:Choice>
        <mc:Fallback xmlns="">
          <p:sp>
            <p:nvSpPr>
              <p:cNvPr id="29" name="TextBox 28">
                <a:extLst>
                  <a:ext uri="{FF2B5EF4-FFF2-40B4-BE49-F238E27FC236}">
                    <a16:creationId xmlns:a16="http://schemas.microsoft.com/office/drawing/2014/main" id="{CA66F23F-3463-54B0-064E-71F198319FFD}"/>
                  </a:ext>
                </a:extLst>
              </p:cNvPr>
              <p:cNvSpPr txBox="1">
                <a:spLocks noRot="1" noChangeAspect="1" noMove="1" noResize="1" noEditPoints="1" noAdjustHandles="1" noChangeArrowheads="1" noChangeShapeType="1" noTextEdit="1"/>
              </p:cNvSpPr>
              <p:nvPr/>
            </p:nvSpPr>
            <p:spPr>
              <a:xfrm>
                <a:off x="9490037" y="4272286"/>
                <a:ext cx="1330364" cy="369332"/>
              </a:xfrm>
              <a:prstGeom prst="rect">
                <a:avLst/>
              </a:prstGeom>
              <a:blipFill>
                <a:blip r:embed="rId13"/>
                <a:stretch>
                  <a:fillRect l="-2752" r="-5505" b="-6667"/>
                </a:stretch>
              </a:blipFill>
            </p:spPr>
            <p:txBody>
              <a:bodyPr/>
              <a:lstStyle/>
              <a:p>
                <a:r>
                  <a:rPr lang="en-AT">
                    <a:noFill/>
                  </a:rPr>
                  <a:t> </a:t>
                </a:r>
              </a:p>
            </p:txBody>
          </p:sp>
        </mc:Fallback>
      </mc:AlternateContent>
      <p:sp>
        <p:nvSpPr>
          <p:cNvPr id="30" name="TextBox 29">
            <a:extLst>
              <a:ext uri="{FF2B5EF4-FFF2-40B4-BE49-F238E27FC236}">
                <a16:creationId xmlns:a16="http://schemas.microsoft.com/office/drawing/2014/main" id="{9E2FC0C5-259E-C870-5CDA-B6D7E9799A88}"/>
              </a:ext>
            </a:extLst>
          </p:cNvPr>
          <p:cNvSpPr txBox="1"/>
          <p:nvPr/>
        </p:nvSpPr>
        <p:spPr>
          <a:xfrm>
            <a:off x="10144050" y="1859244"/>
            <a:ext cx="1059810" cy="369332"/>
          </a:xfrm>
          <a:prstGeom prst="rect">
            <a:avLst/>
          </a:prstGeom>
          <a:noFill/>
        </p:spPr>
        <p:txBody>
          <a:bodyPr wrap="square" rtlCol="0">
            <a:spAutoFit/>
          </a:bodyPr>
          <a:lstStyle/>
          <a:p>
            <a:r>
              <a:rPr lang="en-US" dirty="0">
                <a:solidFill>
                  <a:srgbClr val="FF735A"/>
                </a:solidFill>
                <a:latin typeface="Beaufort for LOL" panose="02020503050000020004" pitchFamily="18" charset="0"/>
                <a:cs typeface="Beaufort for LOL" panose="02020503050000020004" pitchFamily="18" charset="0"/>
              </a:rPr>
              <a:t>Gaussian</a:t>
            </a:r>
            <a:endParaRPr lang="en-AT" dirty="0">
              <a:solidFill>
                <a:srgbClr val="FF735A"/>
              </a:solidFill>
              <a:latin typeface="Beaufort for LOL" panose="02020503050000020004" pitchFamily="18" charset="0"/>
              <a:cs typeface="Beaufort for LOL" panose="02020503050000020004" pitchFamily="18" charset="0"/>
            </a:endParaRPr>
          </a:p>
        </p:txBody>
      </p:sp>
      <p:sp>
        <p:nvSpPr>
          <p:cNvPr id="31" name="TextBox 30">
            <a:extLst>
              <a:ext uri="{FF2B5EF4-FFF2-40B4-BE49-F238E27FC236}">
                <a16:creationId xmlns:a16="http://schemas.microsoft.com/office/drawing/2014/main" id="{F4FDB1F2-36D7-3E40-60AA-3F28CB944FE4}"/>
              </a:ext>
            </a:extLst>
          </p:cNvPr>
          <p:cNvSpPr txBox="1"/>
          <p:nvPr/>
        </p:nvSpPr>
        <p:spPr>
          <a:xfrm>
            <a:off x="3022409" y="2233617"/>
            <a:ext cx="1059810" cy="369332"/>
          </a:xfrm>
          <a:prstGeom prst="rect">
            <a:avLst/>
          </a:prstGeom>
          <a:noFill/>
        </p:spPr>
        <p:txBody>
          <a:bodyPr wrap="square" rtlCol="0">
            <a:spAutoFit/>
          </a:bodyPr>
          <a:lstStyle/>
          <a:p>
            <a:r>
              <a:rPr lang="en-US" dirty="0">
                <a:solidFill>
                  <a:srgbClr val="4682B4"/>
                </a:solidFill>
                <a:latin typeface="Beaufort for LOL" panose="02020503050000020004" pitchFamily="18" charset="0"/>
                <a:cs typeface="Beaufort for LOL" panose="02020503050000020004" pitchFamily="18" charset="0"/>
              </a:rPr>
              <a:t>Samples</a:t>
            </a:r>
            <a:endParaRPr lang="en-AT" dirty="0">
              <a:solidFill>
                <a:srgbClr val="4682B4"/>
              </a:solidFill>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28626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988DD-2CB3-A2D0-E710-87AC4C025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06D2DF-7BBB-4D40-9D08-6CF605604D9F}"/>
              </a:ext>
            </a:extLst>
          </p:cNvPr>
          <p:cNvSpPr>
            <a:spLocks noGrp="1"/>
          </p:cNvSpPr>
          <p:nvPr>
            <p:ph type="title"/>
          </p:nvPr>
        </p:nvSpPr>
        <p:spPr/>
        <p:txBody>
          <a:bodyPr/>
          <a:lstStyle/>
          <a:p>
            <a:r>
              <a:rPr lang="en-US" dirty="0"/>
              <a:t>Application 2: improved bounds</a:t>
            </a:r>
            <a:endParaRPr lang="en-AT" dirty="0"/>
          </a:p>
        </p:txBody>
      </p:sp>
      <p:sp>
        <p:nvSpPr>
          <p:cNvPr id="3" name="Slide Number Placeholder 2">
            <a:extLst>
              <a:ext uri="{FF2B5EF4-FFF2-40B4-BE49-F238E27FC236}">
                <a16:creationId xmlns:a16="http://schemas.microsoft.com/office/drawing/2014/main" id="{E8C3CAB3-E643-BF87-6DB7-1A381391EE08}"/>
              </a:ext>
            </a:extLst>
          </p:cNvPr>
          <p:cNvSpPr>
            <a:spLocks noGrp="1"/>
          </p:cNvSpPr>
          <p:nvPr>
            <p:ph type="sldNum" sz="quarter" idx="12"/>
          </p:nvPr>
        </p:nvSpPr>
        <p:spPr/>
        <p:txBody>
          <a:bodyPr/>
          <a:lstStyle/>
          <a:p>
            <a:fld id="{CC491BDB-77F2-4EF0-887C-9DE660584513}" type="slidenum">
              <a:rPr lang="en-GB" smtClean="0"/>
              <a:pPr/>
              <a:t>36</a:t>
            </a:fld>
            <a:endParaRPr lang="en-GB" dirty="0"/>
          </a:p>
        </p:txBody>
      </p:sp>
      <p:sp>
        <p:nvSpPr>
          <p:cNvPr id="4" name="Rectangle: Rounded Corners 3">
            <a:extLst>
              <a:ext uri="{FF2B5EF4-FFF2-40B4-BE49-F238E27FC236}">
                <a16:creationId xmlns:a16="http://schemas.microsoft.com/office/drawing/2014/main" id="{1C26962E-ADAF-E2B1-5151-3E39704BDBCA}"/>
              </a:ext>
            </a:extLst>
          </p:cNvPr>
          <p:cNvSpPr/>
          <p:nvPr/>
        </p:nvSpPr>
        <p:spPr>
          <a:xfrm>
            <a:off x="342787" y="1205975"/>
            <a:ext cx="11506425" cy="142172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9BC1415-D8DD-C6ED-F2BF-F45999FD2118}"/>
                  </a:ext>
                </a:extLst>
              </p:cNvPr>
              <p:cNvSpPr txBox="1"/>
              <p:nvPr/>
            </p:nvSpPr>
            <p:spPr>
              <a:xfrm>
                <a:off x="4416308" y="1901643"/>
                <a:ext cx="3359381" cy="540469"/>
              </a:xfrm>
              <a:prstGeom prst="rect">
                <a:avLst/>
              </a:prstGeom>
              <a:noFill/>
            </p:spPr>
            <p:txBody>
              <a:bodyPr wrap="none" lIns="0" tIns="0" rIns="0" bIns="0" rtlCol="0">
                <a:spAutoFit/>
              </a:bodyPr>
              <a:lstStyle/>
              <a:p>
                <a14:m>
                  <m:oMath xmlns:m="http://schemas.openxmlformats.org/officeDocument/2006/math">
                    <m:r>
                      <a:rPr lang="de-DE" sz="2400" b="0" i="1" smtClean="0">
                        <a:solidFill>
                          <a:schemeClr val="tx1"/>
                        </a:solidFill>
                        <a:latin typeface="Cambria Math" panose="02040503050406030204" pitchFamily="18" charset="0"/>
                      </a:rPr>
                      <m:t>𝑃</m:t>
                    </m:r>
                    <m:d>
                      <m:dPr>
                        <m:ctrlPr>
                          <a:rPr lang="de-DE" sz="2400" b="0" i="1" smtClean="0">
                            <a:solidFill>
                              <a:schemeClr val="tx1"/>
                            </a:solidFill>
                            <a:latin typeface="Cambria Math" panose="02040503050406030204" pitchFamily="18" charset="0"/>
                          </a:rPr>
                        </m:ctrlPr>
                      </m:dPr>
                      <m:e>
                        <m:r>
                          <a:rPr lang="de-DE"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𝜖</m:t>
                        </m:r>
                      </m:e>
                    </m:d>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m:rPr>
                            <m:sty m:val="p"/>
                          </m:rPr>
                          <a:rPr lang="en-US" sz="2400" b="0" i="0" smtClean="0">
                            <a:solidFill>
                              <a:schemeClr val="tx1"/>
                            </a:solidFill>
                            <a:latin typeface="Cambria Math" panose="02040503050406030204" pitchFamily="18" charset="0"/>
                          </a:rPr>
                          <m:t>E</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num>
                      <m:den>
                        <m:r>
                          <a:rPr lang="en-US" sz="2400" b="0" i="1" smtClean="0">
                            <a:solidFill>
                              <a:schemeClr val="tx1"/>
                            </a:solidFill>
                            <a:latin typeface="Cambria Math" panose="02040503050406030204" pitchFamily="18" charset="0"/>
                          </a:rPr>
                          <m:t>𝜖</m:t>
                        </m:r>
                      </m:den>
                    </m:f>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𝜖</m:t>
                    </m:r>
                    <m:r>
                      <a:rPr lang="en-US" sz="2400" b="0" i="1" smtClean="0">
                        <a:solidFill>
                          <a:schemeClr val="tx1"/>
                        </a:solidFill>
                        <a:latin typeface="Cambria Math" panose="02040503050406030204" pitchFamily="18" charset="0"/>
                      </a:rPr>
                      <m:t>&gt;0</m:t>
                    </m:r>
                  </m:oMath>
                </a14:m>
                <a:r>
                  <a:rPr lang="en-US" sz="2400" dirty="0">
                    <a:solidFill>
                      <a:schemeClr val="tx1"/>
                    </a:solidFill>
                  </a:rPr>
                  <a:t> </a:t>
                </a:r>
                <a:endParaRPr lang="en-AT" sz="2400" dirty="0">
                  <a:solidFill>
                    <a:schemeClr val="tx1"/>
                  </a:solidFill>
                </a:endParaRPr>
              </a:p>
            </p:txBody>
          </p:sp>
        </mc:Choice>
        <mc:Fallback xmlns="">
          <p:sp>
            <p:nvSpPr>
              <p:cNvPr id="7" name="TextBox 6">
                <a:extLst>
                  <a:ext uri="{FF2B5EF4-FFF2-40B4-BE49-F238E27FC236}">
                    <a16:creationId xmlns:a16="http://schemas.microsoft.com/office/drawing/2014/main" id="{A9BC1415-D8DD-C6ED-F2BF-F45999FD2118}"/>
                  </a:ext>
                </a:extLst>
              </p:cNvPr>
              <p:cNvSpPr txBox="1">
                <a:spLocks noRot="1" noChangeAspect="1" noMove="1" noResize="1" noEditPoints="1" noAdjustHandles="1" noChangeArrowheads="1" noChangeShapeType="1" noTextEdit="1"/>
              </p:cNvSpPr>
              <p:nvPr/>
            </p:nvSpPr>
            <p:spPr>
              <a:xfrm>
                <a:off x="4416308" y="1901643"/>
                <a:ext cx="3359381" cy="540469"/>
              </a:xfrm>
              <a:prstGeom prst="rect">
                <a:avLst/>
              </a:prstGeom>
              <a:blipFill>
                <a:blip r:embed="rId2"/>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1858B63-313A-892D-54B8-456C13AE35E2}"/>
                  </a:ext>
                </a:extLst>
              </p:cNvPr>
              <p:cNvSpPr txBox="1"/>
              <p:nvPr/>
            </p:nvSpPr>
            <p:spPr>
              <a:xfrm>
                <a:off x="431957" y="1322977"/>
                <a:ext cx="11225274"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Markov’s inequality: </a:t>
                </a:r>
                <a:r>
                  <a:rPr lang="en-US" sz="2400" dirty="0">
                    <a:latin typeface="Beaufort for LOL" panose="02020503050000020004" pitchFamily="18" charset="0"/>
                    <a:cs typeface="Beaufort for LOL" panose="02020503050000020004" pitchFamily="18" charset="0"/>
                  </a:rPr>
                  <a:t>Assume a positive random variable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 Then:</a:t>
                </a:r>
                <a:endParaRPr lang="en-AT" sz="2400"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A1858B63-313A-892D-54B8-456C13AE35E2}"/>
                  </a:ext>
                </a:extLst>
              </p:cNvPr>
              <p:cNvSpPr txBox="1">
                <a:spLocks noRot="1" noChangeAspect="1" noMove="1" noResize="1" noEditPoints="1" noAdjustHandles="1" noChangeArrowheads="1" noChangeShapeType="1" noTextEdit="1"/>
              </p:cNvSpPr>
              <p:nvPr/>
            </p:nvSpPr>
            <p:spPr>
              <a:xfrm>
                <a:off x="431957" y="1322977"/>
                <a:ext cx="11225274" cy="461665"/>
              </a:xfrm>
              <a:prstGeom prst="rect">
                <a:avLst/>
              </a:prstGeom>
              <a:blipFill>
                <a:blip r:embed="rId3"/>
                <a:stretch>
                  <a:fillRect l="-869" t="-10526" b="-28947"/>
                </a:stretch>
              </a:blipFill>
            </p:spPr>
            <p:txBody>
              <a:bodyPr/>
              <a:lstStyle/>
              <a:p>
                <a:r>
                  <a:rPr lang="en-AT">
                    <a:noFill/>
                  </a:rPr>
                  <a:t> </a:t>
                </a:r>
              </a:p>
            </p:txBody>
          </p:sp>
        </mc:Fallback>
      </mc:AlternateContent>
      <p:sp>
        <p:nvSpPr>
          <p:cNvPr id="10" name="Rectangle: Rounded Corners 9">
            <a:extLst>
              <a:ext uri="{FF2B5EF4-FFF2-40B4-BE49-F238E27FC236}">
                <a16:creationId xmlns:a16="http://schemas.microsoft.com/office/drawing/2014/main" id="{963C0DCF-0040-5D30-666C-DFC0E4E653C3}"/>
              </a:ext>
            </a:extLst>
          </p:cNvPr>
          <p:cNvSpPr/>
          <p:nvPr/>
        </p:nvSpPr>
        <p:spPr>
          <a:xfrm>
            <a:off x="342787" y="2842881"/>
            <a:ext cx="11506425" cy="1608735"/>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54F997-D959-169A-9EE5-31A4691396DC}"/>
                  </a:ext>
                </a:extLst>
              </p:cNvPr>
              <p:cNvSpPr txBox="1"/>
              <p:nvPr/>
            </p:nvSpPr>
            <p:spPr>
              <a:xfrm>
                <a:off x="3838792" y="3757477"/>
                <a:ext cx="4766305" cy="507127"/>
              </a:xfrm>
              <a:prstGeom prst="rect">
                <a:avLst/>
              </a:prstGeom>
              <a:noFill/>
            </p:spPr>
            <p:txBody>
              <a:bodyPr wrap="none" lIns="0" tIns="0" rIns="0" bIns="0" rtlCol="0">
                <a:spAutoFit/>
              </a:bodyPr>
              <a:lstStyle/>
              <a:p>
                <a14:m>
                  <m:oMath xmlns:m="http://schemas.openxmlformats.org/officeDocument/2006/math">
                    <m:r>
                      <a:rPr lang="de-DE" sz="2400" b="0" i="1" smtClean="0">
                        <a:solidFill>
                          <a:schemeClr val="tx1"/>
                        </a:solidFill>
                        <a:latin typeface="Cambria Math" panose="02040503050406030204" pitchFamily="18" charset="0"/>
                      </a:rPr>
                      <m:t>𝑃</m:t>
                    </m:r>
                    <m:d>
                      <m:dPr>
                        <m:ctrlPr>
                          <a:rPr lang="de-DE" sz="2400" b="0" i="1" smtClean="0">
                            <a:solidFill>
                              <a:schemeClr val="tx1"/>
                            </a:solidFill>
                            <a:latin typeface="Cambria Math" panose="02040503050406030204" pitchFamily="18" charset="0"/>
                          </a:rPr>
                        </m:ctrlPr>
                      </m:dPr>
                      <m:e>
                        <m:r>
                          <a:rPr lang="de-DE"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𝜖</m:t>
                        </m:r>
                      </m:e>
                    </m:d>
                    <m:r>
                      <a:rPr lang="en-US" sz="2400" b="0" i="1" smtClean="0">
                        <a:solidFill>
                          <a:schemeClr val="tx1"/>
                        </a:solidFill>
                        <a:latin typeface="Cambria Math" panose="02040503050406030204" pitchFamily="18" charset="0"/>
                      </a:rPr>
                      <m:t>≤</m:t>
                    </m:r>
                    <m:limLow>
                      <m:limLowPr>
                        <m:ctrlPr>
                          <a:rPr lang="en-US" sz="2400" b="0" i="1" smtClean="0">
                            <a:solidFill>
                              <a:schemeClr val="tx1"/>
                            </a:solidFill>
                            <a:latin typeface="Cambria Math" panose="02040503050406030204" pitchFamily="18" charset="0"/>
                          </a:rPr>
                        </m:ctrlPr>
                      </m:limLowPr>
                      <m:e>
                        <m:r>
                          <m:rPr>
                            <m:sty m:val="p"/>
                          </m:rPr>
                          <a:rPr lang="en-US" sz="2400" b="0" i="0" smtClean="0">
                            <a:solidFill>
                              <a:schemeClr val="tx1"/>
                            </a:solidFill>
                            <a:latin typeface="Cambria Math" panose="02040503050406030204" pitchFamily="18" charset="0"/>
                          </a:rPr>
                          <m:t>inf</m:t>
                        </m:r>
                      </m:e>
                      <m:lim>
                        <m:r>
                          <a:rPr lang="en-US" sz="2400" b="0" i="1" smtClean="0">
                            <a:solidFill>
                              <a:schemeClr val="tx1"/>
                            </a:solidFill>
                            <a:latin typeface="Cambria Math" panose="02040503050406030204" pitchFamily="18" charset="0"/>
                          </a:rPr>
                          <m:t>𝑡</m:t>
                        </m:r>
                      </m:lim>
                    </m:limLow>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𝑒</m:t>
                            </m:r>
                          </m:e>
                          <m: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𝜖</m:t>
                            </m:r>
                          </m:sup>
                        </m:s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𝜑</m:t>
                            </m:r>
                          </m:e>
                          <m:sub>
                            <m:r>
                              <a:rPr lang="en-US" sz="2400" b="0" i="1" smtClean="0">
                                <a:solidFill>
                                  <a:schemeClr val="tx1"/>
                                </a:solidFill>
                                <a:latin typeface="Cambria Math" panose="02040503050406030204" pitchFamily="18" charset="0"/>
                              </a:rPr>
                              <m:t>𝑥</m:t>
                            </m:r>
                          </m:sub>
                        </m:sSub>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𝑡</m:t>
                            </m:r>
                          </m:e>
                        </m:d>
                      </m:e>
                    </m:d>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𝜖</m:t>
                    </m:r>
                    <m:r>
                      <a:rPr lang="en-US" sz="2400" b="0" i="1" smtClean="0">
                        <a:solidFill>
                          <a:schemeClr val="tx1"/>
                        </a:solidFill>
                        <a:latin typeface="Cambria Math" panose="02040503050406030204" pitchFamily="18" charset="0"/>
                      </a:rPr>
                      <m:t>&gt;0</m:t>
                    </m:r>
                  </m:oMath>
                </a14:m>
                <a:r>
                  <a:rPr lang="en-US" sz="2400" dirty="0">
                    <a:solidFill>
                      <a:schemeClr val="tx1"/>
                    </a:solidFill>
                  </a:rPr>
                  <a:t> </a:t>
                </a:r>
                <a:endParaRPr lang="en-AT" sz="2400" dirty="0">
                  <a:solidFill>
                    <a:schemeClr val="tx1"/>
                  </a:solidFill>
                </a:endParaRPr>
              </a:p>
            </p:txBody>
          </p:sp>
        </mc:Choice>
        <mc:Fallback xmlns="">
          <p:sp>
            <p:nvSpPr>
              <p:cNvPr id="11" name="TextBox 10">
                <a:extLst>
                  <a:ext uri="{FF2B5EF4-FFF2-40B4-BE49-F238E27FC236}">
                    <a16:creationId xmlns:a16="http://schemas.microsoft.com/office/drawing/2014/main" id="{E254F997-D959-169A-9EE5-31A4691396DC}"/>
                  </a:ext>
                </a:extLst>
              </p:cNvPr>
              <p:cNvSpPr txBox="1">
                <a:spLocks noRot="1" noChangeAspect="1" noMove="1" noResize="1" noEditPoints="1" noAdjustHandles="1" noChangeArrowheads="1" noChangeShapeType="1" noTextEdit="1"/>
              </p:cNvSpPr>
              <p:nvPr/>
            </p:nvSpPr>
            <p:spPr>
              <a:xfrm>
                <a:off x="3838792" y="3757477"/>
                <a:ext cx="4766305" cy="507127"/>
              </a:xfrm>
              <a:prstGeom prst="rect">
                <a:avLst/>
              </a:prstGeom>
              <a:blipFill>
                <a:blip r:embed="rId4"/>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502BA9-AA49-9D4B-4D09-F4D6F573C7E9}"/>
                  </a:ext>
                </a:extLst>
              </p:cNvPr>
              <p:cNvSpPr txBox="1"/>
              <p:nvPr/>
            </p:nvSpPr>
            <p:spPr>
              <a:xfrm>
                <a:off x="431957" y="2959883"/>
                <a:ext cx="11225274"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Chernoff Bound: </a:t>
                </a:r>
                <a:r>
                  <a:rPr lang="en-US" sz="2400" dirty="0">
                    <a:latin typeface="Beaufort for LOL" panose="02020503050000020004" pitchFamily="18" charset="0"/>
                    <a:cs typeface="Beaufort for LOL" panose="02020503050000020004" pitchFamily="18" charset="0"/>
                  </a:rPr>
                  <a:t>Assume a random variable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 with density function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Further assume that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𝑡</m:t>
                    </m:r>
                    <m:r>
                      <a:rPr lang="en-US" sz="2400" i="1" dirty="0" smtClean="0">
                        <a:latin typeface="Cambria Math" panose="02040503050406030204" pitchFamily="18" charset="0"/>
                        <a:cs typeface="Beaufort for LOL" panose="02020503050000020004" pitchFamily="18" charset="0"/>
                      </a:rPr>
                      <m:t> &gt; 0</m:t>
                    </m:r>
                  </m:oMath>
                </a14:m>
                <a:r>
                  <a:rPr lang="en-US" sz="2400" dirty="0">
                    <a:latin typeface="Beaufort for LOL" panose="02020503050000020004" pitchFamily="18" charset="0"/>
                    <a:cs typeface="Beaufort for LOL" panose="02020503050000020004" pitchFamily="18" charset="0"/>
                  </a:rPr>
                  <a:t>. Then</a:t>
                </a:r>
                <a:endParaRPr lang="en-AT" sz="2400"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36502BA9-AA49-9D4B-4D09-F4D6F573C7E9}"/>
                  </a:ext>
                </a:extLst>
              </p:cNvPr>
              <p:cNvSpPr txBox="1">
                <a:spLocks noRot="1" noChangeAspect="1" noMove="1" noResize="1" noEditPoints="1" noAdjustHandles="1" noChangeArrowheads="1" noChangeShapeType="1" noTextEdit="1"/>
              </p:cNvSpPr>
              <p:nvPr/>
            </p:nvSpPr>
            <p:spPr>
              <a:xfrm>
                <a:off x="431957" y="2959883"/>
                <a:ext cx="11225274" cy="830997"/>
              </a:xfrm>
              <a:prstGeom prst="rect">
                <a:avLst/>
              </a:prstGeom>
              <a:blipFill>
                <a:blip r:embed="rId5"/>
                <a:stretch>
                  <a:fillRect l="-869" t="-5882" b="-16176"/>
                </a:stretch>
              </a:blipFill>
            </p:spPr>
            <p:txBody>
              <a:bodyPr/>
              <a:lstStyle/>
              <a:p>
                <a:r>
                  <a:rPr lang="en-AT">
                    <a:noFill/>
                  </a:rPr>
                  <a:t> </a:t>
                </a:r>
              </a:p>
            </p:txBody>
          </p:sp>
        </mc:Fallback>
      </mc:AlternateContent>
      <p:sp>
        <p:nvSpPr>
          <p:cNvPr id="13" name="Rectangle: Rounded Corners 12">
            <a:extLst>
              <a:ext uri="{FF2B5EF4-FFF2-40B4-BE49-F238E27FC236}">
                <a16:creationId xmlns:a16="http://schemas.microsoft.com/office/drawing/2014/main" id="{373DF029-7507-1DD0-91A2-C25A870A0F5F}"/>
              </a:ext>
            </a:extLst>
          </p:cNvPr>
          <p:cNvSpPr/>
          <p:nvPr/>
        </p:nvSpPr>
        <p:spPr>
          <a:xfrm>
            <a:off x="342787" y="4666799"/>
            <a:ext cx="11506425" cy="1734001"/>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8C56997-5799-53FC-ABFB-D58987A76783}"/>
                  </a:ext>
                </a:extLst>
              </p:cNvPr>
              <p:cNvSpPr txBox="1"/>
              <p:nvPr/>
            </p:nvSpPr>
            <p:spPr>
              <a:xfrm>
                <a:off x="431957" y="4783801"/>
                <a:ext cx="11225274"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Chernoff Bound for Gaussians: </a:t>
                </a:r>
                <a:r>
                  <a:rPr lang="en-US" sz="2400" dirty="0">
                    <a:latin typeface="Beaufort for LOL" panose="02020503050000020004" pitchFamily="18" charset="0"/>
                    <a:cs typeface="Beaufort for LOL" panose="02020503050000020004" pitchFamily="18" charset="0"/>
                  </a:rPr>
                  <a:t>Assume random variables </a:t>
                </a:r>
                <a14:m>
                  <m:oMath xmlns:m="http://schemas.openxmlformats.org/officeDocument/2006/math">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𝑥</m:t>
                        </m:r>
                      </m:e>
                      <m:sub>
                        <m:r>
                          <a:rPr lang="en-US" sz="2400" i="1" dirty="0">
                            <a:latin typeface="Cambria Math" panose="02040503050406030204" pitchFamily="18" charset="0"/>
                            <a:cs typeface="Beaufort for LOL" panose="02020503050000020004" pitchFamily="18" charset="0"/>
                          </a:rPr>
                          <m:t>1</m:t>
                        </m:r>
                      </m:sub>
                    </m:sSub>
                    <m:r>
                      <a:rPr lang="en-US" sz="2400" i="1" dirty="0">
                        <a:latin typeface="Cambria Math" panose="02040503050406030204" pitchFamily="18" charset="0"/>
                        <a:cs typeface="Beaufort for LOL" panose="02020503050000020004" pitchFamily="18" charset="0"/>
                      </a:rPr>
                      <m:t>, </m:t>
                    </m:r>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𝑥</m:t>
                        </m:r>
                      </m:e>
                      <m:sub>
                        <m:r>
                          <a:rPr lang="en-US" sz="2400" i="1" dirty="0">
                            <a:latin typeface="Cambria Math" panose="02040503050406030204" pitchFamily="18" charset="0"/>
                            <a:cs typeface="Beaufort for LOL" panose="02020503050000020004" pitchFamily="18" charset="0"/>
                          </a:rPr>
                          <m:t>2</m:t>
                        </m:r>
                      </m:sub>
                    </m:sSub>
                    <m:r>
                      <a:rPr lang="en-US" sz="2400" i="1" dirty="0">
                        <a:latin typeface="Cambria Math" panose="02040503050406030204" pitchFamily="18" charset="0"/>
                        <a:cs typeface="Beaufort for LOL" panose="02020503050000020004" pitchFamily="18" charset="0"/>
                      </a:rPr>
                      <m:t>, …, </m:t>
                    </m:r>
                    <m:sSub>
                      <m:sSubPr>
                        <m:ctrlPr>
                          <a:rPr lang="en-US" sz="2400" i="1" dirty="0" err="1">
                            <a:latin typeface="Cambria Math" panose="02040503050406030204" pitchFamily="18" charset="0"/>
                            <a:cs typeface="Beaufort for LOL" panose="02020503050000020004" pitchFamily="18" charset="0"/>
                          </a:rPr>
                        </m:ctrlPr>
                      </m:sSubPr>
                      <m:e>
                        <m:r>
                          <a:rPr lang="en-US" sz="2400" i="1" dirty="0" err="1">
                            <a:latin typeface="Cambria Math" panose="02040503050406030204" pitchFamily="18" charset="0"/>
                            <a:cs typeface="Beaufort for LOL" panose="02020503050000020004" pitchFamily="18" charset="0"/>
                          </a:rPr>
                          <m:t>𝑥</m:t>
                        </m:r>
                      </m:e>
                      <m:sub>
                        <m:r>
                          <a:rPr lang="en-US" sz="2400" i="1" dirty="0" err="1">
                            <a:latin typeface="Cambria Math" panose="02040503050406030204" pitchFamily="18" charset="0"/>
                            <a:cs typeface="Beaufort for LOL" panose="02020503050000020004" pitchFamily="18" charset="0"/>
                          </a:rPr>
                          <m:t>𝑛</m:t>
                        </m:r>
                      </m:sub>
                    </m:sSub>
                    <m:r>
                      <a:rPr lang="en-US" sz="2400" i="1" dirty="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with the same normal distribution. Then</a:t>
                </a:r>
                <a:endParaRPr lang="en-AT" sz="2400" dirty="0">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08C56997-5799-53FC-ABFB-D58987A76783}"/>
                  </a:ext>
                </a:extLst>
              </p:cNvPr>
              <p:cNvSpPr txBox="1">
                <a:spLocks noRot="1" noChangeAspect="1" noMove="1" noResize="1" noEditPoints="1" noAdjustHandles="1" noChangeArrowheads="1" noChangeShapeType="1" noTextEdit="1"/>
              </p:cNvSpPr>
              <p:nvPr/>
            </p:nvSpPr>
            <p:spPr>
              <a:xfrm>
                <a:off x="431957" y="4783801"/>
                <a:ext cx="11225274" cy="830997"/>
              </a:xfrm>
              <a:prstGeom prst="rect">
                <a:avLst/>
              </a:prstGeom>
              <a:blipFill>
                <a:blip r:embed="rId6"/>
                <a:stretch>
                  <a:fillRect l="-869" t="-5882" b="-16176"/>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11795C5-2C00-43D4-C87A-6073AD9154C4}"/>
                  </a:ext>
                </a:extLst>
              </p:cNvPr>
              <p:cNvSpPr txBox="1"/>
              <p:nvPr/>
            </p:nvSpPr>
            <p:spPr>
              <a:xfrm>
                <a:off x="3488631" y="5579188"/>
                <a:ext cx="5969135" cy="684483"/>
              </a:xfrm>
              <a:prstGeom prst="rect">
                <a:avLst/>
              </a:prstGeom>
              <a:noFill/>
            </p:spPr>
            <p:txBody>
              <a:bodyPr wrap="none" lIns="0" tIns="0" rIns="0" bIns="0" rtlCol="0">
                <a:spAutoFit/>
              </a:bodyPr>
              <a:lstStyle/>
              <a:p>
                <a14:m>
                  <m:oMath xmlns:m="http://schemas.openxmlformats.org/officeDocument/2006/math">
                    <m:r>
                      <a:rPr lang="de-DE" sz="2400" b="0" i="1" smtClean="0">
                        <a:solidFill>
                          <a:schemeClr val="tx1"/>
                        </a:solidFill>
                        <a:latin typeface="Cambria Math" panose="02040503050406030204" pitchFamily="18" charset="0"/>
                      </a:rPr>
                      <m:t>𝑃</m:t>
                    </m:r>
                    <m:d>
                      <m:dPr>
                        <m:ctrlPr>
                          <a:rPr lang="de-DE" sz="2400" b="0" i="1" smtClean="0">
                            <a:solidFill>
                              <a:schemeClr val="tx1"/>
                            </a:solidFill>
                            <a:latin typeface="Cambria Math" panose="02040503050406030204" pitchFamily="18" charset="0"/>
                          </a:rPr>
                        </m:ctrlPr>
                      </m:dPr>
                      <m:e>
                        <m:r>
                          <a:rPr lang="de-DE" sz="2400" b="0" i="1" smtClean="0">
                            <a:solidFill>
                              <a:schemeClr val="tx1"/>
                            </a:solidFill>
                            <a:latin typeface="Cambria Math" panose="02040503050406030204" pitchFamily="18" charset="0"/>
                          </a:rPr>
                          <m:t> </m:t>
                        </m:r>
                        <m:d>
                          <m:dPr>
                            <m:begChr m:val="|"/>
                            <m:endChr m:val="|"/>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𝑛</m:t>
                                </m:r>
                              </m:den>
                            </m:f>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𝑖</m:t>
                                    </m:r>
                                  </m:sub>
                                </m:sSub>
                              </m:e>
                            </m:nary>
                            <m:r>
                              <a:rPr lang="en-US" sz="2400" b="0" i="1"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E</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e>
                            </m:d>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𝜖</m:t>
                        </m:r>
                      </m:e>
                    </m:d>
                    <m:r>
                      <a:rPr lang="en-US" sz="2400" b="0" i="1" smtClean="0">
                        <a:solidFill>
                          <a:schemeClr val="tx1"/>
                        </a:solidFill>
                        <a:latin typeface="Cambria Math" panose="02040503050406030204" pitchFamily="18" charset="0"/>
                      </a:rPr>
                      <m:t>≤2 </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𝑒</m:t>
                        </m:r>
                      </m:e>
                      <m:sup>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𝑛</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𝜖</m:t>
                                </m:r>
                              </m:e>
                              <m:sup>
                                <m:r>
                                  <a:rPr lang="en-US" sz="2400" b="0" i="1" smtClean="0">
                                    <a:solidFill>
                                      <a:schemeClr val="tx1"/>
                                    </a:solidFill>
                                    <a:latin typeface="Cambria Math" panose="02040503050406030204" pitchFamily="18" charset="0"/>
                                  </a:rPr>
                                  <m:t>2</m:t>
                                </m:r>
                              </m:sup>
                            </m:sSup>
                          </m:num>
                          <m:den>
                            <m:r>
                              <a:rPr lang="en-US" sz="2400" b="0" i="1" smtClean="0">
                                <a:solidFill>
                                  <a:schemeClr val="tx1"/>
                                </a:solidFill>
                                <a:latin typeface="Cambria Math" panose="02040503050406030204" pitchFamily="18" charset="0"/>
                              </a:rPr>
                              <m:t>2 </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𝜎</m:t>
                                </m:r>
                              </m:e>
                              <m:sup>
                                <m:r>
                                  <a:rPr lang="en-US" sz="2400" b="0" i="1" smtClean="0">
                                    <a:solidFill>
                                      <a:schemeClr val="tx1"/>
                                    </a:solidFill>
                                    <a:latin typeface="Cambria Math" panose="02040503050406030204" pitchFamily="18" charset="0"/>
                                  </a:rPr>
                                  <m:t>2</m:t>
                                </m:r>
                              </m:sup>
                            </m:sSup>
                          </m:den>
                        </m:f>
                        <m:r>
                          <a:rPr lang="en-US" sz="2400" b="0" i="1" smtClean="0">
                            <a:solidFill>
                              <a:schemeClr val="tx1"/>
                            </a:solidFill>
                            <a:latin typeface="Cambria Math" panose="02040503050406030204" pitchFamily="18" charset="0"/>
                          </a:rPr>
                          <m:t> </m:t>
                        </m:r>
                      </m:sup>
                    </m:sSup>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𝜖</m:t>
                    </m:r>
                    <m:r>
                      <a:rPr lang="en-US" sz="2400" b="0" i="1" smtClean="0">
                        <a:solidFill>
                          <a:schemeClr val="tx1"/>
                        </a:solidFill>
                        <a:latin typeface="Cambria Math" panose="02040503050406030204" pitchFamily="18" charset="0"/>
                      </a:rPr>
                      <m:t>&gt;0</m:t>
                    </m:r>
                  </m:oMath>
                </a14:m>
                <a:r>
                  <a:rPr lang="en-US" sz="2400" dirty="0">
                    <a:solidFill>
                      <a:schemeClr val="tx1"/>
                    </a:solidFill>
                  </a:rPr>
                  <a:t> </a:t>
                </a:r>
                <a:endParaRPr lang="en-AT" sz="2400" dirty="0">
                  <a:solidFill>
                    <a:schemeClr val="tx1"/>
                  </a:solidFill>
                </a:endParaRPr>
              </a:p>
            </p:txBody>
          </p:sp>
        </mc:Choice>
        <mc:Fallback xmlns="">
          <p:sp>
            <p:nvSpPr>
              <p:cNvPr id="17" name="TextBox 16">
                <a:extLst>
                  <a:ext uri="{FF2B5EF4-FFF2-40B4-BE49-F238E27FC236}">
                    <a16:creationId xmlns:a16="http://schemas.microsoft.com/office/drawing/2014/main" id="{211795C5-2C00-43D4-C87A-6073AD9154C4}"/>
                  </a:ext>
                </a:extLst>
              </p:cNvPr>
              <p:cNvSpPr txBox="1">
                <a:spLocks noRot="1" noChangeAspect="1" noMove="1" noResize="1" noEditPoints="1" noAdjustHandles="1" noChangeArrowheads="1" noChangeShapeType="1" noTextEdit="1"/>
              </p:cNvSpPr>
              <p:nvPr/>
            </p:nvSpPr>
            <p:spPr>
              <a:xfrm>
                <a:off x="3488631" y="5579188"/>
                <a:ext cx="5969135" cy="684483"/>
              </a:xfrm>
              <a:prstGeom prst="rect">
                <a:avLst/>
              </a:prstGeom>
              <a:blipFill>
                <a:blip r:embed="rId7"/>
                <a:stretch>
                  <a:fillRect/>
                </a:stretch>
              </a:blipFill>
            </p:spPr>
            <p:txBody>
              <a:bodyPr/>
              <a:lstStyle/>
              <a:p>
                <a:r>
                  <a:rPr lang="en-AT">
                    <a:noFill/>
                  </a:rPr>
                  <a:t> </a:t>
                </a:r>
              </a:p>
            </p:txBody>
          </p:sp>
        </mc:Fallback>
      </mc:AlternateContent>
      <p:sp>
        <p:nvSpPr>
          <p:cNvPr id="19" name="TextBox 18">
            <a:extLst>
              <a:ext uri="{FF2B5EF4-FFF2-40B4-BE49-F238E27FC236}">
                <a16:creationId xmlns:a16="http://schemas.microsoft.com/office/drawing/2014/main" id="{35EF58B0-9752-931E-B3A6-23705438808A}"/>
              </a:ext>
            </a:extLst>
          </p:cNvPr>
          <p:cNvSpPr txBox="1"/>
          <p:nvPr/>
        </p:nvSpPr>
        <p:spPr>
          <a:xfrm>
            <a:off x="9051051" y="6344054"/>
            <a:ext cx="2972726"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Proofs: see handwritten notes</a:t>
            </a:r>
            <a:endParaRPr lang="en-AT" i="1" dirty="0">
              <a:latin typeface="Beaufort for LOL" panose="02020503050000020004" pitchFamily="18" charset="0"/>
              <a:cs typeface="Beaufort for LOL" panose="02020503050000020004" pitchFamily="18" charset="0"/>
            </a:endParaRPr>
          </a:p>
        </p:txBody>
      </p:sp>
      <p:cxnSp>
        <p:nvCxnSpPr>
          <p:cNvPr id="21" name="Straight Arrow Connector 20">
            <a:extLst>
              <a:ext uri="{FF2B5EF4-FFF2-40B4-BE49-F238E27FC236}">
                <a16:creationId xmlns:a16="http://schemas.microsoft.com/office/drawing/2014/main" id="{8E8F3654-8BF1-1AB8-7571-470379F91765}"/>
              </a:ext>
            </a:extLst>
          </p:cNvPr>
          <p:cNvCxnSpPr/>
          <p:nvPr/>
        </p:nvCxnSpPr>
        <p:spPr>
          <a:xfrm>
            <a:off x="242891" y="2442112"/>
            <a:ext cx="0" cy="6379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FFE056-BF29-C30D-7FAD-3035214D4FD3}"/>
              </a:ext>
            </a:extLst>
          </p:cNvPr>
          <p:cNvCxnSpPr/>
          <p:nvPr/>
        </p:nvCxnSpPr>
        <p:spPr>
          <a:xfrm>
            <a:off x="242891" y="4264604"/>
            <a:ext cx="0" cy="637972"/>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5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14" grpId="0"/>
      <p:bldP spid="17"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861DF-AB3E-6615-7B1F-7416C278FFCB}"/>
              </a:ext>
            </a:extLst>
          </p:cNvPr>
          <p:cNvSpPr>
            <a:spLocks noGrp="1"/>
          </p:cNvSpPr>
          <p:nvPr>
            <p:ph type="title"/>
          </p:nvPr>
        </p:nvSpPr>
        <p:spPr/>
        <p:txBody>
          <a:bodyPr/>
          <a:lstStyle/>
          <a:p>
            <a:r>
              <a:rPr lang="en-US" dirty="0"/>
              <a:t>Comparison with LLN</a:t>
            </a:r>
            <a:endParaRPr lang="LID4096" dirty="0"/>
          </a:p>
        </p:txBody>
      </p:sp>
      <p:sp>
        <p:nvSpPr>
          <p:cNvPr id="3" name="Slide Number Placeholder 2">
            <a:extLst>
              <a:ext uri="{FF2B5EF4-FFF2-40B4-BE49-F238E27FC236}">
                <a16:creationId xmlns:a16="http://schemas.microsoft.com/office/drawing/2014/main" id="{13761C26-2F7F-E106-7E8A-989F865026E1}"/>
              </a:ext>
            </a:extLst>
          </p:cNvPr>
          <p:cNvSpPr>
            <a:spLocks noGrp="1"/>
          </p:cNvSpPr>
          <p:nvPr>
            <p:ph type="sldNum" sz="quarter" idx="12"/>
          </p:nvPr>
        </p:nvSpPr>
        <p:spPr/>
        <p:txBody>
          <a:bodyPr/>
          <a:lstStyle/>
          <a:p>
            <a:fld id="{CC491BDB-77F2-4EF0-887C-9DE660584513}" type="slidenum">
              <a:rPr lang="en-GB" smtClean="0"/>
              <a:pPr/>
              <a:t>37</a:t>
            </a:fld>
            <a:endParaRPr lang="en-GB" dirty="0"/>
          </a:p>
        </p:txBody>
      </p:sp>
      <p:pic>
        <p:nvPicPr>
          <p:cNvPr id="5" name="Picture 4" descr="A graph of a graph with numbers and lines&#10;&#10;AI-generated content may be incorrect.">
            <a:extLst>
              <a:ext uri="{FF2B5EF4-FFF2-40B4-BE49-F238E27FC236}">
                <a16:creationId xmlns:a16="http://schemas.microsoft.com/office/drawing/2014/main" id="{3AE8528E-8950-14F4-F016-C86CA9B4E507}"/>
              </a:ext>
            </a:extLst>
          </p:cNvPr>
          <p:cNvPicPr>
            <a:picLocks noChangeAspect="1"/>
          </p:cNvPicPr>
          <p:nvPr/>
        </p:nvPicPr>
        <p:blipFill>
          <a:blip r:embed="rId2"/>
          <a:stretch>
            <a:fillRect/>
          </a:stretch>
        </p:blipFill>
        <p:spPr>
          <a:xfrm>
            <a:off x="3147793" y="1913511"/>
            <a:ext cx="5504640" cy="3724697"/>
          </a:xfrm>
          <a:prstGeom prst="rect">
            <a:avLst/>
          </a:prstGeom>
        </p:spPr>
      </p:pic>
    </p:spTree>
    <p:extLst>
      <p:ext uri="{BB962C8B-B14F-4D97-AF65-F5344CB8AC3E}">
        <p14:creationId xmlns:p14="http://schemas.microsoft.com/office/powerpoint/2010/main" val="2510358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64BE2-8DCF-B5BF-3A55-15CF4B7DC0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EC053-FADC-A7E4-FFC8-398861FA1ABD}"/>
              </a:ext>
            </a:extLst>
          </p:cNvPr>
          <p:cNvSpPr>
            <a:spLocks noGrp="1"/>
          </p:cNvSpPr>
          <p:nvPr>
            <p:ph type="title"/>
          </p:nvPr>
        </p:nvSpPr>
        <p:spPr/>
        <p:txBody>
          <a:bodyPr/>
          <a:lstStyle/>
          <a:p>
            <a:r>
              <a:rPr lang="en-US" dirty="0"/>
              <a:t>A fundamental theorem: </a:t>
            </a:r>
            <a:r>
              <a:rPr lang="en-US" dirty="0" err="1"/>
              <a:t>Hoeffding’s</a:t>
            </a:r>
            <a:r>
              <a:rPr lang="en-US" dirty="0"/>
              <a:t> inequality</a:t>
            </a:r>
            <a:endParaRPr lang="en-AT" dirty="0"/>
          </a:p>
        </p:txBody>
      </p:sp>
      <p:sp>
        <p:nvSpPr>
          <p:cNvPr id="3" name="Slide Number Placeholder 2">
            <a:extLst>
              <a:ext uri="{FF2B5EF4-FFF2-40B4-BE49-F238E27FC236}">
                <a16:creationId xmlns:a16="http://schemas.microsoft.com/office/drawing/2014/main" id="{76B6A5A8-588E-DC2B-2A11-ED3C4CFC6BA7}"/>
              </a:ext>
            </a:extLst>
          </p:cNvPr>
          <p:cNvSpPr>
            <a:spLocks noGrp="1"/>
          </p:cNvSpPr>
          <p:nvPr>
            <p:ph type="sldNum" sz="quarter" idx="12"/>
          </p:nvPr>
        </p:nvSpPr>
        <p:spPr/>
        <p:txBody>
          <a:bodyPr/>
          <a:lstStyle/>
          <a:p>
            <a:fld id="{CC491BDB-77F2-4EF0-887C-9DE660584513}" type="slidenum">
              <a:rPr lang="en-GB" smtClean="0"/>
              <a:pPr/>
              <a:t>38</a:t>
            </a:fld>
            <a:endParaRPr lang="en-GB" dirty="0"/>
          </a:p>
        </p:txBody>
      </p:sp>
      <p:sp>
        <p:nvSpPr>
          <p:cNvPr id="13" name="Rectangle: Rounded Corners 12">
            <a:extLst>
              <a:ext uri="{FF2B5EF4-FFF2-40B4-BE49-F238E27FC236}">
                <a16:creationId xmlns:a16="http://schemas.microsoft.com/office/drawing/2014/main" id="{F49AA64A-27D9-9DA0-FEAC-726EAD804152}"/>
              </a:ext>
            </a:extLst>
          </p:cNvPr>
          <p:cNvSpPr/>
          <p:nvPr/>
        </p:nvSpPr>
        <p:spPr>
          <a:xfrm>
            <a:off x="342787" y="4200420"/>
            <a:ext cx="11506425" cy="1950123"/>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B95340C-E5A3-9E89-0784-1B08E8A4991B}"/>
                  </a:ext>
                </a:extLst>
              </p:cNvPr>
              <p:cNvSpPr txBox="1"/>
              <p:nvPr/>
            </p:nvSpPr>
            <p:spPr>
              <a:xfrm>
                <a:off x="431957" y="4317422"/>
                <a:ext cx="11225274" cy="830997"/>
              </a:xfrm>
              <a:prstGeom prst="rect">
                <a:avLst/>
              </a:prstGeom>
              <a:noFill/>
            </p:spPr>
            <p:txBody>
              <a:bodyPr wrap="square" rtlCol="0">
                <a:spAutoFit/>
              </a:bodyPr>
              <a:lstStyle/>
              <a:p>
                <a:r>
                  <a:rPr lang="en-US" sz="2400" b="1" dirty="0" err="1">
                    <a:latin typeface="Beaufort for LOL" panose="02020503050000020004" pitchFamily="18" charset="0"/>
                    <a:cs typeface="Beaufort for LOL" panose="02020503050000020004" pitchFamily="18" charset="0"/>
                  </a:rPr>
                  <a:t>Hoeffding’s</a:t>
                </a:r>
                <a:r>
                  <a:rPr lang="en-US" sz="2400" b="1" dirty="0">
                    <a:latin typeface="Beaufort for LOL" panose="02020503050000020004" pitchFamily="18" charset="0"/>
                    <a:cs typeface="Beaufort for LOL" panose="02020503050000020004" pitchFamily="18" charset="0"/>
                  </a:rPr>
                  <a:t> inequality: </a:t>
                </a:r>
                <a:r>
                  <a:rPr lang="en-US" sz="2400" dirty="0">
                    <a:latin typeface="Beaufort for LOL" panose="02020503050000020004" pitchFamily="18" charset="0"/>
                    <a:cs typeface="Beaufort for LOL" panose="02020503050000020004" pitchFamily="18" charset="0"/>
                  </a:rPr>
                  <a:t>Assume independent random variables </a:t>
                </a:r>
                <a14:m>
                  <m:oMath xmlns:m="http://schemas.openxmlformats.org/officeDocument/2006/math">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𝑥</m:t>
                        </m:r>
                      </m:e>
                      <m:sub>
                        <m:r>
                          <a:rPr lang="en-US" sz="2400" i="1" dirty="0">
                            <a:latin typeface="Cambria Math" panose="02040503050406030204" pitchFamily="18" charset="0"/>
                            <a:cs typeface="Beaufort for LOL" panose="02020503050000020004" pitchFamily="18" charset="0"/>
                          </a:rPr>
                          <m:t>1</m:t>
                        </m:r>
                      </m:sub>
                    </m:sSub>
                    <m:r>
                      <a:rPr lang="en-US" sz="2400" i="1" dirty="0">
                        <a:latin typeface="Cambria Math" panose="02040503050406030204" pitchFamily="18" charset="0"/>
                        <a:cs typeface="Beaufort for LOL" panose="02020503050000020004" pitchFamily="18" charset="0"/>
                      </a:rPr>
                      <m:t>, </m:t>
                    </m:r>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𝑥</m:t>
                        </m:r>
                      </m:e>
                      <m:sub>
                        <m:r>
                          <a:rPr lang="en-US" sz="2400" i="1" dirty="0">
                            <a:latin typeface="Cambria Math" panose="02040503050406030204" pitchFamily="18" charset="0"/>
                            <a:cs typeface="Beaufort for LOL" panose="02020503050000020004" pitchFamily="18" charset="0"/>
                          </a:rPr>
                          <m:t>2</m:t>
                        </m:r>
                      </m:sub>
                    </m:sSub>
                    <m:r>
                      <a:rPr lang="en-US" sz="2400" i="1" dirty="0">
                        <a:latin typeface="Cambria Math" panose="02040503050406030204" pitchFamily="18" charset="0"/>
                        <a:cs typeface="Beaufort for LOL" panose="02020503050000020004" pitchFamily="18" charset="0"/>
                      </a:rPr>
                      <m:t>, …, </m:t>
                    </m:r>
                    <m:sSub>
                      <m:sSubPr>
                        <m:ctrlPr>
                          <a:rPr lang="en-US" sz="2400" i="1" dirty="0" err="1">
                            <a:latin typeface="Cambria Math" panose="02040503050406030204" pitchFamily="18" charset="0"/>
                            <a:cs typeface="Beaufort for LOL" panose="02020503050000020004" pitchFamily="18" charset="0"/>
                          </a:rPr>
                        </m:ctrlPr>
                      </m:sSubPr>
                      <m:e>
                        <m:r>
                          <a:rPr lang="en-US" sz="2400" i="1" dirty="0" err="1">
                            <a:latin typeface="Cambria Math" panose="02040503050406030204" pitchFamily="18" charset="0"/>
                            <a:cs typeface="Beaufort for LOL" panose="02020503050000020004" pitchFamily="18" charset="0"/>
                          </a:rPr>
                          <m:t>𝑥</m:t>
                        </m:r>
                      </m:e>
                      <m:sub>
                        <m:r>
                          <a:rPr lang="en-US" sz="2400" i="1" dirty="0" err="1">
                            <a:latin typeface="Cambria Math" panose="02040503050406030204" pitchFamily="18" charset="0"/>
                            <a:cs typeface="Beaufort for LOL" panose="02020503050000020004" pitchFamily="18" charset="0"/>
                          </a:rPr>
                          <m:t>𝑛</m:t>
                        </m:r>
                      </m:sub>
                    </m:sSub>
                    <m:r>
                      <a:rPr lang="en-US" sz="2400" i="1" dirty="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from the same distribution and finite support </a:t>
                </a:r>
                <a14:m>
                  <m:oMath xmlns:m="http://schemas.openxmlformats.org/officeDocument/2006/math">
                    <m:r>
                      <a:rPr lang="en-US" sz="2400" i="1" dirty="0">
                        <a:latin typeface="Cambria Math" panose="02040503050406030204" pitchFamily="18" charset="0"/>
                        <a:cs typeface="Beaufort for LOL" panose="02020503050000020004" pitchFamily="18" charset="0"/>
                      </a:rPr>
                      <m:t>𝑥</m:t>
                    </m:r>
                    <m:r>
                      <a:rPr lang="en-US" sz="2400" i="1" dirty="0">
                        <a:latin typeface="Cambria Math" panose="02040503050406030204" pitchFamily="18" charset="0"/>
                        <a:cs typeface="Beaufort for LOL" panose="02020503050000020004" pitchFamily="18" charset="0"/>
                      </a:rPr>
                      <m:t>∈</m:t>
                    </m:r>
                    <m:d>
                      <m:dPr>
                        <m:begChr m:val="["/>
                        <m:endChr m:val="]"/>
                        <m:ctrlPr>
                          <a:rPr lang="en-US" sz="2400" i="1" dirty="0">
                            <a:latin typeface="Cambria Math" panose="02040503050406030204" pitchFamily="18" charset="0"/>
                            <a:cs typeface="Beaufort for LOL" panose="02020503050000020004" pitchFamily="18" charset="0"/>
                          </a:rPr>
                        </m:ctrlPr>
                      </m:dPr>
                      <m:e>
                        <m:r>
                          <a:rPr lang="en-US" sz="2400" i="1" dirty="0" err="1">
                            <a:latin typeface="Cambria Math" panose="02040503050406030204" pitchFamily="18" charset="0"/>
                            <a:cs typeface="Beaufort for LOL" panose="02020503050000020004" pitchFamily="18" charset="0"/>
                          </a:rPr>
                          <m:t>𝑎</m:t>
                        </m:r>
                        <m:r>
                          <a:rPr lang="en-US" sz="2400" i="1" dirty="0" err="1">
                            <a:latin typeface="Cambria Math" panose="02040503050406030204" pitchFamily="18" charset="0"/>
                            <a:cs typeface="Beaufort for LOL" panose="02020503050000020004" pitchFamily="18" charset="0"/>
                          </a:rPr>
                          <m:t>,</m:t>
                        </m:r>
                        <m:r>
                          <a:rPr lang="en-US" sz="2400" i="1" dirty="0" err="1">
                            <a:latin typeface="Cambria Math" panose="02040503050406030204" pitchFamily="18" charset="0"/>
                            <a:cs typeface="Beaufort for LOL" panose="02020503050000020004" pitchFamily="18" charset="0"/>
                          </a:rPr>
                          <m:t>𝑏</m:t>
                        </m:r>
                      </m:e>
                    </m:d>
                  </m:oMath>
                </a14:m>
                <a:r>
                  <a:rPr lang="en-US" sz="2400" dirty="0">
                    <a:latin typeface="Beaufort for LOL" panose="02020503050000020004" pitchFamily="18" charset="0"/>
                    <a:cs typeface="Beaufort for LOL" panose="02020503050000020004" pitchFamily="18" charset="0"/>
                  </a:rPr>
                  <a:t>. Then:</a:t>
                </a:r>
                <a:endParaRPr lang="en-AT" sz="2400" dirty="0">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1B95340C-E5A3-9E89-0784-1B08E8A4991B}"/>
                  </a:ext>
                </a:extLst>
              </p:cNvPr>
              <p:cNvSpPr txBox="1">
                <a:spLocks noRot="1" noChangeAspect="1" noMove="1" noResize="1" noEditPoints="1" noAdjustHandles="1" noChangeArrowheads="1" noChangeShapeType="1" noTextEdit="1"/>
              </p:cNvSpPr>
              <p:nvPr/>
            </p:nvSpPr>
            <p:spPr>
              <a:xfrm>
                <a:off x="431957" y="4317422"/>
                <a:ext cx="11225274" cy="830997"/>
              </a:xfrm>
              <a:prstGeom prst="rect">
                <a:avLst/>
              </a:prstGeom>
              <a:blipFill>
                <a:blip r:embed="rId2"/>
                <a:stretch>
                  <a:fillRect l="-869" t="-5839" b="-15328"/>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C33791-8C06-1BBD-FB0B-501AFC22E276}"/>
                  </a:ext>
                </a:extLst>
              </p:cNvPr>
              <p:cNvSpPr txBox="1"/>
              <p:nvPr/>
            </p:nvSpPr>
            <p:spPr>
              <a:xfrm>
                <a:off x="342787" y="1322977"/>
                <a:ext cx="10809773" cy="2513060"/>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There are two more observations needed to get to a very general and powerful result:</a:t>
                </a:r>
              </a:p>
              <a:p>
                <a:endParaRPr lang="en-US" sz="2400" dirty="0">
                  <a:latin typeface="Beaufort for LOL" panose="02020503050000020004" pitchFamily="18" charset="0"/>
                  <a:cs typeface="Beaufort for LOL" panose="02020503050000020004" pitchFamily="18" charset="0"/>
                </a:endParaRP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 The Chernoff Bound that we derived for Gaussians is </a:t>
                </a:r>
                <a:r>
                  <a:rPr lang="en-US" sz="2400" b="1" dirty="0">
                    <a:latin typeface="Beaufort for LOL" panose="02020503050000020004" pitchFamily="18" charset="0"/>
                    <a:cs typeface="Beaufort for LOL" panose="02020503050000020004" pitchFamily="18" charset="0"/>
                  </a:rPr>
                  <a:t>also </a:t>
                </a:r>
                <a:r>
                  <a:rPr lang="en-US" sz="2400" dirty="0">
                    <a:latin typeface="Beaufort for LOL" panose="02020503050000020004" pitchFamily="18" charset="0"/>
                    <a:cs typeface="Beaufort for LOL" panose="02020503050000020004" pitchFamily="18" charset="0"/>
                  </a:rPr>
                  <a:t>valid for any random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 variable with finite support, i.e.,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d>
                      <m:dPr>
                        <m:begChr m:val="["/>
                        <m:endChr m:val="]"/>
                        <m:ctrlPr>
                          <a:rPr lang="en-US" sz="2400" i="1" dirty="0" smtClean="0">
                            <a:latin typeface="Cambria Math" panose="02040503050406030204" pitchFamily="18" charset="0"/>
                            <a:cs typeface="Beaufort for LOL" panose="02020503050000020004" pitchFamily="18" charset="0"/>
                          </a:rPr>
                        </m:ctrlPr>
                      </m:dPr>
                      <m:e>
                        <m:r>
                          <a:rPr lang="en-US" sz="2400" i="1" dirty="0" err="1" smtClean="0">
                            <a:latin typeface="Cambria Math" panose="02040503050406030204" pitchFamily="18" charset="0"/>
                            <a:cs typeface="Beaufort for LOL" panose="02020503050000020004" pitchFamily="18" charset="0"/>
                          </a:rPr>
                          <m:t>𝑎</m:t>
                        </m:r>
                        <m:r>
                          <a:rPr lang="en-US" sz="2400" i="1" dirty="0" err="1" smtClean="0">
                            <a:latin typeface="Cambria Math" panose="02040503050406030204" pitchFamily="18" charset="0"/>
                            <a:cs typeface="Beaufort for LOL" panose="02020503050000020004" pitchFamily="18" charset="0"/>
                          </a:rPr>
                          <m:t>,</m:t>
                        </m:r>
                        <m:r>
                          <a:rPr lang="en-US" sz="2400" i="1" dirty="0" err="1" smtClean="0">
                            <a:latin typeface="Cambria Math" panose="02040503050406030204" pitchFamily="18" charset="0"/>
                            <a:cs typeface="Beaufort for LOL" panose="02020503050000020004" pitchFamily="18" charset="0"/>
                          </a:rPr>
                          <m:t>𝑏</m:t>
                        </m:r>
                      </m:e>
                    </m:d>
                  </m:oMath>
                </a14:m>
                <a:r>
                  <a:rPr lang="en-US" sz="2400" dirty="0">
                    <a:latin typeface="Beaufort for LOL" panose="02020503050000020004" pitchFamily="18" charset="0"/>
                    <a:cs typeface="Beaufort for LOL" panose="02020503050000020004" pitchFamily="18" charset="0"/>
                  </a:rPr>
                  <a:t> is constrained to an interval.</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Popoviciu’s inequality on variances: </a:t>
                </a:r>
                <a:r>
                  <a:rPr lang="en-US" sz="2400" dirty="0">
                    <a:latin typeface="Beaufort for LOL" panose="02020503050000020004" pitchFamily="18" charset="0"/>
                    <a:cs typeface="Beaufort for LOL" panose="02020503050000020004" pitchFamily="18" charset="0"/>
                  </a:rPr>
                  <a:t>Let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oMath>
                </a14:m>
                <a:r>
                  <a:rPr lang="en-US" sz="2400" b="1" i="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be a random variable with finite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 support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𝑥</m:t>
                    </m:r>
                  </m:oMath>
                </a14:m>
                <a:r>
                  <a:rPr lang="en-US" sz="2400" dirty="0">
                    <a:latin typeface="Beaufort for LOL" panose="02020503050000020004" pitchFamily="18" charset="0"/>
                    <a:cs typeface="Beaufort for LOL" panose="02020503050000020004" pitchFamily="18" charset="0"/>
                  </a:rPr>
                  <a:t>. Then </a:t>
                </a:r>
                <a14:m>
                  <m:oMath xmlns:m="http://schemas.openxmlformats.org/officeDocument/2006/math">
                    <m:r>
                      <m:rPr>
                        <m:sty m:val="p"/>
                      </m:rPr>
                      <a:rPr lang="en-US" sz="2400" i="0" dirty="0" smtClean="0">
                        <a:latin typeface="Cambria Math" panose="02040503050406030204" pitchFamily="18" charset="0"/>
                        <a:cs typeface="Beaufort for LOL" panose="02020503050000020004" pitchFamily="18" charset="0"/>
                      </a:rPr>
                      <m:t>Var</m:t>
                    </m:r>
                    <m:d>
                      <m:dPr>
                        <m:ctrlPr>
                          <a:rPr lang="en-US" sz="240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𝑥</m:t>
                        </m:r>
                      </m:e>
                    </m:d>
                    <m:r>
                      <a:rPr lang="en-US" sz="2400" i="1" dirty="0" smtClean="0">
                        <a:latin typeface="Cambria Math" panose="02040503050406030204" pitchFamily="18" charset="0"/>
                        <a:cs typeface="Beaufort for LOL" panose="02020503050000020004" pitchFamily="18" charset="0"/>
                      </a:rPr>
                      <m:t>≤</m:t>
                    </m:r>
                    <m:f>
                      <m:fPr>
                        <m:ctrlPr>
                          <a:rPr lang="en-US" sz="2400" b="0" i="1" dirty="0" smtClean="0">
                            <a:latin typeface="Cambria Math" panose="02040503050406030204" pitchFamily="18" charset="0"/>
                            <a:cs typeface="Beaufort for LOL" panose="02020503050000020004" pitchFamily="18" charset="0"/>
                          </a:rPr>
                        </m:ctrlPr>
                      </m:fPr>
                      <m:num>
                        <m:sSup>
                          <m:sSupPr>
                            <m:ctrlPr>
                              <a:rPr lang="en-US" sz="2400" b="0" i="1" dirty="0" smtClean="0">
                                <a:latin typeface="Cambria Math" panose="02040503050406030204" pitchFamily="18" charset="0"/>
                                <a:cs typeface="Beaufort for LOL" panose="02020503050000020004" pitchFamily="18" charset="0"/>
                              </a:rPr>
                            </m:ctrlPr>
                          </m:sSupPr>
                          <m:e>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𝑏</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𝑎</m:t>
                                </m:r>
                              </m:e>
                            </m:d>
                          </m:e>
                          <m:sup>
                            <m:r>
                              <a:rPr lang="en-US" sz="2400" b="0" i="1" dirty="0" smtClean="0">
                                <a:latin typeface="Cambria Math" panose="02040503050406030204" pitchFamily="18" charset="0"/>
                                <a:cs typeface="Beaufort for LOL" panose="02020503050000020004" pitchFamily="18" charset="0"/>
                              </a:rPr>
                              <m:t>2</m:t>
                            </m:r>
                          </m:sup>
                        </m:sSup>
                      </m:num>
                      <m:den>
                        <m:r>
                          <a:rPr lang="en-US" sz="2400" b="0" i="1" dirty="0" smtClean="0">
                            <a:latin typeface="Cambria Math" panose="02040503050406030204" pitchFamily="18" charset="0"/>
                            <a:cs typeface="Beaufort for LOL" panose="02020503050000020004" pitchFamily="18" charset="0"/>
                          </a:rPr>
                          <m:t>4</m:t>
                        </m:r>
                      </m:den>
                    </m:f>
                  </m:oMath>
                </a14:m>
                <a:r>
                  <a:rPr lang="en-US" sz="2400" i="1" dirty="0">
                    <a:latin typeface="Beaufort for LOL" panose="02020503050000020004" pitchFamily="18" charset="0"/>
                    <a:cs typeface="Beaufort for LOL" panose="02020503050000020004" pitchFamily="18" charset="0"/>
                  </a:rPr>
                  <a:t>.</a:t>
                </a:r>
                <a:endParaRPr lang="en-AT" sz="2400" i="1"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BFC33791-8C06-1BBD-FB0B-501AFC22E276}"/>
                  </a:ext>
                </a:extLst>
              </p:cNvPr>
              <p:cNvSpPr txBox="1">
                <a:spLocks noRot="1" noChangeAspect="1" noMove="1" noResize="1" noEditPoints="1" noAdjustHandles="1" noChangeArrowheads="1" noChangeShapeType="1" noTextEdit="1"/>
              </p:cNvSpPr>
              <p:nvPr/>
            </p:nvSpPr>
            <p:spPr>
              <a:xfrm>
                <a:off x="342787" y="1322977"/>
                <a:ext cx="10809773" cy="2513060"/>
              </a:xfrm>
              <a:prstGeom prst="rect">
                <a:avLst/>
              </a:prstGeom>
              <a:blipFill>
                <a:blip r:embed="rId3"/>
                <a:stretch>
                  <a:fillRect l="-959" t="-1942" b="-1456"/>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52D31C-2BC7-5568-AB83-FCB4C65BB92D}"/>
                  </a:ext>
                </a:extLst>
              </p:cNvPr>
              <p:cNvSpPr txBox="1"/>
              <p:nvPr/>
            </p:nvSpPr>
            <p:spPr>
              <a:xfrm>
                <a:off x="3479666" y="5228856"/>
                <a:ext cx="6223370" cy="715324"/>
              </a:xfrm>
              <a:prstGeom prst="rect">
                <a:avLst/>
              </a:prstGeom>
              <a:noFill/>
            </p:spPr>
            <p:txBody>
              <a:bodyPr wrap="none" lIns="0" tIns="0" rIns="0" bIns="0" rtlCol="0">
                <a:spAutoFit/>
              </a:bodyPr>
              <a:lstStyle/>
              <a:p>
                <a14:m>
                  <m:oMath xmlns:m="http://schemas.openxmlformats.org/officeDocument/2006/math">
                    <m:r>
                      <a:rPr lang="de-DE" sz="2400" b="0" i="1" smtClean="0">
                        <a:solidFill>
                          <a:schemeClr val="tx1"/>
                        </a:solidFill>
                        <a:latin typeface="Cambria Math" panose="02040503050406030204" pitchFamily="18" charset="0"/>
                      </a:rPr>
                      <m:t>𝑃</m:t>
                    </m:r>
                    <m:d>
                      <m:dPr>
                        <m:ctrlPr>
                          <a:rPr lang="de-DE" sz="2400" b="0" i="1" smtClean="0">
                            <a:solidFill>
                              <a:schemeClr val="tx1"/>
                            </a:solidFill>
                            <a:latin typeface="Cambria Math" panose="02040503050406030204" pitchFamily="18" charset="0"/>
                          </a:rPr>
                        </m:ctrlPr>
                      </m:dPr>
                      <m:e>
                        <m:r>
                          <a:rPr lang="de-DE" sz="2400" b="0" i="1" smtClean="0">
                            <a:solidFill>
                              <a:schemeClr val="tx1"/>
                            </a:solidFill>
                            <a:latin typeface="Cambria Math" panose="02040503050406030204" pitchFamily="18" charset="0"/>
                          </a:rPr>
                          <m:t> </m:t>
                        </m:r>
                        <m:d>
                          <m:dPr>
                            <m:begChr m:val="|"/>
                            <m:endChr m:val="|"/>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𝑛</m:t>
                                </m:r>
                              </m:den>
                            </m:f>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𝑖</m:t>
                                    </m:r>
                                  </m:sub>
                                </m:sSub>
                              </m:e>
                            </m:nary>
                            <m:r>
                              <a:rPr lang="en-US" sz="2400" b="0" i="1"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E</m:t>
                            </m:r>
                            <m:d>
                              <m:dPr>
                                <m:ctrlPr>
                                  <a:rPr lang="en-US" sz="2400" b="0" i="1" smtClean="0">
                                    <a:solidFill>
                                      <a:schemeClr val="tx1"/>
                                    </a:solidFill>
                                    <a:latin typeface="Cambria Math" panose="02040503050406030204" pitchFamily="18" charset="0"/>
                                  </a:rPr>
                                </m:ctrlPr>
                              </m:d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e>
                            </m:d>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𝜖</m:t>
                        </m:r>
                      </m:e>
                    </m:d>
                    <m:r>
                      <a:rPr lang="en-US" sz="2400" b="0" i="1" smtClean="0">
                        <a:solidFill>
                          <a:schemeClr val="tx1"/>
                        </a:solidFill>
                        <a:latin typeface="Cambria Math" panose="02040503050406030204" pitchFamily="18" charset="0"/>
                      </a:rPr>
                      <m:t>≤2 </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𝑒</m:t>
                        </m:r>
                      </m:e>
                      <m:sup>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2</m:t>
                            </m:r>
                            <m:r>
                              <a:rPr lang="en-US" sz="2400" b="0" i="1" smtClean="0">
                                <a:solidFill>
                                  <a:schemeClr val="tx1"/>
                                </a:solidFill>
                                <a:latin typeface="Cambria Math" panose="02040503050406030204" pitchFamily="18" charset="0"/>
                              </a:rPr>
                              <m:t>𝑛</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𝜖</m:t>
                                </m:r>
                              </m:e>
                              <m:sup>
                                <m:r>
                                  <a:rPr lang="en-US" sz="2400" b="0" i="1" smtClean="0">
                                    <a:solidFill>
                                      <a:schemeClr val="tx1"/>
                                    </a:solidFill>
                                    <a:latin typeface="Cambria Math" panose="02040503050406030204" pitchFamily="18" charset="0"/>
                                  </a:rPr>
                                  <m:t>2</m:t>
                                </m:r>
                              </m:sup>
                            </m:sSup>
                          </m:num>
                          <m:den>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𝑏</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m:t>
                                    </m:r>
                                  </m:e>
                                </m:d>
                              </m:e>
                              <m:sup>
                                <m:r>
                                  <a:rPr lang="en-US" sz="2400" b="0" i="1" smtClean="0">
                                    <a:solidFill>
                                      <a:schemeClr val="tx1"/>
                                    </a:solidFill>
                                    <a:latin typeface="Cambria Math" panose="02040503050406030204" pitchFamily="18" charset="0"/>
                                  </a:rPr>
                                  <m:t>2</m:t>
                                </m:r>
                              </m:sup>
                            </m:sSup>
                          </m:den>
                        </m:f>
                        <m:r>
                          <a:rPr lang="en-US" sz="2400" b="0" i="1" smtClean="0">
                            <a:solidFill>
                              <a:schemeClr val="tx1"/>
                            </a:solidFill>
                            <a:latin typeface="Cambria Math" panose="02040503050406030204" pitchFamily="18" charset="0"/>
                          </a:rPr>
                          <m:t> </m:t>
                        </m:r>
                      </m:sup>
                    </m:sSup>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𝜖</m:t>
                    </m:r>
                    <m:r>
                      <a:rPr lang="en-US" sz="2400" b="0" i="1" smtClean="0">
                        <a:solidFill>
                          <a:schemeClr val="tx1"/>
                        </a:solidFill>
                        <a:latin typeface="Cambria Math" panose="02040503050406030204" pitchFamily="18" charset="0"/>
                      </a:rPr>
                      <m:t>&gt;0</m:t>
                    </m:r>
                  </m:oMath>
                </a14:m>
                <a:r>
                  <a:rPr lang="en-US" sz="2400" dirty="0">
                    <a:solidFill>
                      <a:schemeClr val="tx1"/>
                    </a:solidFill>
                  </a:rPr>
                  <a:t> </a:t>
                </a:r>
                <a:endParaRPr lang="en-AT" sz="2400" dirty="0">
                  <a:solidFill>
                    <a:schemeClr val="tx1"/>
                  </a:solidFill>
                </a:endParaRPr>
              </a:p>
            </p:txBody>
          </p:sp>
        </mc:Choice>
        <mc:Fallback xmlns="">
          <p:sp>
            <p:nvSpPr>
              <p:cNvPr id="6" name="TextBox 5">
                <a:extLst>
                  <a:ext uri="{FF2B5EF4-FFF2-40B4-BE49-F238E27FC236}">
                    <a16:creationId xmlns:a16="http://schemas.microsoft.com/office/drawing/2014/main" id="{5C52D31C-2BC7-5568-AB83-FCB4C65BB92D}"/>
                  </a:ext>
                </a:extLst>
              </p:cNvPr>
              <p:cNvSpPr txBox="1">
                <a:spLocks noRot="1" noChangeAspect="1" noMove="1" noResize="1" noEditPoints="1" noAdjustHandles="1" noChangeArrowheads="1" noChangeShapeType="1" noTextEdit="1"/>
              </p:cNvSpPr>
              <p:nvPr/>
            </p:nvSpPr>
            <p:spPr>
              <a:xfrm>
                <a:off x="3479666" y="5228856"/>
                <a:ext cx="6223370" cy="715324"/>
              </a:xfrm>
              <a:prstGeom prst="rect">
                <a:avLst/>
              </a:prstGeom>
              <a:blipFill>
                <a:blip r:embed="rId4"/>
                <a:stretch>
                  <a:fillRect/>
                </a:stretch>
              </a:blipFill>
            </p:spPr>
            <p:txBody>
              <a:bodyPr/>
              <a:lstStyle/>
              <a:p>
                <a:r>
                  <a:rPr lang="en-AT">
                    <a:noFill/>
                  </a:rPr>
                  <a:t> </a:t>
                </a:r>
              </a:p>
            </p:txBody>
          </p:sp>
        </mc:Fallback>
      </mc:AlternateContent>
    </p:spTree>
    <p:extLst>
      <p:ext uri="{BB962C8B-B14F-4D97-AF65-F5344CB8AC3E}">
        <p14:creationId xmlns:p14="http://schemas.microsoft.com/office/powerpoint/2010/main" val="193975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1E60-0564-9228-B661-04961B97D8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B33F8E-E64A-12E2-EF12-4CAEDF9B261C}"/>
              </a:ext>
            </a:extLst>
          </p:cNvPr>
          <p:cNvSpPr>
            <a:spLocks noGrp="1"/>
          </p:cNvSpPr>
          <p:nvPr>
            <p:ph type="title"/>
          </p:nvPr>
        </p:nvSpPr>
        <p:spPr/>
        <p:txBody>
          <a:bodyPr/>
          <a:lstStyle/>
          <a:p>
            <a:r>
              <a:rPr lang="en-US" dirty="0"/>
              <a:t>Example of applying </a:t>
            </a:r>
            <a:r>
              <a:rPr lang="en-US" dirty="0" err="1"/>
              <a:t>Hoeffding’s</a:t>
            </a:r>
            <a:r>
              <a:rPr lang="en-US" dirty="0"/>
              <a:t> inequality</a:t>
            </a:r>
            <a:endParaRPr lang="en-AT" dirty="0"/>
          </a:p>
        </p:txBody>
      </p:sp>
      <p:sp>
        <p:nvSpPr>
          <p:cNvPr id="3" name="Slide Number Placeholder 2">
            <a:extLst>
              <a:ext uri="{FF2B5EF4-FFF2-40B4-BE49-F238E27FC236}">
                <a16:creationId xmlns:a16="http://schemas.microsoft.com/office/drawing/2014/main" id="{25F1A4D2-B9AA-34CF-1B65-A036D8EF6EE2}"/>
              </a:ext>
            </a:extLst>
          </p:cNvPr>
          <p:cNvSpPr>
            <a:spLocks noGrp="1"/>
          </p:cNvSpPr>
          <p:nvPr>
            <p:ph type="sldNum" sz="quarter" idx="12"/>
          </p:nvPr>
        </p:nvSpPr>
        <p:spPr/>
        <p:txBody>
          <a:bodyPr/>
          <a:lstStyle/>
          <a:p>
            <a:fld id="{CC491BDB-77F2-4EF0-887C-9DE660584513}" type="slidenum">
              <a:rPr lang="en-GB" smtClean="0"/>
              <a:pPr/>
              <a:t>39</a:t>
            </a:fld>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326112-B59C-AECA-DABD-DDB1ABD3260B}"/>
                  </a:ext>
                </a:extLst>
              </p:cNvPr>
              <p:cNvSpPr txBox="1"/>
              <p:nvPr/>
            </p:nvSpPr>
            <p:spPr>
              <a:xfrm>
                <a:off x="342787" y="1322977"/>
                <a:ext cx="10809773" cy="1200329"/>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How many samples (e.g., training data samples!) from the random distribution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𝑥</m:t>
                    </m:r>
                    <m:r>
                      <a:rPr lang="en-US" sz="2400" i="1"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do we need such that with probability at least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1−</m:t>
                    </m:r>
                    <m:r>
                      <a:rPr lang="en-US" sz="2400" i="1" dirty="0" smtClean="0">
                        <a:latin typeface="Cambria Math" panose="02040503050406030204" pitchFamily="18" charset="0"/>
                        <a:cs typeface="Beaufort for LOL" panose="02020503050000020004" pitchFamily="18" charset="0"/>
                      </a:rPr>
                      <m:t>𝛿</m:t>
                    </m:r>
                  </m:oMath>
                </a14:m>
                <a:r>
                  <a:rPr lang="en-US" sz="2400" dirty="0">
                    <a:latin typeface="Beaufort for LOL" panose="02020503050000020004" pitchFamily="18" charset="0"/>
                    <a:cs typeface="Beaufort for LOL" panose="02020503050000020004" pitchFamily="18" charset="0"/>
                  </a:rPr>
                  <a:t> the average does not deviate by more than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𝜖</m:t>
                    </m:r>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from the expectation value?</a:t>
                </a:r>
                <a:endParaRPr lang="en-AT" sz="2400" i="1" dirty="0">
                  <a:latin typeface="Beaufort for LOL" panose="02020503050000020004" pitchFamily="18" charset="0"/>
                  <a:cs typeface="Beaufort for LOL" panose="02020503050000020004" pitchFamily="18" charset="0"/>
                </a:endParaRPr>
              </a:p>
            </p:txBody>
          </p:sp>
        </mc:Choice>
        <mc:Fallback xmlns="">
          <p:sp>
            <p:nvSpPr>
              <p:cNvPr id="5" name="TextBox 4">
                <a:extLst>
                  <a:ext uri="{FF2B5EF4-FFF2-40B4-BE49-F238E27FC236}">
                    <a16:creationId xmlns:a16="http://schemas.microsoft.com/office/drawing/2014/main" id="{E1326112-B59C-AECA-DABD-DDB1ABD3260B}"/>
                  </a:ext>
                </a:extLst>
              </p:cNvPr>
              <p:cNvSpPr txBox="1">
                <a:spLocks noRot="1" noChangeAspect="1" noMove="1" noResize="1" noEditPoints="1" noAdjustHandles="1" noChangeArrowheads="1" noChangeShapeType="1" noTextEdit="1"/>
              </p:cNvSpPr>
              <p:nvPr/>
            </p:nvSpPr>
            <p:spPr>
              <a:xfrm>
                <a:off x="342787" y="1322977"/>
                <a:ext cx="10809773" cy="1200329"/>
              </a:xfrm>
              <a:prstGeom prst="rect">
                <a:avLst/>
              </a:prstGeom>
              <a:blipFill>
                <a:blip r:embed="rId2"/>
                <a:stretch>
                  <a:fillRect l="-846" t="-4061" r="-1466" b="-1066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5B008CE-5BD8-F32C-8205-CCAB54DC10E8}"/>
                  </a:ext>
                </a:extLst>
              </p:cNvPr>
              <p:cNvSpPr txBox="1"/>
              <p:nvPr/>
            </p:nvSpPr>
            <p:spPr>
              <a:xfrm>
                <a:off x="342786" y="2761698"/>
                <a:ext cx="10809773" cy="724044"/>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Answer: </a:t>
                </a:r>
                <a:r>
                  <a:rPr lang="en-US" sz="2400" dirty="0">
                    <a:latin typeface="Beaufort for LOL" panose="02020503050000020004" pitchFamily="18" charset="0"/>
                    <a:cs typeface="Beaufort for LOL" panose="02020503050000020004" pitchFamily="18" charset="0"/>
                  </a:rPr>
                  <a:t>Using </a:t>
                </a:r>
                <a:r>
                  <a:rPr lang="en-US" sz="2400" dirty="0" err="1">
                    <a:latin typeface="Beaufort for LOL" panose="02020503050000020004" pitchFamily="18" charset="0"/>
                    <a:cs typeface="Beaufort for LOL" panose="02020503050000020004" pitchFamily="18" charset="0"/>
                  </a:rPr>
                  <a:t>Hoeffding’s</a:t>
                </a:r>
                <a:r>
                  <a:rPr lang="en-US" sz="2400" dirty="0">
                    <a:latin typeface="Beaufort for LOL" panose="02020503050000020004" pitchFamily="18" charset="0"/>
                    <a:cs typeface="Beaufort for LOL" panose="02020503050000020004" pitchFamily="18" charset="0"/>
                  </a:rPr>
                  <a:t> inequality, we set </a:t>
                </a:r>
                <a14:m>
                  <m:oMath xmlns:m="http://schemas.openxmlformats.org/officeDocument/2006/math">
                    <m:r>
                      <a:rPr lang="en-US" sz="2400" b="0" i="1" smtClean="0">
                        <a:latin typeface="Cambria Math" panose="02040503050406030204" pitchFamily="18" charset="0"/>
                      </a:rPr>
                      <m:t>𝛿</m:t>
                    </m:r>
                    <m:r>
                      <a:rPr lang="en-US" sz="2400" b="0" i="1" smtClean="0">
                        <a:latin typeface="Cambria Math" panose="02040503050406030204" pitchFamily="18" charset="0"/>
                      </a:rPr>
                      <m:t>=2 </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m:t>
                            </m:r>
                            <m:r>
                              <a:rPr lang="en-US" sz="2400" i="1">
                                <a:latin typeface="Cambria Math" panose="02040503050406030204" pitchFamily="18" charset="0"/>
                              </a:rPr>
                              <m:t>𝑛</m:t>
                            </m:r>
                            <m:sSup>
                              <m:sSupPr>
                                <m:ctrlPr>
                                  <a:rPr lang="en-US" sz="2400" i="1">
                                    <a:latin typeface="Cambria Math" panose="02040503050406030204" pitchFamily="18" charset="0"/>
                                  </a:rPr>
                                </m:ctrlPr>
                              </m:sSupPr>
                              <m:e>
                                <m:r>
                                  <a:rPr lang="en-US" sz="2400" i="1">
                                    <a:latin typeface="Cambria Math" panose="02040503050406030204" pitchFamily="18" charset="0"/>
                                  </a:rPr>
                                  <m:t>𝜖</m:t>
                                </m:r>
                              </m:e>
                              <m:sup>
                                <m:r>
                                  <a:rPr lang="en-US" sz="2400" i="1">
                                    <a:latin typeface="Cambria Math" panose="02040503050406030204" pitchFamily="18" charset="0"/>
                                  </a:rPr>
                                  <m:t>2</m:t>
                                </m:r>
                              </m:sup>
                            </m:sSup>
                          </m:num>
                          <m:den>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e>
                              <m:sup>
                                <m:r>
                                  <a:rPr lang="en-US" sz="2400" i="1">
                                    <a:latin typeface="Cambria Math" panose="02040503050406030204" pitchFamily="18" charset="0"/>
                                  </a:rPr>
                                  <m:t>2</m:t>
                                </m:r>
                              </m:sup>
                            </m:sSup>
                          </m:den>
                        </m:f>
                        <m:r>
                          <a:rPr lang="en-US" sz="2400" i="1">
                            <a:latin typeface="Cambria Math" panose="02040503050406030204" pitchFamily="18" charset="0"/>
                          </a:rPr>
                          <m:t> </m:t>
                        </m:r>
                      </m:sup>
                    </m:sSup>
                  </m:oMath>
                </a14:m>
                <a:r>
                  <a:rPr lang="en-US" sz="2400" i="1" dirty="0">
                    <a:latin typeface="Beaufort for LOL" panose="02020503050000020004" pitchFamily="18" charset="0"/>
                    <a:cs typeface="Beaufort for LOL" panose="02020503050000020004" pitchFamily="18" charset="0"/>
                  </a:rPr>
                  <a:t> </a:t>
                </a:r>
                <a:r>
                  <a:rPr lang="en-US" sz="2400" dirty="0">
                    <a:latin typeface="Beaufort for LOL" panose="02020503050000020004" pitchFamily="18" charset="0"/>
                    <a:cs typeface="Beaufort for LOL" panose="02020503050000020004" pitchFamily="18" charset="0"/>
                  </a:rPr>
                  <a:t>from which we get:</a:t>
                </a:r>
                <a:endParaRPr lang="en-AT"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55B008CE-5BD8-F32C-8205-CCAB54DC10E8}"/>
                  </a:ext>
                </a:extLst>
              </p:cNvPr>
              <p:cNvSpPr txBox="1">
                <a:spLocks noRot="1" noChangeAspect="1" noMove="1" noResize="1" noEditPoints="1" noAdjustHandles="1" noChangeArrowheads="1" noChangeShapeType="1" noTextEdit="1"/>
              </p:cNvSpPr>
              <p:nvPr/>
            </p:nvSpPr>
            <p:spPr>
              <a:xfrm>
                <a:off x="342786" y="2761698"/>
                <a:ext cx="10809773" cy="724044"/>
              </a:xfrm>
              <a:prstGeom prst="rect">
                <a:avLst/>
              </a:prstGeom>
              <a:blipFill>
                <a:blip r:embed="rId3"/>
                <a:stretch>
                  <a:fillRect l="-846" b="-176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80EA29B-291D-2B0A-6E45-FA68EF0B99EC}"/>
                  </a:ext>
                </a:extLst>
              </p:cNvPr>
              <p:cNvSpPr txBox="1"/>
              <p:nvPr/>
            </p:nvSpPr>
            <p:spPr>
              <a:xfrm>
                <a:off x="242891" y="4351494"/>
                <a:ext cx="6097604" cy="11835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𝜖</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d>
                                <m:dPr>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𝛿</m:t>
                                          </m:r>
                                        </m:e>
                                      </m:d>
                                    </m:e>
                                  </m:func>
                                </m:e>
                              </m:d>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𝑎</m:t>
                                      </m:r>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r>
                                <a:rPr lang="en-US" sz="2400" b="0" i="1" smtClean="0">
                                  <a:latin typeface="Cambria Math" panose="02040503050406030204" pitchFamily="18" charset="0"/>
                                </a:rPr>
                                <m:t>𝑛</m:t>
                              </m:r>
                            </m:den>
                          </m:f>
                        </m:e>
                      </m:rad>
                    </m:oMath>
                  </m:oMathPara>
                </a14:m>
                <a:endParaRPr lang="en-AT" sz="2400" dirty="0"/>
              </a:p>
            </p:txBody>
          </p:sp>
        </mc:Choice>
        <mc:Fallback xmlns="">
          <p:sp>
            <p:nvSpPr>
              <p:cNvPr id="8" name="TextBox 7">
                <a:extLst>
                  <a:ext uri="{FF2B5EF4-FFF2-40B4-BE49-F238E27FC236}">
                    <a16:creationId xmlns:a16="http://schemas.microsoft.com/office/drawing/2014/main" id="{880EA29B-291D-2B0A-6E45-FA68EF0B99EC}"/>
                  </a:ext>
                </a:extLst>
              </p:cNvPr>
              <p:cNvSpPr txBox="1">
                <a:spLocks noRot="1" noChangeAspect="1" noMove="1" noResize="1" noEditPoints="1" noAdjustHandles="1" noChangeArrowheads="1" noChangeShapeType="1" noTextEdit="1"/>
              </p:cNvSpPr>
              <p:nvPr/>
            </p:nvSpPr>
            <p:spPr>
              <a:xfrm>
                <a:off x="242891" y="4351494"/>
                <a:ext cx="6097604" cy="1183529"/>
              </a:xfrm>
              <a:prstGeom prst="rect">
                <a:avLst/>
              </a:prstGeom>
              <a:blipFill>
                <a:blip r:embed="rId4"/>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E9C8B6-1EA5-4586-4C96-26AA03A35188}"/>
                  </a:ext>
                </a:extLst>
              </p:cNvPr>
              <p:cNvSpPr txBox="1"/>
              <p:nvPr/>
            </p:nvSpPr>
            <p:spPr>
              <a:xfrm>
                <a:off x="5671486" y="4526509"/>
                <a:ext cx="6097604" cy="8334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2</m:t>
                                      </m:r>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r>
                                        <a:rPr lang="en-US" sz="2400" i="1">
                                          <a:latin typeface="Cambria Math" panose="02040503050406030204" pitchFamily="18" charset="0"/>
                                        </a:rPr>
                                        <m:t>𝛿</m:t>
                                      </m:r>
                                    </m:e>
                                  </m:d>
                                </m:e>
                              </m:func>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𝑏</m:t>
                                  </m:r>
                                  <m:r>
                                    <a:rPr lang="en-US" sz="2400" i="1">
                                      <a:latin typeface="Cambria Math" panose="02040503050406030204" pitchFamily="18" charset="0"/>
                                    </a:rPr>
                                    <m:t>−</m:t>
                                  </m:r>
                                  <m:r>
                                    <a:rPr lang="en-US" sz="2400" i="1">
                                      <a:latin typeface="Cambria Math" panose="02040503050406030204" pitchFamily="18" charset="0"/>
                                    </a:rPr>
                                    <m:t>𝑎</m:t>
                                  </m:r>
                                </m:e>
                              </m:d>
                            </m:e>
                            <m:sup>
                              <m:r>
                                <a:rPr lang="en-US" sz="2400" i="1">
                                  <a:latin typeface="Cambria Math" panose="02040503050406030204" pitchFamily="18" charset="0"/>
                                </a:rPr>
                                <m:t>2</m:t>
                              </m:r>
                            </m:sup>
                          </m:sSup>
                        </m:num>
                        <m:den>
                          <m:r>
                            <a:rPr lang="en-US" sz="2400" i="1">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𝜖</m:t>
                              </m:r>
                            </m:e>
                            <m:sup>
                              <m:r>
                                <a:rPr lang="en-US" sz="2400" i="1">
                                  <a:latin typeface="Cambria Math" panose="02040503050406030204" pitchFamily="18" charset="0"/>
                                </a:rPr>
                                <m:t>2</m:t>
                              </m:r>
                            </m:sup>
                          </m:sSup>
                        </m:den>
                      </m:f>
                    </m:oMath>
                  </m:oMathPara>
                </a14:m>
                <a:endParaRPr lang="en-AT" sz="2400" dirty="0"/>
              </a:p>
            </p:txBody>
          </p:sp>
        </mc:Choice>
        <mc:Fallback xmlns="">
          <p:sp>
            <p:nvSpPr>
              <p:cNvPr id="9" name="TextBox 8">
                <a:extLst>
                  <a:ext uri="{FF2B5EF4-FFF2-40B4-BE49-F238E27FC236}">
                    <a16:creationId xmlns:a16="http://schemas.microsoft.com/office/drawing/2014/main" id="{BAE9C8B6-1EA5-4586-4C96-26AA03A35188}"/>
                  </a:ext>
                </a:extLst>
              </p:cNvPr>
              <p:cNvSpPr txBox="1">
                <a:spLocks noRot="1" noChangeAspect="1" noMove="1" noResize="1" noEditPoints="1" noAdjustHandles="1" noChangeArrowheads="1" noChangeShapeType="1" noTextEdit="1"/>
              </p:cNvSpPr>
              <p:nvPr/>
            </p:nvSpPr>
            <p:spPr>
              <a:xfrm>
                <a:off x="5671486" y="4526509"/>
                <a:ext cx="6097604" cy="833498"/>
              </a:xfrm>
              <a:prstGeom prst="rect">
                <a:avLst/>
              </a:prstGeom>
              <a:blipFill>
                <a:blip r:embed="rId5"/>
                <a:stretch>
                  <a:fillRect/>
                </a:stretch>
              </a:blipFill>
            </p:spPr>
            <p:txBody>
              <a:bodyPr/>
              <a:lstStyle/>
              <a:p>
                <a:r>
                  <a:rPr lang="en-AT">
                    <a:noFill/>
                  </a:rPr>
                  <a:t> </a:t>
                </a:r>
              </a:p>
            </p:txBody>
          </p:sp>
        </mc:Fallback>
      </mc:AlternateContent>
      <p:sp>
        <p:nvSpPr>
          <p:cNvPr id="10" name="TextBox 9">
            <a:extLst>
              <a:ext uri="{FF2B5EF4-FFF2-40B4-BE49-F238E27FC236}">
                <a16:creationId xmlns:a16="http://schemas.microsoft.com/office/drawing/2014/main" id="{736B6488-C762-5748-C414-FFEDEFE2726D}"/>
              </a:ext>
            </a:extLst>
          </p:cNvPr>
          <p:cNvSpPr txBox="1"/>
          <p:nvPr/>
        </p:nvSpPr>
        <p:spPr>
          <a:xfrm>
            <a:off x="5765534" y="4767217"/>
            <a:ext cx="745442"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and</a:t>
            </a:r>
            <a:endParaRPr lang="en-AT" sz="2400" i="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82032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IC">
            <a:extLst>
              <a:ext uri="{FF2B5EF4-FFF2-40B4-BE49-F238E27FC236}">
                <a16:creationId xmlns:a16="http://schemas.microsoft.com/office/drawing/2014/main" id="{7ADD623D-D820-C05B-FE4E-D6C67201C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2D2C9C-AF63-FC43-28A5-1BB682D30691}"/>
              </a:ext>
            </a:extLst>
          </p:cNvPr>
          <p:cNvSpPr txBox="1"/>
          <p:nvPr/>
        </p:nvSpPr>
        <p:spPr>
          <a:xfrm>
            <a:off x="173444" y="1812181"/>
            <a:ext cx="6442789" cy="830997"/>
          </a:xfrm>
          <a:prstGeom prst="rect">
            <a:avLst/>
          </a:prstGeom>
          <a:noFill/>
        </p:spPr>
        <p:txBody>
          <a:bodyPr wrap="none" rtlCol="0">
            <a:spAutoFit/>
          </a:bodyPr>
          <a:lstStyle/>
          <a:p>
            <a:pPr algn="ctr"/>
            <a:r>
              <a:rPr lang="en-GB" sz="2400" b="1" dirty="0">
                <a:latin typeface="Beaufort for LOL" panose="02020503050000020004" pitchFamily="18" charset="0"/>
                <a:cs typeface="Beaufort for LOL" panose="02020503050000020004" pitchFamily="18" charset="0"/>
              </a:rPr>
              <a:t>Colloquial interpretation of probability phrases</a:t>
            </a:r>
            <a:br>
              <a:rPr lang="en-GB" sz="2400" b="1" dirty="0">
                <a:latin typeface="Beaufort for LOL" panose="02020503050000020004" pitchFamily="18" charset="0"/>
                <a:cs typeface="Beaufort for LOL" panose="02020503050000020004" pitchFamily="18" charset="0"/>
              </a:rPr>
            </a:br>
            <a:r>
              <a:rPr lang="en-GB" sz="2400" b="1" dirty="0">
                <a:latin typeface="Beaufort for LOL" panose="02020503050000020004" pitchFamily="18" charset="0"/>
                <a:cs typeface="Beaufort for LOL" panose="02020503050000020004" pitchFamily="18" charset="0"/>
              </a:rPr>
              <a:t>features a wide spread </a:t>
            </a:r>
            <a:endParaRPr lang="en-AT" sz="2400" b="1" dirty="0">
              <a:latin typeface="Beaufort for LOL" panose="02020503050000020004" pitchFamily="18" charset="0"/>
              <a:cs typeface="Beaufort for LOL" panose="02020503050000020004" pitchFamily="18" charset="0"/>
            </a:endParaRPr>
          </a:p>
        </p:txBody>
      </p:sp>
      <p:cxnSp>
        <p:nvCxnSpPr>
          <p:cNvPr id="5" name="Straight Arrow Connector 4">
            <a:extLst>
              <a:ext uri="{FF2B5EF4-FFF2-40B4-BE49-F238E27FC236}">
                <a16:creationId xmlns:a16="http://schemas.microsoft.com/office/drawing/2014/main" id="{A726B39C-61FD-0443-017C-F03E5CF094C3}"/>
              </a:ext>
            </a:extLst>
          </p:cNvPr>
          <p:cNvCxnSpPr>
            <a:cxnSpLocks/>
          </p:cNvCxnSpPr>
          <p:nvPr/>
        </p:nvCxnSpPr>
        <p:spPr>
          <a:xfrm>
            <a:off x="3451343" y="2900064"/>
            <a:ext cx="0" cy="615768"/>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3F2F7A2-FB44-6CCA-C5EC-B01615F2864C}"/>
              </a:ext>
            </a:extLst>
          </p:cNvPr>
          <p:cNvSpPr txBox="1"/>
          <p:nvPr/>
        </p:nvSpPr>
        <p:spPr>
          <a:xfrm>
            <a:off x="84076" y="3772718"/>
            <a:ext cx="6994222" cy="461665"/>
          </a:xfrm>
          <a:prstGeom prst="rect">
            <a:avLst/>
          </a:prstGeom>
          <a:noFill/>
        </p:spPr>
        <p:txBody>
          <a:bodyPr wrap="none" rtlCol="0">
            <a:spAutoFit/>
          </a:bodyPr>
          <a:lstStyle/>
          <a:p>
            <a:r>
              <a:rPr lang="en-GB" sz="2400" b="1" dirty="0">
                <a:solidFill>
                  <a:srgbClr val="B22222"/>
                </a:solidFill>
                <a:latin typeface="Beaufort for LOL" panose="02020503050000020004" pitchFamily="18" charset="0"/>
                <a:cs typeface="Beaufort for LOL" panose="02020503050000020004" pitchFamily="18" charset="0"/>
              </a:rPr>
              <a:t>Developing an intuition about probability is HARD!</a:t>
            </a:r>
            <a:endParaRPr lang="en-AT" sz="2400" b="1" dirty="0">
              <a:solidFill>
                <a:srgbClr val="B22222"/>
              </a:solidFill>
              <a:latin typeface="Beaufort for LOL" panose="02020503050000020004" pitchFamily="18" charset="0"/>
              <a:cs typeface="Beaufort for LOL" panose="02020503050000020004" pitchFamily="18" charset="0"/>
            </a:endParaRPr>
          </a:p>
        </p:txBody>
      </p:sp>
      <p:sp>
        <p:nvSpPr>
          <p:cNvPr id="9" name="TextBox 8">
            <a:extLst>
              <a:ext uri="{FF2B5EF4-FFF2-40B4-BE49-F238E27FC236}">
                <a16:creationId xmlns:a16="http://schemas.microsoft.com/office/drawing/2014/main" id="{2F6D2152-279E-F187-E2F4-92050D92B431}"/>
              </a:ext>
            </a:extLst>
          </p:cNvPr>
          <p:cNvSpPr txBox="1"/>
          <p:nvPr/>
        </p:nvSpPr>
        <p:spPr>
          <a:xfrm>
            <a:off x="-21611" y="6626891"/>
            <a:ext cx="10200167" cy="246221"/>
          </a:xfrm>
          <a:prstGeom prst="rect">
            <a:avLst/>
          </a:prstGeom>
          <a:noFill/>
        </p:spPr>
        <p:txBody>
          <a:bodyPr wrap="square">
            <a:spAutoFit/>
          </a:bodyPr>
          <a:lstStyle/>
          <a:p>
            <a:r>
              <a:rPr lang="en-GB" sz="1000" b="0" i="0" dirty="0">
                <a:effectLst/>
                <a:latin typeface="Beaufort for LOL" panose="02020503050000020004" pitchFamily="18" charset="0"/>
                <a:cs typeface="Beaufort for LOL" panose="02020503050000020004" pitchFamily="18" charset="0"/>
              </a:rPr>
              <a:t>Willems, S., Albers, C. and Smeets, I. (2020). </a:t>
            </a:r>
            <a:r>
              <a:rPr lang="en-GB" sz="1000" b="0" i="1" dirty="0">
                <a:effectLst/>
                <a:latin typeface="Beaufort for LOL" panose="02020503050000020004" pitchFamily="18" charset="0"/>
                <a:cs typeface="Beaufort for LOL" panose="02020503050000020004" pitchFamily="18" charset="0"/>
              </a:rPr>
              <a:t>Variability in the interpretation of probability phrases used in Dutch news articles — a risk for miscommunication </a:t>
            </a:r>
            <a:r>
              <a:rPr lang="en-GB" sz="1000" b="0" dirty="0">
                <a:effectLst/>
                <a:latin typeface="Beaufort for LOL" panose="02020503050000020004" pitchFamily="18" charset="0"/>
                <a:cs typeface="Beaufort for LOL" panose="02020503050000020004" pitchFamily="18" charset="0"/>
              </a:rPr>
              <a:t>JCOM</a:t>
            </a:r>
            <a:r>
              <a:rPr lang="en-GB" sz="1000" b="0" i="0" dirty="0">
                <a:effectLst/>
                <a:latin typeface="Beaufort for LOL" panose="02020503050000020004" pitchFamily="18" charset="0"/>
                <a:cs typeface="Beaufort for LOL" panose="02020503050000020004" pitchFamily="18" charset="0"/>
              </a:rPr>
              <a:t> 19(02), A03.</a:t>
            </a:r>
            <a:endParaRPr lang="en-AT" sz="10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1247771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9BBD5-C4AB-DC03-5864-4207E7101D89}"/>
            </a:ext>
          </a:extLst>
        </p:cNvPr>
        <p:cNvGrpSpPr/>
        <p:nvPr/>
      </p:nvGrpSpPr>
      <p:grpSpPr>
        <a:xfrm>
          <a:off x="0" y="0"/>
          <a:ext cx="0" cy="0"/>
          <a:chOff x="0" y="0"/>
          <a:chExt cx="0" cy="0"/>
        </a:xfrm>
      </p:grpSpPr>
      <p:pic>
        <p:nvPicPr>
          <p:cNvPr id="1026" name="Picture 2" descr="40+ Thousand Card Envelope Drawing Royalty-Free Images, Stock Photos &amp;  Pictures | Shutterstock">
            <a:extLst>
              <a:ext uri="{FF2B5EF4-FFF2-40B4-BE49-F238E27FC236}">
                <a16:creationId xmlns:a16="http://schemas.microsoft.com/office/drawing/2014/main" id="{A6134F6E-4150-82E8-4AA3-DD7207178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9486" y="-119587"/>
            <a:ext cx="1787156" cy="17871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3E1B1D-C45D-1536-B628-D0D0581E1B3E}"/>
              </a:ext>
            </a:extLst>
          </p:cNvPr>
          <p:cNvSpPr>
            <a:spLocks noGrp="1"/>
          </p:cNvSpPr>
          <p:nvPr>
            <p:ph type="title"/>
          </p:nvPr>
        </p:nvSpPr>
        <p:spPr/>
        <p:txBody>
          <a:bodyPr/>
          <a:lstStyle/>
          <a:p>
            <a:r>
              <a:rPr lang="en-US" dirty="0"/>
              <a:t>Information: measuring surprise of random variables</a:t>
            </a:r>
            <a:endParaRPr lang="en-AT" dirty="0"/>
          </a:p>
        </p:txBody>
      </p:sp>
      <p:sp>
        <p:nvSpPr>
          <p:cNvPr id="3" name="Slide Number Placeholder 2">
            <a:extLst>
              <a:ext uri="{FF2B5EF4-FFF2-40B4-BE49-F238E27FC236}">
                <a16:creationId xmlns:a16="http://schemas.microsoft.com/office/drawing/2014/main" id="{75C280E4-6806-ADC3-6E79-450DF4B9E9D7}"/>
              </a:ext>
            </a:extLst>
          </p:cNvPr>
          <p:cNvSpPr>
            <a:spLocks noGrp="1"/>
          </p:cNvSpPr>
          <p:nvPr>
            <p:ph type="sldNum" sz="quarter" idx="12"/>
          </p:nvPr>
        </p:nvSpPr>
        <p:spPr/>
        <p:txBody>
          <a:bodyPr/>
          <a:lstStyle/>
          <a:p>
            <a:fld id="{CC491BDB-77F2-4EF0-887C-9DE660584513}" type="slidenum">
              <a:rPr lang="en-GB" smtClean="0"/>
              <a:pPr/>
              <a:t>40</a:t>
            </a:fld>
            <a:endParaRPr lang="en-GB" dirty="0"/>
          </a:p>
        </p:txBody>
      </p:sp>
      <p:sp>
        <p:nvSpPr>
          <p:cNvPr id="4" name="TextBox 3">
            <a:extLst>
              <a:ext uri="{FF2B5EF4-FFF2-40B4-BE49-F238E27FC236}">
                <a16:creationId xmlns:a16="http://schemas.microsoft.com/office/drawing/2014/main" id="{FB12C5C9-7C6E-0CE9-1960-521C5EEE79EF}"/>
              </a:ext>
            </a:extLst>
          </p:cNvPr>
          <p:cNvSpPr txBox="1"/>
          <p:nvPr/>
        </p:nvSpPr>
        <p:spPr>
          <a:xfrm>
            <a:off x="222324" y="2378245"/>
            <a:ext cx="502484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Example message: </a:t>
            </a:r>
            <a:r>
              <a:rPr lang="en-US" sz="2400" dirty="0">
                <a:latin typeface="Beaufort for LOL" panose="02020503050000020004" pitchFamily="18" charset="0"/>
                <a:cs typeface="Beaufort for LOL" panose="02020503050000020004" pitchFamily="18" charset="0"/>
              </a:rPr>
              <a:t>A B A C</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F1D2F2E-AB6D-E833-FD97-E08A5D8BBA39}"/>
                  </a:ext>
                </a:extLst>
              </p:cNvPr>
              <p:cNvSpPr txBox="1"/>
              <p:nvPr/>
            </p:nvSpPr>
            <p:spPr>
              <a:xfrm>
                <a:off x="222325" y="1121070"/>
                <a:ext cx="11146468"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Assume </a:t>
                </a:r>
                <a:r>
                  <a:rPr lang="en-US" sz="2400" dirty="0">
                    <a:latin typeface="Beaufort for LOL" panose="02020503050000020004" pitchFamily="18" charset="0"/>
                    <a:cs typeface="Beaufort for LOL" panose="02020503050000020004" pitchFamily="18" charset="0"/>
                  </a:rPr>
                  <a:t>we send a message. The message consists of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independent random variables </a:t>
                </a:r>
                <a14:m>
                  <m:oMath xmlns:m="http://schemas.openxmlformats.org/officeDocument/2006/math">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𝑥</m:t>
                        </m:r>
                      </m:e>
                      <m:sub>
                        <m:r>
                          <a:rPr lang="en-US" sz="2400" i="1" dirty="0">
                            <a:latin typeface="Cambria Math" panose="02040503050406030204" pitchFamily="18" charset="0"/>
                            <a:cs typeface="Beaufort for LOL" panose="02020503050000020004" pitchFamily="18" charset="0"/>
                          </a:rPr>
                          <m:t>1</m:t>
                        </m:r>
                      </m:sub>
                    </m:sSub>
                    <m:r>
                      <a:rPr lang="en-US" sz="2400" i="1" dirty="0">
                        <a:latin typeface="Cambria Math" panose="02040503050406030204" pitchFamily="18" charset="0"/>
                        <a:cs typeface="Beaufort for LOL" panose="02020503050000020004" pitchFamily="18" charset="0"/>
                      </a:rPr>
                      <m:t>, </m:t>
                    </m:r>
                    <m:sSub>
                      <m:sSubPr>
                        <m:ctrlPr>
                          <a:rPr lang="en-US" sz="2400" i="1" dirty="0">
                            <a:latin typeface="Cambria Math" panose="02040503050406030204" pitchFamily="18" charset="0"/>
                            <a:cs typeface="Beaufort for LOL" panose="02020503050000020004" pitchFamily="18" charset="0"/>
                          </a:rPr>
                        </m:ctrlPr>
                      </m:sSubPr>
                      <m:e>
                        <m:r>
                          <a:rPr lang="en-US" sz="2400" i="1" dirty="0">
                            <a:latin typeface="Cambria Math" panose="02040503050406030204" pitchFamily="18" charset="0"/>
                            <a:cs typeface="Beaufort for LOL" panose="02020503050000020004" pitchFamily="18" charset="0"/>
                          </a:rPr>
                          <m:t>𝑥</m:t>
                        </m:r>
                      </m:e>
                      <m:sub>
                        <m:r>
                          <a:rPr lang="en-US" sz="2400" i="1" dirty="0">
                            <a:latin typeface="Cambria Math" panose="02040503050406030204" pitchFamily="18" charset="0"/>
                            <a:cs typeface="Beaufort for LOL" panose="02020503050000020004" pitchFamily="18" charset="0"/>
                          </a:rPr>
                          <m:t>2</m:t>
                        </m:r>
                      </m:sub>
                    </m:sSub>
                    <m:r>
                      <a:rPr lang="en-US" sz="2400" i="1" dirty="0">
                        <a:latin typeface="Cambria Math" panose="02040503050406030204" pitchFamily="18" charset="0"/>
                        <a:cs typeface="Beaufort for LOL" panose="02020503050000020004" pitchFamily="18" charset="0"/>
                      </a:rPr>
                      <m:t>, …, </m:t>
                    </m:r>
                    <m:sSub>
                      <m:sSubPr>
                        <m:ctrlPr>
                          <a:rPr lang="en-US" sz="2400" i="1" dirty="0" err="1">
                            <a:latin typeface="Cambria Math" panose="02040503050406030204" pitchFamily="18" charset="0"/>
                            <a:cs typeface="Beaufort for LOL" panose="02020503050000020004" pitchFamily="18" charset="0"/>
                          </a:rPr>
                        </m:ctrlPr>
                      </m:sSubPr>
                      <m:e>
                        <m:r>
                          <a:rPr lang="en-US" sz="2400" i="1" dirty="0" err="1">
                            <a:latin typeface="Cambria Math" panose="02040503050406030204" pitchFamily="18" charset="0"/>
                            <a:cs typeface="Beaufort for LOL" panose="02020503050000020004" pitchFamily="18" charset="0"/>
                          </a:rPr>
                          <m:t>𝑥</m:t>
                        </m:r>
                      </m:e>
                      <m:sub>
                        <m:r>
                          <a:rPr lang="en-US" sz="2400" i="1" dirty="0" err="1">
                            <a:latin typeface="Cambria Math" panose="02040503050406030204" pitchFamily="18" charset="0"/>
                            <a:cs typeface="Beaufort for LOL" panose="02020503050000020004" pitchFamily="18" charset="0"/>
                          </a:rPr>
                          <m:t>𝑛</m:t>
                        </m:r>
                      </m:sub>
                    </m:sSub>
                    <m:r>
                      <a:rPr lang="en-US" sz="2400" i="1" dirty="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that can take values [‘A’, ‘B’, ‘C’] with probabilities </a:t>
                </a:r>
                <a14:m>
                  <m:oMath xmlns:m="http://schemas.openxmlformats.org/officeDocument/2006/math">
                    <m:r>
                      <a:rPr lang="en-US" sz="2400" i="1" dirty="0">
                        <a:latin typeface="Cambria Math" panose="02040503050406030204" pitchFamily="18" charset="0"/>
                        <a:cs typeface="Beaufort for LOL" panose="02020503050000020004" pitchFamily="18" charset="0"/>
                      </a:rPr>
                      <m:t>𝑝</m:t>
                    </m:r>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𝐴</m:t>
                    </m:r>
                    <m:r>
                      <a:rPr lang="en-US" sz="2400" i="1" dirty="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𝑝</m:t>
                    </m:r>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𝐵</m:t>
                    </m:r>
                    <m:r>
                      <a:rPr lang="en-US" sz="2400" i="1" dirty="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𝑝</m:t>
                    </m:r>
                    <m:r>
                      <a:rPr lang="en-US" sz="2400" i="1" dirty="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𝐶</m:t>
                    </m:r>
                    <m:r>
                      <a:rPr lang="en-US" sz="2400" i="1" dirty="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We concatenate the results to get a message.</a:t>
                </a:r>
                <a:endParaRPr lang="en-AT" sz="2400" dirty="0">
                  <a:latin typeface="Beaufort for LOL" panose="02020503050000020004" pitchFamily="18" charset="0"/>
                  <a:cs typeface="Beaufort for LOL" panose="02020503050000020004" pitchFamily="18" charset="0"/>
                </a:endParaRPr>
              </a:p>
            </p:txBody>
          </p:sp>
        </mc:Choice>
        <mc:Fallback xmlns="">
          <p:sp>
            <p:nvSpPr>
              <p:cNvPr id="6" name="TextBox 5">
                <a:extLst>
                  <a:ext uri="{FF2B5EF4-FFF2-40B4-BE49-F238E27FC236}">
                    <a16:creationId xmlns:a16="http://schemas.microsoft.com/office/drawing/2014/main" id="{6F1D2F2E-AB6D-E833-FD97-E08A5D8BBA39}"/>
                  </a:ext>
                </a:extLst>
              </p:cNvPr>
              <p:cNvSpPr txBox="1">
                <a:spLocks noRot="1" noChangeAspect="1" noMove="1" noResize="1" noEditPoints="1" noAdjustHandles="1" noChangeArrowheads="1" noChangeShapeType="1" noTextEdit="1"/>
              </p:cNvSpPr>
              <p:nvPr/>
            </p:nvSpPr>
            <p:spPr>
              <a:xfrm>
                <a:off x="222325" y="1121070"/>
                <a:ext cx="11146468" cy="1200329"/>
              </a:xfrm>
              <a:prstGeom prst="rect">
                <a:avLst/>
              </a:prstGeom>
              <a:blipFill>
                <a:blip r:embed="rId3"/>
                <a:stretch>
                  <a:fillRect l="-820" t="-4061" b="-10660"/>
                </a:stretch>
              </a:blipFill>
            </p:spPr>
            <p:txBody>
              <a:bodyPr/>
              <a:lstStyle/>
              <a:p>
                <a:r>
                  <a:rPr lang="en-AT">
                    <a:noFill/>
                  </a:rPr>
                  <a:t> </a:t>
                </a:r>
              </a:p>
            </p:txBody>
          </p:sp>
        </mc:Fallback>
      </mc:AlternateContent>
      <p:sp>
        <p:nvSpPr>
          <p:cNvPr id="10" name="TextBox 9">
            <a:extLst>
              <a:ext uri="{FF2B5EF4-FFF2-40B4-BE49-F238E27FC236}">
                <a16:creationId xmlns:a16="http://schemas.microsoft.com/office/drawing/2014/main" id="{EA904598-850D-5D59-36C0-9AE2A5D79396}"/>
              </a:ext>
            </a:extLst>
          </p:cNvPr>
          <p:cNvSpPr txBox="1"/>
          <p:nvPr/>
        </p:nvSpPr>
        <p:spPr>
          <a:xfrm>
            <a:off x="222324" y="2969206"/>
            <a:ext cx="11146467"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Question: </a:t>
            </a:r>
            <a:r>
              <a:rPr lang="en-US" sz="2400" dirty="0">
                <a:latin typeface="Beaufort for LOL" panose="02020503050000020004" pitchFamily="18" charset="0"/>
                <a:cs typeface="Beaufort for LOL" panose="02020503050000020004" pitchFamily="18" charset="0"/>
              </a:rPr>
              <a:t>How much information does the message contain? </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Or in other words: how many bits are required to encode/store the message?</a:t>
            </a:r>
            <a:endParaRPr lang="en-AT" sz="2400" dirty="0">
              <a:latin typeface="Beaufort for LOL" panose="02020503050000020004" pitchFamily="18" charset="0"/>
              <a:cs typeface="Beaufort for LOL" panose="02020503050000020004" pitchFamily="18" charset="0"/>
            </a:endParaRPr>
          </a:p>
        </p:txBody>
      </p:sp>
      <p:sp>
        <p:nvSpPr>
          <p:cNvPr id="11" name="Rectangle: Rounded Corners 10">
            <a:extLst>
              <a:ext uri="{FF2B5EF4-FFF2-40B4-BE49-F238E27FC236}">
                <a16:creationId xmlns:a16="http://schemas.microsoft.com/office/drawing/2014/main" id="{7B90EE62-4E04-F23B-0BEF-EF6F31C6C8FB}"/>
              </a:ext>
            </a:extLst>
          </p:cNvPr>
          <p:cNvSpPr/>
          <p:nvPr/>
        </p:nvSpPr>
        <p:spPr>
          <a:xfrm>
            <a:off x="342787" y="4448010"/>
            <a:ext cx="11506425" cy="1686989"/>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0B8FC5-27E6-E805-AEBC-3F00B445E5B2}"/>
                  </a:ext>
                </a:extLst>
              </p:cNvPr>
              <p:cNvSpPr txBox="1"/>
              <p:nvPr/>
            </p:nvSpPr>
            <p:spPr>
              <a:xfrm>
                <a:off x="442026" y="4497344"/>
                <a:ext cx="11506425" cy="1617174"/>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We require the following properties of an information measure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𝐼</m:t>
                    </m:r>
                  </m:oMath>
                </a14:m>
                <a:r>
                  <a:rPr lang="en-US" sz="2400" b="1" dirty="0">
                    <a:latin typeface="Beaufort for LOL" panose="02020503050000020004" pitchFamily="18" charset="0"/>
                    <a:cs typeface="Beaufort for LOL" panose="02020503050000020004" pitchFamily="18" charset="0"/>
                  </a:rPr>
                  <a:t>:</a:t>
                </a:r>
                <a:endParaRPr lang="en-US" sz="2400" b="1" i="1" dirty="0">
                  <a:latin typeface="Beaufort for LOL" panose="02020503050000020004" pitchFamily="18" charset="0"/>
                  <a:cs typeface="Beaufort for LOL" panose="02020503050000020004" pitchFamily="18" charset="0"/>
                </a:endParaRPr>
              </a:p>
              <a:p>
                <a:pPr marL="457200" indent="-457200">
                  <a:buFont typeface="+mj-lt"/>
                  <a:buAutoNum type="arabicPeriod"/>
                </a:pPr>
                <a14:m>
                  <m:oMath xmlns:m="http://schemas.openxmlformats.org/officeDocument/2006/math">
                    <m:r>
                      <a:rPr lang="en-US" sz="2400" b="0" i="0"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𝐼</m:t>
                    </m:r>
                  </m:oMath>
                </a14:m>
                <a:r>
                  <a:rPr lang="en-US" sz="2400" dirty="0">
                    <a:latin typeface="Beaufort for LOL" panose="02020503050000020004" pitchFamily="18" charset="0"/>
                    <a:cs typeface="Beaufort for LOL" panose="02020503050000020004" pitchFamily="18" charset="0"/>
                  </a:rPr>
                  <a:t> continuously decreases with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𝑋</m:t>
                    </m:r>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a:t>
                </a:r>
                <a:r>
                  <a:rPr lang="en-US" sz="2400" i="1" dirty="0">
                    <a:latin typeface="Beaufort for LOL" panose="02020503050000020004" pitchFamily="18" charset="0"/>
                    <a:cs typeface="Beaufort for LOL" panose="02020503050000020004" pitchFamily="18" charset="0"/>
                  </a:rPr>
                  <a:t>less probable events are more surprising</a:t>
                </a:r>
                <a:r>
                  <a:rPr lang="en-US" sz="2400" dirty="0">
                    <a:latin typeface="Beaufort for LOL" panose="02020503050000020004" pitchFamily="18" charset="0"/>
                    <a:cs typeface="Beaufort for LOL" panose="02020503050000020004" pitchFamily="18" charset="0"/>
                  </a:rPr>
                  <a:t>)</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𝐼</m:t>
                    </m:r>
                    <m:r>
                      <a:rPr lang="en-US" sz="240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𝑋</m:t>
                        </m:r>
                        <m:r>
                          <a:rPr lang="en-US" sz="2400" i="1" dirty="0" smtClean="0">
                            <a:latin typeface="Cambria Math" panose="02040503050406030204" pitchFamily="18" charset="0"/>
                            <a:cs typeface="Beaufort for LOL" panose="02020503050000020004" pitchFamily="18" charset="0"/>
                          </a:rPr>
                          <m:t>’</m:t>
                        </m:r>
                      </m:e>
                    </m:d>
                    <m:r>
                      <a:rPr lang="en-US" sz="2400" b="0" i="1" dirty="0" smtClean="0">
                        <a:latin typeface="Cambria Math" panose="02040503050406030204" pitchFamily="18" charset="0"/>
                        <a:cs typeface="Beaufort for LOL" panose="02020503050000020004" pitchFamily="18" charset="0"/>
                      </a:rPr>
                      <m:t>=1</m:t>
                    </m:r>
                    <m:r>
                      <a:rPr lang="en-US" sz="2400" i="1" dirty="0" smtClean="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0 </m:t>
                    </m:r>
                  </m:oMath>
                </a14:m>
                <a:r>
                  <a:rPr lang="en-US" sz="2400" dirty="0">
                    <a:latin typeface="Beaufort for LOL" panose="02020503050000020004" pitchFamily="18" charset="0"/>
                    <a:cs typeface="Beaufort for LOL" panose="02020503050000020004" pitchFamily="18" charset="0"/>
                  </a:rPr>
                  <a:t>(</a:t>
                </a:r>
                <a:r>
                  <a:rPr lang="en-US" sz="2400" i="1" dirty="0">
                    <a:latin typeface="Beaufort for LOL" panose="02020503050000020004" pitchFamily="18" charset="0"/>
                    <a:cs typeface="Beaufort for LOL" panose="02020503050000020004" pitchFamily="18" charset="0"/>
                  </a:rPr>
                  <a:t>always the same signal is not surprising, i.e., has no information</a:t>
                </a:r>
                <a:r>
                  <a:rPr lang="en-US" sz="2400" dirty="0">
                    <a:latin typeface="Beaufort for LOL" panose="02020503050000020004" pitchFamily="18" charset="0"/>
                    <a:cs typeface="Beaufort for LOL" panose="02020503050000020004" pitchFamily="18" charset="0"/>
                  </a:rPr>
                  <a:t>)</a:t>
                </a:r>
              </a:p>
              <a:p>
                <a:pPr marL="457200" indent="-457200">
                  <a:buFont typeface="+mj-lt"/>
                  <a:buAutoNum type="arabicPeriod"/>
                </a:pPr>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𝐼</m:t>
                    </m:r>
                    <m:d>
                      <m:dPr>
                        <m:ctrlPr>
                          <a:rPr lang="en-US" sz="240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𝑋</m:t>
                                </m:r>
                              </m:e>
                              <m:sup>
                                <m:r>
                                  <a:rPr lang="en-US" sz="2400" b="0" i="1" dirty="0" smtClean="0">
                                    <a:latin typeface="Cambria Math" panose="02040503050406030204" pitchFamily="18" charset="0"/>
                                    <a:cs typeface="Beaufort for LOL" panose="02020503050000020004" pitchFamily="18" charset="0"/>
                                  </a:rPr>
                                  <m:t>′</m:t>
                                </m:r>
                              </m:sup>
                            </m:sSup>
                          </m:e>
                        </m:d>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m:t>
                            </m:r>
                            <m:sSup>
                              <m:sSupPr>
                                <m:ctrlPr>
                                  <a:rPr lang="en-US" sz="2400" b="0" i="1" dirty="0" smtClean="0">
                                    <a:latin typeface="Cambria Math" panose="02040503050406030204" pitchFamily="18" charset="0"/>
                                    <a:cs typeface="Beaufort for LOL" panose="02020503050000020004" pitchFamily="18" charset="0"/>
                                  </a:rPr>
                                </m:ctrlPr>
                              </m:sSupPr>
                              <m:e>
                                <m:r>
                                  <a:rPr lang="en-US" sz="2400" b="0" i="1" dirty="0" smtClean="0">
                                    <a:latin typeface="Cambria Math" panose="02040503050406030204" pitchFamily="18" charset="0"/>
                                    <a:cs typeface="Beaufort for LOL" panose="02020503050000020004" pitchFamily="18" charset="0"/>
                                  </a:rPr>
                                  <m:t>𝑌</m:t>
                                </m:r>
                              </m:e>
                              <m:sup>
                                <m:r>
                                  <a:rPr lang="en-US" sz="2400" b="0" i="1" dirty="0" smtClean="0">
                                    <a:latin typeface="Cambria Math" panose="02040503050406030204" pitchFamily="18" charset="0"/>
                                    <a:cs typeface="Beaufort for LOL" panose="02020503050000020004" pitchFamily="18" charset="0"/>
                                  </a:rPr>
                                  <m:t>′</m:t>
                                </m:r>
                              </m:sup>
                            </m:sSup>
                          </m:e>
                        </m:d>
                      </m:e>
                    </m:d>
                    <m:r>
                      <a:rPr lang="en-US" sz="2400" i="1" dirty="0" smtClean="0">
                        <a:latin typeface="Cambria Math" panose="02040503050406030204" pitchFamily="18" charset="0"/>
                        <a:cs typeface="Beaufort for LOL" panose="02020503050000020004" pitchFamily="18" charset="0"/>
                      </a:rPr>
                      <m:t> = </m:t>
                    </m:r>
                    <m:r>
                      <a:rPr lang="en-US" sz="2400" i="1" dirty="0" smtClean="0">
                        <a:latin typeface="Cambria Math" panose="02040503050406030204" pitchFamily="18" charset="0"/>
                        <a:cs typeface="Beaufort for LOL" panose="02020503050000020004" pitchFamily="18" charset="0"/>
                      </a:rPr>
                      <m:t>𝐼</m:t>
                    </m:r>
                    <m:r>
                      <a:rPr lang="en-US" sz="240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𝑋</m:t>
                        </m:r>
                        <m:r>
                          <a:rPr lang="en-US" sz="2400" i="1" dirty="0" smtClean="0">
                            <a:latin typeface="Cambria Math" panose="02040503050406030204" pitchFamily="18" charset="0"/>
                            <a:cs typeface="Beaufort for LOL" panose="02020503050000020004" pitchFamily="18" charset="0"/>
                          </a:rPr>
                          <m:t>’</m:t>
                        </m:r>
                      </m:e>
                    </m:d>
                    <m:r>
                      <a:rPr lang="en-US" sz="2400" b="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𝐼</m:t>
                    </m:r>
                    <m:d>
                      <m:dPr>
                        <m:ctrlPr>
                          <a:rPr lang="en-US" sz="240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𝑝</m:t>
                        </m:r>
                        <m:d>
                          <m:dPr>
                            <m:ctrlPr>
                              <a:rPr lang="en-US" sz="2400" b="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𝑌</m:t>
                            </m:r>
                            <m:r>
                              <a:rPr lang="en-US" sz="2400" i="1" dirty="0" smtClean="0">
                                <a:latin typeface="Cambria Math" panose="02040503050406030204" pitchFamily="18" charset="0"/>
                                <a:cs typeface="Beaufort for LOL" panose="02020503050000020004" pitchFamily="18" charset="0"/>
                              </a:rPr>
                              <m:t>’</m:t>
                            </m:r>
                          </m:e>
                        </m:d>
                      </m:e>
                    </m:d>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a:t>
                </a:r>
                <a:r>
                  <a:rPr lang="en-US" sz="2400" i="1" dirty="0">
                    <a:latin typeface="Beaufort for LOL" panose="02020503050000020004" pitchFamily="18" charset="0"/>
                    <a:cs typeface="Beaufort for LOL" panose="02020503050000020004" pitchFamily="18" charset="0"/>
                  </a:rPr>
                  <a:t>information is additive for </a:t>
                </a:r>
                <a:r>
                  <a:rPr lang="en-US" sz="2400" i="1" dirty="0" err="1">
                    <a:latin typeface="Beaufort for LOL" panose="02020503050000020004" pitchFamily="18" charset="0"/>
                    <a:cs typeface="Beaufort for LOL" panose="02020503050000020004" pitchFamily="18" charset="0"/>
                  </a:rPr>
                  <a:t>indep</a:t>
                </a:r>
                <a:r>
                  <a:rPr lang="en-US" sz="2400" i="1" dirty="0">
                    <a:latin typeface="Beaufort for LOL" panose="02020503050000020004" pitchFamily="18" charset="0"/>
                    <a:cs typeface="Beaufort for LOL" panose="02020503050000020004" pitchFamily="18" charset="0"/>
                  </a:rPr>
                  <a:t>. RVs</a:t>
                </a:r>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3B0B8FC5-27E6-E805-AEBC-3F00B445E5B2}"/>
                  </a:ext>
                </a:extLst>
              </p:cNvPr>
              <p:cNvSpPr txBox="1">
                <a:spLocks noRot="1" noChangeAspect="1" noMove="1" noResize="1" noEditPoints="1" noAdjustHandles="1" noChangeArrowheads="1" noChangeShapeType="1" noTextEdit="1"/>
              </p:cNvSpPr>
              <p:nvPr/>
            </p:nvSpPr>
            <p:spPr>
              <a:xfrm>
                <a:off x="442026" y="4497344"/>
                <a:ext cx="11506425" cy="1617174"/>
              </a:xfrm>
              <a:prstGeom prst="rect">
                <a:avLst/>
              </a:prstGeom>
              <a:blipFill>
                <a:blip r:embed="rId4"/>
                <a:stretch>
                  <a:fillRect l="-901" t="-3019" b="-7170"/>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D689E8-CEE2-BC8D-4942-8E551FAD0B9A}"/>
                  </a:ext>
                </a:extLst>
              </p:cNvPr>
              <p:cNvSpPr txBox="1"/>
              <p:nvPr/>
            </p:nvSpPr>
            <p:spPr>
              <a:xfrm>
                <a:off x="5416332" y="2378245"/>
                <a:ext cx="5952459"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Likelihood of message: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𝐴</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𝐵</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𝐴</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𝐶</m:t>
                    </m:r>
                    <m:r>
                      <a:rPr lang="en-US" sz="2400" i="1" dirty="0" smtClean="0">
                        <a:latin typeface="Cambria Math" panose="02040503050406030204" pitchFamily="18" charset="0"/>
                        <a:cs typeface="Beaufort for LOL" panose="02020503050000020004" pitchFamily="18" charset="0"/>
                      </a:rPr>
                      <m:t>)</m:t>
                    </m:r>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9DD689E8-CEE2-BC8D-4942-8E551FAD0B9A}"/>
                  </a:ext>
                </a:extLst>
              </p:cNvPr>
              <p:cNvSpPr txBox="1">
                <a:spLocks noRot="1" noChangeAspect="1" noMove="1" noResize="1" noEditPoints="1" noAdjustHandles="1" noChangeArrowheads="1" noChangeShapeType="1" noTextEdit="1"/>
              </p:cNvSpPr>
              <p:nvPr/>
            </p:nvSpPr>
            <p:spPr>
              <a:xfrm>
                <a:off x="5416332" y="2378245"/>
                <a:ext cx="5952459" cy="461665"/>
              </a:xfrm>
              <a:prstGeom prst="rect">
                <a:avLst/>
              </a:prstGeom>
              <a:blipFill>
                <a:blip r:embed="rId5"/>
                <a:stretch>
                  <a:fillRect l="-1639" t="-10526" b="-28947"/>
                </a:stretch>
              </a:blipFill>
            </p:spPr>
            <p:txBody>
              <a:bodyPr/>
              <a:lstStyle/>
              <a:p>
                <a:r>
                  <a:rPr lang="en-AT">
                    <a:noFill/>
                  </a:rPr>
                  <a:t> </a:t>
                </a:r>
              </a:p>
            </p:txBody>
          </p:sp>
        </mc:Fallback>
      </mc:AlternateContent>
      <p:sp>
        <p:nvSpPr>
          <p:cNvPr id="15" name="TextBox 14">
            <a:extLst>
              <a:ext uri="{FF2B5EF4-FFF2-40B4-BE49-F238E27FC236}">
                <a16:creationId xmlns:a16="http://schemas.microsoft.com/office/drawing/2014/main" id="{628EF132-59B2-C1C9-557B-FC35BBCA97A3}"/>
              </a:ext>
            </a:extLst>
          </p:cNvPr>
          <p:cNvSpPr txBox="1"/>
          <p:nvPr/>
        </p:nvSpPr>
        <p:spPr>
          <a:xfrm>
            <a:off x="242779" y="3868772"/>
            <a:ext cx="11705672"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First: </a:t>
            </a:r>
            <a:r>
              <a:rPr lang="en-US" sz="2400" dirty="0">
                <a:latin typeface="Beaufort for LOL" panose="02020503050000020004" pitchFamily="18" charset="0"/>
                <a:cs typeface="Beaufort for LOL" panose="02020503050000020004" pitchFamily="18" charset="0"/>
              </a:rPr>
              <a:t>intuitively, a message contains information if it allows us to </a:t>
            </a:r>
            <a:r>
              <a:rPr lang="en-US" sz="2400" i="1" dirty="0">
                <a:latin typeface="Beaufort for LOL" panose="02020503050000020004" pitchFamily="18" charset="0"/>
                <a:cs typeface="Beaufort for LOL" panose="02020503050000020004" pitchFamily="18" charset="0"/>
              </a:rPr>
              <a:t>act.</a:t>
            </a:r>
            <a:endParaRPr lang="en-AT" sz="2400" i="1"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502EC969-6ACB-9006-9A14-B2FE4604588A}"/>
                  </a:ext>
                </a:extLst>
              </p:cNvPr>
              <p:cNvSpPr/>
              <p:nvPr/>
            </p:nvSpPr>
            <p:spPr>
              <a:xfrm>
                <a:off x="4103562" y="6252572"/>
                <a:ext cx="3984106" cy="516756"/>
              </a:xfrm>
              <a:prstGeom prst="roundRect">
                <a:avLst/>
              </a:prstGeom>
              <a:solidFill>
                <a:srgbClr val="2E75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latin typeface="Beaufort for LOL" panose="02020503050000020004" pitchFamily="18" charset="0"/>
                    <a:cs typeface="Beaufort for LOL" panose="02020503050000020004" pitchFamily="18" charset="0"/>
                  </a:rPr>
                  <a:t>Solved by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𝐼</m:t>
                    </m:r>
                    <m:d>
                      <m:dPr>
                        <m:ctrlPr>
                          <a:rPr lang="en-US" sz="240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𝑝</m:t>
                        </m:r>
                      </m:e>
                    </m:d>
                    <m:r>
                      <a:rPr lang="en-US" sz="2400" b="0" i="1" dirty="0" smtClean="0">
                        <a:latin typeface="Cambria Math" panose="02040503050406030204" pitchFamily="18" charset="0"/>
                        <a:cs typeface="Beaufort for LOL" panose="02020503050000020004" pitchFamily="18" charset="0"/>
                      </a:rPr>
                      <m:t>= </m:t>
                    </m:r>
                    <m:r>
                      <a:rPr lang="en-US" sz="2400" b="1" i="1" dirty="0" smtClean="0">
                        <a:latin typeface="Cambria Math" panose="02040503050406030204" pitchFamily="18" charset="0"/>
                        <a:cs typeface="Beaufort for LOL" panose="02020503050000020004" pitchFamily="18" charset="0"/>
                      </a:rPr>
                      <m:t>−</m:t>
                    </m:r>
                    <m:func>
                      <m:funcPr>
                        <m:ctrlPr>
                          <a:rPr lang="en-US" sz="2400" b="1" i="1" dirty="0" smtClean="0">
                            <a:latin typeface="Cambria Math" panose="02040503050406030204" pitchFamily="18" charset="0"/>
                            <a:cs typeface="Beaufort for LOL" panose="02020503050000020004" pitchFamily="18" charset="0"/>
                          </a:rPr>
                        </m:ctrlPr>
                      </m:funcPr>
                      <m:fName>
                        <m:sSub>
                          <m:sSubPr>
                            <m:ctrlPr>
                              <a:rPr lang="en-US" sz="2400" b="1" i="1" dirty="0" smtClean="0">
                                <a:latin typeface="Cambria Math" panose="02040503050406030204" pitchFamily="18" charset="0"/>
                                <a:cs typeface="Beaufort for LOL" panose="02020503050000020004" pitchFamily="18" charset="0"/>
                              </a:rPr>
                            </m:ctrlPr>
                          </m:sSubPr>
                          <m:e>
                            <m:r>
                              <m:rPr>
                                <m:sty m:val="p"/>
                              </m:rPr>
                              <a:rPr lang="en-US" sz="2400" b="0" i="0" dirty="0" smtClean="0">
                                <a:latin typeface="Cambria Math" panose="02040503050406030204" pitchFamily="18" charset="0"/>
                                <a:cs typeface="Beaufort for LOL" panose="02020503050000020004" pitchFamily="18" charset="0"/>
                              </a:rPr>
                              <m:t>log</m:t>
                            </m:r>
                          </m:e>
                          <m:sub>
                            <m:r>
                              <a:rPr lang="en-US" sz="2400" b="1" i="1" dirty="0" smtClean="0">
                                <a:latin typeface="Cambria Math" panose="02040503050406030204" pitchFamily="18" charset="0"/>
                                <a:cs typeface="Beaufort for LOL" panose="02020503050000020004" pitchFamily="18" charset="0"/>
                              </a:rPr>
                              <m:t>𝟐</m:t>
                            </m:r>
                          </m:sub>
                        </m:sSub>
                      </m:fName>
                      <m:e>
                        <m:r>
                          <a:rPr lang="en-US" sz="2400" b="1" i="1" dirty="0">
                            <a:latin typeface="Cambria Math" panose="02040503050406030204" pitchFamily="18" charset="0"/>
                            <a:cs typeface="Beaufort for LOL" panose="02020503050000020004" pitchFamily="18" charset="0"/>
                          </a:rPr>
                          <m:t>(</m:t>
                        </m:r>
                        <m:r>
                          <a:rPr lang="en-US" sz="2400" b="0" i="1" dirty="0">
                            <a:latin typeface="Cambria Math" panose="02040503050406030204" pitchFamily="18" charset="0"/>
                            <a:cs typeface="Beaufort for LOL" panose="02020503050000020004" pitchFamily="18" charset="0"/>
                          </a:rPr>
                          <m:t>𝑝</m:t>
                        </m:r>
                        <m:r>
                          <a:rPr lang="en-US" sz="2400" b="1" i="1" dirty="0" smtClean="0">
                            <a:latin typeface="Cambria Math" panose="02040503050406030204" pitchFamily="18" charset="0"/>
                            <a:cs typeface="Beaufort for LOL" panose="02020503050000020004" pitchFamily="18" charset="0"/>
                          </a:rPr>
                          <m:t>)</m:t>
                        </m:r>
                      </m:e>
                    </m:func>
                  </m:oMath>
                </a14:m>
                <a:endParaRPr lang="en-US" sz="2400" b="1" dirty="0">
                  <a:latin typeface="Beaufort for LOL" panose="02020503050000020004" pitchFamily="18" charset="0"/>
                  <a:cs typeface="Beaufort for LOL" panose="02020503050000020004" pitchFamily="18" charset="0"/>
                </a:endParaRPr>
              </a:p>
            </p:txBody>
          </p:sp>
        </mc:Choice>
        <mc:Fallback xmlns="">
          <p:sp>
            <p:nvSpPr>
              <p:cNvPr id="16" name="Rectangle: Rounded Corners 15">
                <a:extLst>
                  <a:ext uri="{FF2B5EF4-FFF2-40B4-BE49-F238E27FC236}">
                    <a16:creationId xmlns:a16="http://schemas.microsoft.com/office/drawing/2014/main" id="{502EC969-6ACB-9006-9A14-B2FE4604588A}"/>
                  </a:ext>
                </a:extLst>
              </p:cNvPr>
              <p:cNvSpPr>
                <a:spLocks noRot="1" noChangeAspect="1" noMove="1" noResize="1" noEditPoints="1" noAdjustHandles="1" noChangeArrowheads="1" noChangeShapeType="1" noTextEdit="1"/>
              </p:cNvSpPr>
              <p:nvPr/>
            </p:nvSpPr>
            <p:spPr>
              <a:xfrm>
                <a:off x="4103562" y="6252572"/>
                <a:ext cx="3984106" cy="516756"/>
              </a:xfrm>
              <a:prstGeom prst="roundRect">
                <a:avLst/>
              </a:prstGeom>
              <a:blipFill>
                <a:blip r:embed="rId6"/>
                <a:stretch>
                  <a:fillRect l="-1524" t="-2326" b="-20930"/>
                </a:stretch>
              </a:blipFill>
            </p:spPr>
            <p:txBody>
              <a:bodyPr/>
              <a:lstStyle/>
              <a:p>
                <a:r>
                  <a:rPr lang="en-AT">
                    <a:noFill/>
                  </a:rPr>
                  <a:t> </a:t>
                </a:r>
              </a:p>
            </p:txBody>
          </p:sp>
        </mc:Fallback>
      </mc:AlternateContent>
      <p:cxnSp>
        <p:nvCxnSpPr>
          <p:cNvPr id="18" name="Straight Arrow Connector 17">
            <a:extLst>
              <a:ext uri="{FF2B5EF4-FFF2-40B4-BE49-F238E27FC236}">
                <a16:creationId xmlns:a16="http://schemas.microsoft.com/office/drawing/2014/main" id="{54EDC192-EF07-04E6-E525-D6EFEA8B86F6}"/>
              </a:ext>
            </a:extLst>
          </p:cNvPr>
          <p:cNvCxnSpPr>
            <a:cxnSpLocks/>
          </p:cNvCxnSpPr>
          <p:nvPr/>
        </p:nvCxnSpPr>
        <p:spPr>
          <a:xfrm flipH="1">
            <a:off x="7924800" y="6631903"/>
            <a:ext cx="744115" cy="0"/>
          </a:xfrm>
          <a:prstGeom prst="straightConnector1">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DF0EB1-1173-6C6F-01B7-693F9828BF2E}"/>
              </a:ext>
            </a:extLst>
          </p:cNvPr>
          <p:cNvSpPr txBox="1"/>
          <p:nvPr/>
        </p:nvSpPr>
        <p:spPr>
          <a:xfrm>
            <a:off x="8668915" y="6447237"/>
            <a:ext cx="2552774" cy="369332"/>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log with basis 2 = bits!</a:t>
            </a:r>
            <a:endParaRPr lang="en-AT" i="1"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CC100100-E661-792E-A125-1A7B76083FCA}"/>
              </a:ext>
            </a:extLst>
          </p:cNvPr>
          <p:cNvSpPr txBox="1"/>
          <p:nvPr/>
        </p:nvSpPr>
        <p:spPr>
          <a:xfrm>
            <a:off x="-21611" y="6626891"/>
            <a:ext cx="10200167" cy="246221"/>
          </a:xfrm>
          <a:prstGeom prst="rect">
            <a:avLst/>
          </a:prstGeom>
          <a:noFill/>
        </p:spPr>
        <p:txBody>
          <a:bodyPr wrap="square">
            <a:spAutoFit/>
          </a:bodyPr>
          <a:lstStyle/>
          <a:p>
            <a:r>
              <a:rPr lang="en-GB" sz="1000" dirty="0">
                <a:latin typeface="Beaufort for LOL" panose="02020503050000020004" pitchFamily="18" charset="0"/>
                <a:cs typeface="Beaufort for LOL" panose="02020503050000020004" pitchFamily="18" charset="0"/>
              </a:rPr>
              <a:t>Image credit: </a:t>
            </a:r>
            <a:r>
              <a:rPr lang="en-GB" sz="1000" dirty="0" err="1">
                <a:latin typeface="Beaufort for LOL" panose="02020503050000020004" pitchFamily="18" charset="0"/>
                <a:cs typeface="Beaufort for LOL" panose="02020503050000020004" pitchFamily="18" charset="0"/>
              </a:rPr>
              <a:t>shutterstock</a:t>
            </a:r>
            <a:endParaRPr lang="en-AT" sz="1000"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26367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animBg="1"/>
      <p:bldP spid="12" grpId="0"/>
      <p:bldP spid="14" grpId="0"/>
      <p:bldP spid="15" grpId="0"/>
      <p:bldP spid="16" grpId="0" animBg="1"/>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4F34F-5324-1381-FD7C-5E3B9662E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FC5106-A300-8AD5-6A89-9F2D876BB863}"/>
              </a:ext>
            </a:extLst>
          </p:cNvPr>
          <p:cNvSpPr>
            <a:spLocks noGrp="1"/>
          </p:cNvSpPr>
          <p:nvPr>
            <p:ph type="title"/>
          </p:nvPr>
        </p:nvSpPr>
        <p:spPr/>
        <p:txBody>
          <a:bodyPr/>
          <a:lstStyle/>
          <a:p>
            <a:r>
              <a:rPr lang="en-US" dirty="0"/>
              <a:t>Shannon entropy and data compression</a:t>
            </a:r>
            <a:endParaRPr lang="en-AT" dirty="0"/>
          </a:p>
        </p:txBody>
      </p:sp>
      <p:sp>
        <p:nvSpPr>
          <p:cNvPr id="3" name="Slide Number Placeholder 2">
            <a:extLst>
              <a:ext uri="{FF2B5EF4-FFF2-40B4-BE49-F238E27FC236}">
                <a16:creationId xmlns:a16="http://schemas.microsoft.com/office/drawing/2014/main" id="{88BFE793-C92B-F66C-4C25-B16B5E67DF01}"/>
              </a:ext>
            </a:extLst>
          </p:cNvPr>
          <p:cNvSpPr>
            <a:spLocks noGrp="1"/>
          </p:cNvSpPr>
          <p:nvPr>
            <p:ph type="sldNum" sz="quarter" idx="12"/>
          </p:nvPr>
        </p:nvSpPr>
        <p:spPr/>
        <p:txBody>
          <a:bodyPr/>
          <a:lstStyle/>
          <a:p>
            <a:fld id="{CC491BDB-77F2-4EF0-887C-9DE660584513}" type="slidenum">
              <a:rPr lang="en-GB" smtClean="0"/>
              <a:pPr/>
              <a:t>41</a:t>
            </a:fld>
            <a:endParaRPr lang="en-GB" dirty="0"/>
          </a:p>
        </p:txBody>
      </p:sp>
      <p:sp>
        <p:nvSpPr>
          <p:cNvPr id="11" name="Rectangle: Rounded Corners 10">
            <a:extLst>
              <a:ext uri="{FF2B5EF4-FFF2-40B4-BE49-F238E27FC236}">
                <a16:creationId xmlns:a16="http://schemas.microsoft.com/office/drawing/2014/main" id="{D8FCC1A5-9D14-2996-6416-4168849CDB02}"/>
              </a:ext>
            </a:extLst>
          </p:cNvPr>
          <p:cNvSpPr/>
          <p:nvPr/>
        </p:nvSpPr>
        <p:spPr>
          <a:xfrm>
            <a:off x="399494" y="1655841"/>
            <a:ext cx="11506425" cy="1686989"/>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BA1087-B605-3A16-3DCA-938F76978D99}"/>
                  </a:ext>
                </a:extLst>
              </p:cNvPr>
              <p:cNvSpPr txBox="1"/>
              <p:nvPr/>
            </p:nvSpPr>
            <p:spPr>
              <a:xfrm>
                <a:off x="498733" y="1705175"/>
                <a:ext cx="11506425" cy="830997"/>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Shannon entropy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𝐻</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𝑝</m:t>
                    </m:r>
                    <m:r>
                      <a:rPr lang="en-US" sz="2400" b="0" i="1" dirty="0" smtClean="0">
                        <a:latin typeface="Cambria Math" panose="02040503050406030204" pitchFamily="18" charset="0"/>
                        <a:cs typeface="Beaufort for LOL" panose="02020503050000020004" pitchFamily="18" charset="0"/>
                      </a:rPr>
                      <m:t>)</m:t>
                    </m:r>
                  </m:oMath>
                </a14:m>
                <a:r>
                  <a:rPr lang="en-US" sz="2400" b="1" dirty="0">
                    <a:latin typeface="Beaufort for LOL" panose="02020503050000020004" pitchFamily="18" charset="0"/>
                    <a:cs typeface="Beaufort for LOL" panose="02020503050000020004" pitchFamily="18" charset="0"/>
                  </a:rPr>
                  <a:t>:</a:t>
                </a:r>
                <a:r>
                  <a:rPr lang="en-US" sz="2400" dirty="0">
                    <a:latin typeface="Beaufort for LOL" panose="02020503050000020004" pitchFamily="18" charset="0"/>
                    <a:cs typeface="Beaufort for LOL" panose="02020503050000020004" pitchFamily="18" charset="0"/>
                  </a:rPr>
                  <a:t> the expected information content of a random variable with probability distribution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oMath>
                </a14:m>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A1BA1087-B605-3A16-3DCA-938F76978D99}"/>
                  </a:ext>
                </a:extLst>
              </p:cNvPr>
              <p:cNvSpPr txBox="1">
                <a:spLocks noRot="1" noChangeAspect="1" noMove="1" noResize="1" noEditPoints="1" noAdjustHandles="1" noChangeArrowheads="1" noChangeShapeType="1" noTextEdit="1"/>
              </p:cNvSpPr>
              <p:nvPr/>
            </p:nvSpPr>
            <p:spPr>
              <a:xfrm>
                <a:off x="498733" y="1705175"/>
                <a:ext cx="11506425" cy="830997"/>
              </a:xfrm>
              <a:prstGeom prst="rect">
                <a:avLst/>
              </a:prstGeom>
              <a:blipFill>
                <a:blip r:embed="rId2"/>
                <a:stretch>
                  <a:fillRect l="-848" t="-5882" b="-16176"/>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248F484-4B32-0D32-BB67-A02DBBCC2EDB}"/>
                  </a:ext>
                </a:extLst>
              </p:cNvPr>
              <p:cNvSpPr txBox="1"/>
              <p:nvPr/>
            </p:nvSpPr>
            <p:spPr>
              <a:xfrm>
                <a:off x="2731611" y="2354290"/>
                <a:ext cx="6096000" cy="988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𝐻</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𝑝</m:t>
                          </m:r>
                        </m:e>
                      </m:d>
                      <m:r>
                        <a:rPr lang="en-US" sz="2400" b="1" i="0"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m:t>
                      </m:r>
                      <m:nary>
                        <m:naryPr>
                          <m:chr m:val="∑"/>
                          <m:supHide m:val="on"/>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𝑖</m:t>
                          </m:r>
                        </m:sub>
                        <m:sup/>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𝑝</m:t>
                              </m:r>
                            </m:e>
                            <m:sub>
                              <m:r>
                                <a:rPr lang="en-US" sz="2400" b="0" i="1" dirty="0" smtClean="0">
                                  <a:latin typeface="Cambria Math" panose="02040503050406030204" pitchFamily="18" charset="0"/>
                                  <a:cs typeface="Beaufort for LOL" panose="02020503050000020004" pitchFamily="18" charset="0"/>
                                </a:rPr>
                                <m:t>𝑖</m:t>
                              </m:r>
                            </m:sub>
                          </m:sSub>
                        </m:e>
                      </m:nary>
                      <m:func>
                        <m:funcPr>
                          <m:ctrlPr>
                            <a:rPr lang="en-US" sz="2400" b="0" i="1" dirty="0" smtClean="0">
                              <a:latin typeface="Cambria Math" panose="02040503050406030204" pitchFamily="18" charset="0"/>
                              <a:cs typeface="Beaufort for LOL" panose="02020503050000020004" pitchFamily="18" charset="0"/>
                            </a:rPr>
                          </m:ctrlPr>
                        </m:funcPr>
                        <m:fName>
                          <m:sSub>
                            <m:sSubPr>
                              <m:ctrlPr>
                                <a:rPr lang="en-US" sz="2400" b="0" i="1" dirty="0" smtClean="0">
                                  <a:latin typeface="Cambria Math" panose="02040503050406030204" pitchFamily="18" charset="0"/>
                                  <a:cs typeface="Beaufort for LOL" panose="02020503050000020004" pitchFamily="18" charset="0"/>
                                </a:rPr>
                              </m:ctrlPr>
                            </m:sSubPr>
                            <m:e>
                              <m:r>
                                <m:rPr>
                                  <m:sty m:val="p"/>
                                </m:rPr>
                                <a:rPr lang="en-US" sz="2400" b="0" i="0" dirty="0" smtClean="0">
                                  <a:latin typeface="Cambria Math" panose="02040503050406030204" pitchFamily="18" charset="0"/>
                                  <a:cs typeface="Beaufort for LOL" panose="02020503050000020004" pitchFamily="18" charset="0"/>
                                </a:rPr>
                                <m:t>log</m:t>
                              </m:r>
                            </m:e>
                            <m:sub>
                              <m:r>
                                <a:rPr lang="en-US" sz="2400" b="0" i="1" dirty="0" smtClean="0">
                                  <a:latin typeface="Cambria Math" panose="02040503050406030204" pitchFamily="18" charset="0"/>
                                  <a:cs typeface="Beaufort for LOL" panose="02020503050000020004" pitchFamily="18" charset="0"/>
                                </a:rPr>
                                <m:t>2</m:t>
                              </m:r>
                            </m:sub>
                          </m:sSub>
                        </m:fName>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𝑝</m:t>
                              </m:r>
                            </m:e>
                            <m:sub>
                              <m:r>
                                <a:rPr lang="en-US" sz="2400" b="0" i="1" dirty="0" smtClean="0">
                                  <a:latin typeface="Cambria Math" panose="02040503050406030204" pitchFamily="18" charset="0"/>
                                  <a:cs typeface="Beaufort for LOL" panose="02020503050000020004" pitchFamily="18" charset="0"/>
                                </a:rPr>
                                <m:t>𝑖</m:t>
                              </m:r>
                            </m:sub>
                          </m:sSub>
                        </m:e>
                      </m:func>
                    </m:oMath>
                  </m:oMathPara>
                </a14:m>
                <a:endParaRPr lang="en-AT" dirty="0"/>
              </a:p>
            </p:txBody>
          </p:sp>
        </mc:Choice>
        <mc:Fallback xmlns="">
          <p:sp>
            <p:nvSpPr>
              <p:cNvPr id="8" name="TextBox 7">
                <a:extLst>
                  <a:ext uri="{FF2B5EF4-FFF2-40B4-BE49-F238E27FC236}">
                    <a16:creationId xmlns:a16="http://schemas.microsoft.com/office/drawing/2014/main" id="{4248F484-4B32-0D32-BB67-A02DBBCC2EDB}"/>
                  </a:ext>
                </a:extLst>
              </p:cNvPr>
              <p:cNvSpPr txBox="1">
                <a:spLocks noRot="1" noChangeAspect="1" noMove="1" noResize="1" noEditPoints="1" noAdjustHandles="1" noChangeArrowheads="1" noChangeShapeType="1" noTextEdit="1"/>
              </p:cNvSpPr>
              <p:nvPr/>
            </p:nvSpPr>
            <p:spPr>
              <a:xfrm>
                <a:off x="2731611" y="2354290"/>
                <a:ext cx="6096000" cy="988540"/>
              </a:xfrm>
              <a:prstGeom prst="rect">
                <a:avLst/>
              </a:prstGeom>
              <a:blipFill>
                <a:blip r:embed="rId3"/>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9A7CC9-ED14-BFA5-15C2-7CEBAA0DF143}"/>
                  </a:ext>
                </a:extLst>
              </p:cNvPr>
              <p:cNvSpPr txBox="1"/>
              <p:nvPr/>
            </p:nvSpPr>
            <p:spPr>
              <a:xfrm>
                <a:off x="6718821" y="2536172"/>
                <a:ext cx="6096000" cy="4756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bg2">
                              <a:lumMod val="75000"/>
                            </a:schemeClr>
                          </a:solidFill>
                          <a:latin typeface="Cambria Math" panose="02040503050406030204" pitchFamily="18" charset="0"/>
                          <a:cs typeface="Beaufort for LOL" panose="02020503050000020004" pitchFamily="18" charset="0"/>
                        </a:rPr>
                        <m:t>(</m:t>
                      </m:r>
                      <m:r>
                        <a:rPr lang="en-US" sz="2400" b="0" i="1" dirty="0" smtClean="0">
                          <a:solidFill>
                            <a:schemeClr val="bg2">
                              <a:lumMod val="75000"/>
                            </a:schemeClr>
                          </a:solidFill>
                          <a:latin typeface="Cambria Math" panose="02040503050406030204" pitchFamily="18" charset="0"/>
                          <a:cs typeface="Beaufort for LOL" panose="02020503050000020004" pitchFamily="18" charset="0"/>
                        </a:rPr>
                        <m:t>𝐻</m:t>
                      </m:r>
                      <m:d>
                        <m:dPr>
                          <m:ctrlPr>
                            <a:rPr lang="en-US" sz="2400" b="0" i="1" dirty="0" smtClean="0">
                              <a:solidFill>
                                <a:schemeClr val="bg2">
                                  <a:lumMod val="75000"/>
                                </a:schemeClr>
                              </a:solidFill>
                              <a:latin typeface="Cambria Math" panose="02040503050406030204" pitchFamily="18" charset="0"/>
                              <a:cs typeface="Beaufort for LOL" panose="02020503050000020004" pitchFamily="18" charset="0"/>
                            </a:rPr>
                          </m:ctrlPr>
                        </m:dPr>
                        <m:e>
                          <m:r>
                            <a:rPr lang="en-US" sz="2400" b="0" i="1" dirty="0" smtClean="0">
                              <a:solidFill>
                                <a:schemeClr val="bg2">
                                  <a:lumMod val="75000"/>
                                </a:schemeClr>
                              </a:solidFill>
                              <a:latin typeface="Cambria Math" panose="02040503050406030204" pitchFamily="18" charset="0"/>
                              <a:cs typeface="Beaufort for LOL" panose="02020503050000020004" pitchFamily="18" charset="0"/>
                            </a:rPr>
                            <m:t>𝑝</m:t>
                          </m:r>
                        </m:e>
                      </m:d>
                      <m:r>
                        <a:rPr lang="en-US" sz="2400" b="1" i="0" dirty="0" smtClean="0">
                          <a:solidFill>
                            <a:schemeClr val="bg2">
                              <a:lumMod val="75000"/>
                            </a:schemeClr>
                          </a:solidFill>
                          <a:latin typeface="Cambria Math" panose="02040503050406030204" pitchFamily="18" charset="0"/>
                          <a:cs typeface="Beaufort for LOL" panose="02020503050000020004" pitchFamily="18" charset="0"/>
                        </a:rPr>
                        <m:t>=</m:t>
                      </m:r>
                      <m:r>
                        <a:rPr lang="en-US" sz="2400" b="0" i="1" dirty="0" smtClean="0">
                          <a:solidFill>
                            <a:schemeClr val="bg2">
                              <a:lumMod val="75000"/>
                            </a:schemeClr>
                          </a:solidFill>
                          <a:latin typeface="Cambria Math" panose="02040503050406030204" pitchFamily="18" charset="0"/>
                          <a:cs typeface="Beaufort for LOL" panose="02020503050000020004" pitchFamily="18" charset="0"/>
                        </a:rPr>
                        <m:t>−∫</m:t>
                      </m:r>
                      <m:r>
                        <a:rPr lang="en-US" sz="2400" b="0" i="1" dirty="0" smtClean="0">
                          <a:solidFill>
                            <a:schemeClr val="bg2">
                              <a:lumMod val="75000"/>
                            </a:schemeClr>
                          </a:solidFill>
                          <a:latin typeface="Cambria Math" panose="02040503050406030204" pitchFamily="18" charset="0"/>
                          <a:cs typeface="Beaufort for LOL" panose="02020503050000020004" pitchFamily="18" charset="0"/>
                        </a:rPr>
                        <m:t>𝑝</m:t>
                      </m:r>
                      <m:d>
                        <m:dPr>
                          <m:ctrlPr>
                            <a:rPr lang="en-US" sz="2400" b="0" i="1" dirty="0" smtClean="0">
                              <a:solidFill>
                                <a:schemeClr val="bg2">
                                  <a:lumMod val="75000"/>
                                </a:schemeClr>
                              </a:solidFill>
                              <a:latin typeface="Cambria Math" panose="02040503050406030204" pitchFamily="18" charset="0"/>
                              <a:cs typeface="Beaufort for LOL" panose="02020503050000020004" pitchFamily="18" charset="0"/>
                            </a:rPr>
                          </m:ctrlPr>
                        </m:dPr>
                        <m:e>
                          <m:r>
                            <a:rPr lang="en-US" sz="2400" b="0" i="1" dirty="0" smtClean="0">
                              <a:solidFill>
                                <a:schemeClr val="bg2">
                                  <a:lumMod val="75000"/>
                                </a:schemeClr>
                              </a:solidFill>
                              <a:latin typeface="Cambria Math" panose="02040503050406030204" pitchFamily="18" charset="0"/>
                              <a:cs typeface="Beaufort for LOL" panose="02020503050000020004" pitchFamily="18" charset="0"/>
                            </a:rPr>
                            <m:t>𝑥</m:t>
                          </m:r>
                        </m:e>
                      </m:d>
                      <m:func>
                        <m:funcPr>
                          <m:ctrlPr>
                            <a:rPr lang="en-US" sz="2400" b="0" i="1" dirty="0" smtClean="0">
                              <a:solidFill>
                                <a:schemeClr val="bg2">
                                  <a:lumMod val="75000"/>
                                </a:schemeClr>
                              </a:solidFill>
                              <a:latin typeface="Cambria Math" panose="02040503050406030204" pitchFamily="18" charset="0"/>
                              <a:cs typeface="Beaufort for LOL" panose="02020503050000020004" pitchFamily="18" charset="0"/>
                            </a:rPr>
                          </m:ctrlPr>
                        </m:funcPr>
                        <m:fName>
                          <m:sSub>
                            <m:sSubPr>
                              <m:ctrlPr>
                                <a:rPr lang="en-US" sz="2400" b="0" i="1" dirty="0" smtClean="0">
                                  <a:solidFill>
                                    <a:schemeClr val="bg2">
                                      <a:lumMod val="75000"/>
                                    </a:schemeClr>
                                  </a:solidFill>
                                  <a:latin typeface="Cambria Math" panose="02040503050406030204" pitchFamily="18" charset="0"/>
                                  <a:cs typeface="Beaufort for LOL" panose="02020503050000020004" pitchFamily="18" charset="0"/>
                                </a:rPr>
                              </m:ctrlPr>
                            </m:sSubPr>
                            <m:e>
                              <m:r>
                                <m:rPr>
                                  <m:sty m:val="p"/>
                                </m:rPr>
                                <a:rPr lang="en-US" sz="2400" b="0" i="0" dirty="0" smtClean="0">
                                  <a:solidFill>
                                    <a:schemeClr val="bg2">
                                      <a:lumMod val="75000"/>
                                    </a:schemeClr>
                                  </a:solidFill>
                                  <a:latin typeface="Cambria Math" panose="02040503050406030204" pitchFamily="18" charset="0"/>
                                  <a:cs typeface="Beaufort for LOL" panose="02020503050000020004" pitchFamily="18" charset="0"/>
                                </a:rPr>
                                <m:t>log</m:t>
                              </m:r>
                            </m:e>
                            <m:sub>
                              <m:r>
                                <a:rPr lang="en-US" sz="2400" b="0" i="1" dirty="0" smtClean="0">
                                  <a:solidFill>
                                    <a:schemeClr val="bg2">
                                      <a:lumMod val="75000"/>
                                    </a:schemeClr>
                                  </a:solidFill>
                                  <a:latin typeface="Cambria Math" panose="02040503050406030204" pitchFamily="18" charset="0"/>
                                  <a:cs typeface="Beaufort for LOL" panose="02020503050000020004" pitchFamily="18" charset="0"/>
                                </a:rPr>
                                <m:t>2</m:t>
                              </m:r>
                            </m:sub>
                          </m:sSub>
                        </m:fName>
                        <m:e>
                          <m:r>
                            <a:rPr lang="en-US" sz="2400" b="0" i="1" dirty="0" smtClean="0">
                              <a:solidFill>
                                <a:schemeClr val="bg2">
                                  <a:lumMod val="75000"/>
                                </a:schemeClr>
                              </a:solidFill>
                              <a:latin typeface="Cambria Math" panose="02040503050406030204" pitchFamily="18" charset="0"/>
                              <a:cs typeface="Beaufort for LOL" panose="02020503050000020004" pitchFamily="18" charset="0"/>
                            </a:rPr>
                            <m:t>𝑝</m:t>
                          </m:r>
                          <m:d>
                            <m:dPr>
                              <m:ctrlPr>
                                <a:rPr lang="en-US" sz="2400" b="0" i="1" dirty="0" smtClean="0">
                                  <a:solidFill>
                                    <a:schemeClr val="bg2">
                                      <a:lumMod val="75000"/>
                                    </a:schemeClr>
                                  </a:solidFill>
                                  <a:latin typeface="Cambria Math" panose="02040503050406030204" pitchFamily="18" charset="0"/>
                                  <a:cs typeface="Beaufort for LOL" panose="02020503050000020004" pitchFamily="18" charset="0"/>
                                </a:rPr>
                              </m:ctrlPr>
                            </m:dPr>
                            <m:e>
                              <m:r>
                                <a:rPr lang="en-US" sz="2400" b="0" i="1" dirty="0" smtClean="0">
                                  <a:solidFill>
                                    <a:schemeClr val="bg2">
                                      <a:lumMod val="75000"/>
                                    </a:schemeClr>
                                  </a:solidFill>
                                  <a:latin typeface="Cambria Math" panose="02040503050406030204" pitchFamily="18" charset="0"/>
                                  <a:cs typeface="Beaufort for LOL" panose="02020503050000020004" pitchFamily="18" charset="0"/>
                                </a:rPr>
                                <m:t>𝑥</m:t>
                              </m:r>
                            </m:e>
                          </m:d>
                          <m:r>
                            <a:rPr lang="en-US" sz="2400" b="0" i="1" dirty="0" smtClean="0">
                              <a:solidFill>
                                <a:schemeClr val="bg2">
                                  <a:lumMod val="75000"/>
                                </a:schemeClr>
                              </a:solidFill>
                              <a:latin typeface="Cambria Math" panose="02040503050406030204" pitchFamily="18" charset="0"/>
                              <a:cs typeface="Beaufort for LOL" panose="02020503050000020004" pitchFamily="18" charset="0"/>
                            </a:rPr>
                            <m:t>) </m:t>
                          </m:r>
                        </m:e>
                      </m:func>
                    </m:oMath>
                  </m:oMathPara>
                </a14:m>
                <a:endParaRPr lang="en-AT" dirty="0">
                  <a:solidFill>
                    <a:schemeClr val="bg2">
                      <a:lumMod val="75000"/>
                    </a:schemeClr>
                  </a:solidFill>
                </a:endParaRPr>
              </a:p>
            </p:txBody>
          </p:sp>
        </mc:Choice>
        <mc:Fallback xmlns="">
          <p:sp>
            <p:nvSpPr>
              <p:cNvPr id="9" name="TextBox 8">
                <a:extLst>
                  <a:ext uri="{FF2B5EF4-FFF2-40B4-BE49-F238E27FC236}">
                    <a16:creationId xmlns:a16="http://schemas.microsoft.com/office/drawing/2014/main" id="{EE9A7CC9-ED14-BFA5-15C2-7CEBAA0DF143}"/>
                  </a:ext>
                </a:extLst>
              </p:cNvPr>
              <p:cNvSpPr txBox="1">
                <a:spLocks noRot="1" noChangeAspect="1" noMove="1" noResize="1" noEditPoints="1" noAdjustHandles="1" noChangeArrowheads="1" noChangeShapeType="1" noTextEdit="1"/>
              </p:cNvSpPr>
              <p:nvPr/>
            </p:nvSpPr>
            <p:spPr>
              <a:xfrm>
                <a:off x="6718821" y="2536172"/>
                <a:ext cx="6096000" cy="475643"/>
              </a:xfrm>
              <a:prstGeom prst="rect">
                <a:avLst/>
              </a:prstGeom>
              <a:blipFill>
                <a:blip r:embed="rId4"/>
                <a:stretch>
                  <a:fillRect b="-21795"/>
                </a:stretch>
              </a:blipFill>
            </p:spPr>
            <p:txBody>
              <a:bodyPr/>
              <a:lstStyle/>
              <a:p>
                <a:r>
                  <a:rPr lang="en-AT">
                    <a:noFill/>
                  </a:rPr>
                  <a:t> </a:t>
                </a:r>
              </a:p>
            </p:txBody>
          </p:sp>
        </mc:Fallback>
      </mc:AlternateContent>
      <p:sp>
        <p:nvSpPr>
          <p:cNvPr id="13" name="TextBox 12">
            <a:extLst>
              <a:ext uri="{FF2B5EF4-FFF2-40B4-BE49-F238E27FC236}">
                <a16:creationId xmlns:a16="http://schemas.microsoft.com/office/drawing/2014/main" id="{4D3001A7-8DE3-418D-D20E-09CF4B8564EE}"/>
              </a:ext>
            </a:extLst>
          </p:cNvPr>
          <p:cNvSpPr txBox="1"/>
          <p:nvPr/>
        </p:nvSpPr>
        <p:spPr>
          <a:xfrm>
            <a:off x="402743" y="3576446"/>
            <a:ext cx="11506425"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The Shannon entropy provides a lower limit of how messages composed of independent random variables can be compressed!</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083D3E1-FE0C-96C8-DAC3-B3F15D3AEE6B}"/>
                  </a:ext>
                </a:extLst>
              </p:cNvPr>
              <p:cNvSpPr txBox="1"/>
              <p:nvPr/>
            </p:nvSpPr>
            <p:spPr>
              <a:xfrm>
                <a:off x="498733" y="4725512"/>
                <a:ext cx="11314443" cy="830997"/>
              </a:xfrm>
              <a:prstGeom prst="rect">
                <a:avLst/>
              </a:prstGeom>
              <a:noFill/>
            </p:spPr>
            <p:txBody>
              <a:bodyPr wrap="square">
                <a:spAutoFit/>
              </a:bodyPr>
              <a:lstStyle/>
              <a:p>
                <a:r>
                  <a:rPr lang="en-US" sz="2400" b="1" dirty="0">
                    <a:latin typeface="Beaufort for LOL" panose="02020503050000020004" pitchFamily="18" charset="0"/>
                    <a:cs typeface="Beaufort for LOL" panose="02020503050000020004" pitchFamily="18" charset="0"/>
                  </a:rPr>
                  <a:t>Shannon’s source coding theorem:</a:t>
                </a:r>
                <a:r>
                  <a:rPr lang="en-US" sz="2400" dirty="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oMath>
                </a14:m>
                <a:r>
                  <a:rPr lang="en-US" sz="2400" dirty="0">
                    <a:latin typeface="Beaufort for LOL" panose="02020503050000020004" pitchFamily="18" charset="0"/>
                    <a:cs typeface="Beaufort for LOL" panose="02020503050000020004" pitchFamily="18" charset="0"/>
                  </a:rPr>
                  <a:t> independent random variables with distribution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𝑝</m:t>
                    </m:r>
                  </m:oMath>
                </a14:m>
                <a:r>
                  <a:rPr lang="en-US" sz="2400" dirty="0">
                    <a:latin typeface="Beaufort for LOL" panose="02020503050000020004" pitchFamily="18" charset="0"/>
                    <a:cs typeface="Beaufort for LOL" panose="02020503050000020004" pitchFamily="18" charset="0"/>
                  </a:rPr>
                  <a:t> cannot be compressed into less than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𝑛</m:t>
                    </m:r>
                    <m:r>
                      <a:rPr lang="en-US" sz="2400" i="1" dirty="0" smtClean="0">
                        <a:latin typeface="Cambria Math" panose="02040503050406030204" pitchFamily="18" charset="0"/>
                        <a:cs typeface="Beaufort for LOL" panose="02020503050000020004" pitchFamily="18" charset="0"/>
                      </a:rPr>
                      <m:t> </m:t>
                    </m:r>
                    <m:r>
                      <a:rPr lang="en-US" sz="2400" i="1" dirty="0" smtClean="0">
                        <a:latin typeface="Cambria Math" panose="02040503050406030204" pitchFamily="18" charset="0"/>
                        <a:cs typeface="Beaufort for LOL" panose="02020503050000020004" pitchFamily="18" charset="0"/>
                      </a:rPr>
                      <m:t>𝐻</m:t>
                    </m:r>
                    <m:r>
                      <a:rPr lang="en-US" sz="2400" i="1" dirty="0" smtClean="0">
                        <a:latin typeface="Cambria Math" panose="02040503050406030204" pitchFamily="18" charset="0"/>
                        <a:cs typeface="Beaufort for LOL" panose="02020503050000020004" pitchFamily="18" charset="0"/>
                      </a:rPr>
                      <m:t>(</m:t>
                    </m:r>
                    <m:r>
                      <a:rPr lang="en-US" sz="2400" i="1" dirty="0" smtClean="0">
                        <a:latin typeface="Cambria Math" panose="02040503050406030204" pitchFamily="18" charset="0"/>
                        <a:cs typeface="Beaufort for LOL" panose="02020503050000020004" pitchFamily="18" charset="0"/>
                      </a:rPr>
                      <m:t>𝑝</m:t>
                    </m:r>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bits without information loss.</a:t>
                </a:r>
                <a:endParaRPr lang="en-AT" sz="2400" dirty="0">
                  <a:latin typeface="Beaufort for LOL" panose="02020503050000020004" pitchFamily="18" charset="0"/>
                  <a:cs typeface="Beaufort for LOL" panose="02020503050000020004" pitchFamily="18" charset="0"/>
                </a:endParaRPr>
              </a:p>
            </p:txBody>
          </p:sp>
        </mc:Choice>
        <mc:Fallback xmlns="">
          <p:sp>
            <p:nvSpPr>
              <p:cNvPr id="18" name="TextBox 17">
                <a:extLst>
                  <a:ext uri="{FF2B5EF4-FFF2-40B4-BE49-F238E27FC236}">
                    <a16:creationId xmlns:a16="http://schemas.microsoft.com/office/drawing/2014/main" id="{9083D3E1-FE0C-96C8-DAC3-B3F15D3AEE6B}"/>
                  </a:ext>
                </a:extLst>
              </p:cNvPr>
              <p:cNvSpPr txBox="1">
                <a:spLocks noRot="1" noChangeAspect="1" noMove="1" noResize="1" noEditPoints="1" noAdjustHandles="1" noChangeArrowheads="1" noChangeShapeType="1" noTextEdit="1"/>
              </p:cNvSpPr>
              <p:nvPr/>
            </p:nvSpPr>
            <p:spPr>
              <a:xfrm>
                <a:off x="498733" y="4725512"/>
                <a:ext cx="11314443" cy="830997"/>
              </a:xfrm>
              <a:prstGeom prst="rect">
                <a:avLst/>
              </a:prstGeom>
              <a:blipFill>
                <a:blip r:embed="rId5"/>
                <a:stretch>
                  <a:fillRect l="-862" t="-6569" b="-15328"/>
                </a:stretch>
              </a:blipFill>
            </p:spPr>
            <p:txBody>
              <a:bodyPr/>
              <a:lstStyle/>
              <a:p>
                <a:r>
                  <a:rPr lang="en-AT">
                    <a:noFill/>
                  </a:rPr>
                  <a:t> </a:t>
                </a:r>
              </a:p>
            </p:txBody>
          </p:sp>
        </mc:Fallback>
      </mc:AlternateContent>
      <p:sp>
        <p:nvSpPr>
          <p:cNvPr id="19" name="Rectangle: Rounded Corners 18">
            <a:extLst>
              <a:ext uri="{FF2B5EF4-FFF2-40B4-BE49-F238E27FC236}">
                <a16:creationId xmlns:a16="http://schemas.microsoft.com/office/drawing/2014/main" id="{7C4099C5-AACD-84F3-71EB-7A3353764A60}"/>
              </a:ext>
            </a:extLst>
          </p:cNvPr>
          <p:cNvSpPr/>
          <p:nvPr/>
        </p:nvSpPr>
        <p:spPr>
          <a:xfrm>
            <a:off x="399494" y="4641059"/>
            <a:ext cx="11506425" cy="999905"/>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TextBox 21">
            <a:extLst>
              <a:ext uri="{FF2B5EF4-FFF2-40B4-BE49-F238E27FC236}">
                <a16:creationId xmlns:a16="http://schemas.microsoft.com/office/drawing/2014/main" id="{F2EABE9A-8FE8-FDA9-1F57-97CDB0382E6C}"/>
              </a:ext>
            </a:extLst>
          </p:cNvPr>
          <p:cNvSpPr txBox="1"/>
          <p:nvPr/>
        </p:nvSpPr>
        <p:spPr>
          <a:xfrm>
            <a:off x="344781" y="6201604"/>
            <a:ext cx="11506425"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Can we compress more in practice? </a:t>
            </a:r>
            <a:endParaRPr lang="en-AT" sz="2400" dirty="0">
              <a:latin typeface="Beaufort for LOL" panose="02020503050000020004" pitchFamily="18" charset="0"/>
              <a:cs typeface="Beaufort for LOL" panose="02020503050000020004" pitchFamily="18" charset="0"/>
            </a:endParaRPr>
          </a:p>
        </p:txBody>
      </p:sp>
      <p:sp>
        <p:nvSpPr>
          <p:cNvPr id="23" name="TextBox 22">
            <a:extLst>
              <a:ext uri="{FF2B5EF4-FFF2-40B4-BE49-F238E27FC236}">
                <a16:creationId xmlns:a16="http://schemas.microsoft.com/office/drawing/2014/main" id="{CBA5B3AE-9106-FBE3-F60A-638A37EC63CC}"/>
              </a:ext>
            </a:extLst>
          </p:cNvPr>
          <p:cNvSpPr txBox="1"/>
          <p:nvPr/>
        </p:nvSpPr>
        <p:spPr>
          <a:xfrm>
            <a:off x="4877794" y="6201603"/>
            <a:ext cx="7370913"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Yes! </a:t>
            </a:r>
            <a:r>
              <a:rPr lang="en-US" sz="2400" dirty="0">
                <a:latin typeface="Beaufort for LOL" panose="02020503050000020004" pitchFamily="18" charset="0"/>
                <a:cs typeface="Beaufort for LOL" panose="02020503050000020004" pitchFamily="18" charset="0"/>
              </a:rPr>
              <a:t>1) Utilize structure in data; 2) Compress with loss.</a:t>
            </a:r>
            <a:endParaRPr lang="en-AT" sz="2400" dirty="0">
              <a:latin typeface="Beaufort for LOL" panose="02020503050000020004" pitchFamily="18" charset="0"/>
              <a:cs typeface="Beaufort for LOL" panose="02020503050000020004" pitchFamily="18" charset="0"/>
            </a:endParaRPr>
          </a:p>
        </p:txBody>
      </p:sp>
      <p:pic>
        <p:nvPicPr>
          <p:cNvPr id="24" name="Picture 2" descr="Claude Shannon - Wikipedia">
            <a:extLst>
              <a:ext uri="{FF2B5EF4-FFF2-40B4-BE49-F238E27FC236}">
                <a16:creationId xmlns:a16="http://schemas.microsoft.com/office/drawing/2014/main" id="{B02CD405-C03A-3998-3C99-9E0F344523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2729" y="1280"/>
            <a:ext cx="989271" cy="123587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4E4842E-9AD9-36FB-B85B-6CF24A2A06E1}"/>
              </a:ext>
            </a:extLst>
          </p:cNvPr>
          <p:cNvSpPr txBox="1"/>
          <p:nvPr/>
        </p:nvSpPr>
        <p:spPr>
          <a:xfrm>
            <a:off x="9876852" y="1205975"/>
            <a:ext cx="2651754" cy="307777"/>
          </a:xfrm>
          <a:prstGeom prst="rect">
            <a:avLst/>
          </a:prstGeom>
          <a:noFill/>
        </p:spPr>
        <p:txBody>
          <a:bodyPr wrap="square" rtlCol="0">
            <a:spAutoFit/>
          </a:bodyPr>
          <a:lstStyle/>
          <a:p>
            <a:r>
              <a:rPr lang="en-US" sz="1400" dirty="0"/>
              <a:t>Claude Shannon (1916 - 2001)</a:t>
            </a:r>
            <a:endParaRPr lang="en-AT" sz="1400" dirty="0"/>
          </a:p>
        </p:txBody>
      </p:sp>
    </p:spTree>
    <p:extLst>
      <p:ext uri="{BB962C8B-B14F-4D97-AF65-F5344CB8AC3E}">
        <p14:creationId xmlns:p14="http://schemas.microsoft.com/office/powerpoint/2010/main" val="323497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animBg="1"/>
      <p:bldP spid="22"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F3403-821B-9338-0343-862DA2405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0A416D-E3BB-23CE-9E16-82664850D5B5}"/>
              </a:ext>
            </a:extLst>
          </p:cNvPr>
          <p:cNvSpPr>
            <a:spLocks noGrp="1"/>
          </p:cNvSpPr>
          <p:nvPr>
            <p:ph type="title"/>
          </p:nvPr>
        </p:nvSpPr>
        <p:spPr/>
        <p:txBody>
          <a:bodyPr/>
          <a:lstStyle/>
          <a:p>
            <a:r>
              <a:rPr lang="en-US" dirty="0"/>
              <a:t>Kullback-</a:t>
            </a:r>
            <a:r>
              <a:rPr lang="en-US" dirty="0" err="1"/>
              <a:t>Leibler</a:t>
            </a:r>
            <a:r>
              <a:rPr lang="en-US" dirty="0"/>
              <a:t> divergence and thermodynamics</a:t>
            </a:r>
            <a:endParaRPr lang="en-AT" dirty="0"/>
          </a:p>
        </p:txBody>
      </p:sp>
      <p:sp>
        <p:nvSpPr>
          <p:cNvPr id="3" name="Slide Number Placeholder 2">
            <a:extLst>
              <a:ext uri="{FF2B5EF4-FFF2-40B4-BE49-F238E27FC236}">
                <a16:creationId xmlns:a16="http://schemas.microsoft.com/office/drawing/2014/main" id="{759D3983-6896-01C6-3AB1-90DF2F4AA9B0}"/>
              </a:ext>
            </a:extLst>
          </p:cNvPr>
          <p:cNvSpPr>
            <a:spLocks noGrp="1"/>
          </p:cNvSpPr>
          <p:nvPr>
            <p:ph type="sldNum" sz="quarter" idx="12"/>
          </p:nvPr>
        </p:nvSpPr>
        <p:spPr/>
        <p:txBody>
          <a:bodyPr/>
          <a:lstStyle/>
          <a:p>
            <a:fld id="{CC491BDB-77F2-4EF0-887C-9DE660584513}" type="slidenum">
              <a:rPr lang="en-GB" smtClean="0"/>
              <a:pPr/>
              <a:t>42</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BF2076B-BE33-5B98-CE22-72785A12C982}"/>
                  </a:ext>
                </a:extLst>
              </p:cNvPr>
              <p:cNvSpPr txBox="1"/>
              <p:nvPr/>
            </p:nvSpPr>
            <p:spPr>
              <a:xfrm>
                <a:off x="242889" y="1335434"/>
                <a:ext cx="11506425"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The Kullback-</a:t>
                </a:r>
                <a:r>
                  <a:rPr lang="en-US" sz="2400" b="1" dirty="0" err="1">
                    <a:latin typeface="Beaufort for LOL" panose="02020503050000020004" pitchFamily="18" charset="0"/>
                    <a:cs typeface="Beaufort for LOL" panose="02020503050000020004" pitchFamily="18" charset="0"/>
                  </a:rPr>
                  <a:t>Leibler</a:t>
                </a:r>
                <a:r>
                  <a:rPr lang="en-US" sz="2400" b="1" dirty="0">
                    <a:latin typeface="Beaufort for LOL" panose="02020503050000020004" pitchFamily="18" charset="0"/>
                    <a:cs typeface="Beaufort for LOL" panose="02020503050000020004" pitchFamily="18" charset="0"/>
                  </a:rPr>
                  <a:t> divergence </a:t>
                </a:r>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𝐷</m:t>
                        </m:r>
                      </m:e>
                      <m:sub>
                        <m:r>
                          <a:rPr lang="en-US" sz="2400" i="1" dirty="0" smtClean="0">
                            <a:latin typeface="Cambria Math" panose="02040503050406030204" pitchFamily="18" charset="0"/>
                            <a:cs typeface="Beaufort for LOL" panose="02020503050000020004" pitchFamily="18" charset="0"/>
                          </a:rPr>
                          <m:t>𝐾𝐿</m:t>
                        </m:r>
                      </m:sub>
                    </m:sSub>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measures how close we are to that optimum!</a:t>
                </a:r>
                <a:endParaRPr lang="en-AT"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9BF2076B-BE33-5B98-CE22-72785A12C982}"/>
                  </a:ext>
                </a:extLst>
              </p:cNvPr>
              <p:cNvSpPr txBox="1">
                <a:spLocks noRot="1" noChangeAspect="1" noMove="1" noResize="1" noEditPoints="1" noAdjustHandles="1" noChangeArrowheads="1" noChangeShapeType="1" noTextEdit="1"/>
              </p:cNvSpPr>
              <p:nvPr/>
            </p:nvSpPr>
            <p:spPr>
              <a:xfrm>
                <a:off x="242889" y="1335434"/>
                <a:ext cx="11506425" cy="461665"/>
              </a:xfrm>
              <a:prstGeom prst="rect">
                <a:avLst/>
              </a:prstGeom>
              <a:blipFill>
                <a:blip r:embed="rId2"/>
                <a:stretch>
                  <a:fillRect l="-848"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B48DCD3-72AA-6257-09FB-0B8BAFE915DA}"/>
                  </a:ext>
                </a:extLst>
              </p:cNvPr>
              <p:cNvSpPr txBox="1"/>
              <p:nvPr/>
            </p:nvSpPr>
            <p:spPr>
              <a:xfrm>
                <a:off x="2040791" y="1908868"/>
                <a:ext cx="7910623" cy="988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𝐷</m:t>
                          </m:r>
                        </m:e>
                        <m:sub>
                          <m:r>
                            <a:rPr lang="en-US" sz="2400" i="1" dirty="0" smtClean="0">
                              <a:latin typeface="Cambria Math" panose="02040503050406030204" pitchFamily="18" charset="0"/>
                              <a:cs typeface="Beaufort for LOL" panose="02020503050000020004" pitchFamily="18" charset="0"/>
                            </a:rPr>
                            <m:t>𝐾𝐿</m:t>
                          </m:r>
                        </m:sub>
                      </m:sSub>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𝑝</m:t>
                          </m:r>
                          <m:r>
                            <m:rPr>
                              <m:lit/>
                            </m:rP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𝑞</m:t>
                          </m:r>
                        </m:e>
                      </m:d>
                      <m:r>
                        <a:rPr lang="en-US" sz="2400" b="0" i="1" dirty="0" smtClean="0">
                          <a:latin typeface="Cambria Math" panose="02040503050406030204" pitchFamily="18" charset="0"/>
                          <a:cs typeface="Beaufort for LOL" panose="02020503050000020004" pitchFamily="18" charset="0"/>
                        </a:rPr>
                        <m:t>=−</m:t>
                      </m:r>
                      <m:nary>
                        <m:naryPr>
                          <m:chr m:val="∑"/>
                          <m:supHide m:val="on"/>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𝑖</m:t>
                          </m:r>
                        </m:sub>
                        <m:sup/>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𝑝</m:t>
                              </m:r>
                            </m:e>
                            <m:sub>
                              <m:r>
                                <a:rPr lang="en-US" sz="2400" b="0" i="1" dirty="0" smtClean="0">
                                  <a:latin typeface="Cambria Math" panose="02040503050406030204" pitchFamily="18" charset="0"/>
                                  <a:cs typeface="Beaufort for LOL" panose="02020503050000020004" pitchFamily="18" charset="0"/>
                                </a:rPr>
                                <m:t>𝑖</m:t>
                              </m:r>
                            </m:sub>
                          </m:sSub>
                          <m:func>
                            <m:funcPr>
                              <m:ctrlPr>
                                <a:rPr lang="en-US" sz="2400" b="0" i="1" dirty="0" smtClean="0">
                                  <a:latin typeface="Cambria Math" panose="02040503050406030204" pitchFamily="18" charset="0"/>
                                  <a:cs typeface="Beaufort for LOL" panose="02020503050000020004" pitchFamily="18" charset="0"/>
                                </a:rPr>
                              </m:ctrlPr>
                            </m:funcPr>
                            <m:fName>
                              <m:sSub>
                                <m:sSubPr>
                                  <m:ctrlPr>
                                    <a:rPr lang="en-US" sz="2400" b="0" i="1" dirty="0" smtClean="0">
                                      <a:latin typeface="Cambria Math" panose="02040503050406030204" pitchFamily="18" charset="0"/>
                                      <a:cs typeface="Beaufort for LOL" panose="02020503050000020004" pitchFamily="18" charset="0"/>
                                    </a:rPr>
                                  </m:ctrlPr>
                                </m:sSubPr>
                                <m:e>
                                  <m:r>
                                    <m:rPr>
                                      <m:sty m:val="p"/>
                                    </m:rPr>
                                    <a:rPr lang="en-US" sz="2400" b="0" i="0" dirty="0" smtClean="0">
                                      <a:latin typeface="Cambria Math" panose="02040503050406030204" pitchFamily="18" charset="0"/>
                                      <a:cs typeface="Beaufort for LOL" panose="02020503050000020004" pitchFamily="18" charset="0"/>
                                    </a:rPr>
                                    <m:t>log</m:t>
                                  </m:r>
                                </m:e>
                                <m:sub>
                                  <m:r>
                                    <a:rPr lang="en-US" sz="2400" b="0" i="1" dirty="0" smtClean="0">
                                      <a:latin typeface="Cambria Math" panose="02040503050406030204" pitchFamily="18" charset="0"/>
                                      <a:cs typeface="Beaufort for LOL" panose="02020503050000020004" pitchFamily="18" charset="0"/>
                                    </a:rPr>
                                    <m:t>2</m:t>
                                  </m:r>
                                </m:sub>
                              </m:sSub>
                            </m:fName>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𝑞</m:t>
                                  </m:r>
                                </m:e>
                                <m:sub>
                                  <m:r>
                                    <a:rPr lang="en-US" sz="2400" b="0" i="1" dirty="0" smtClean="0">
                                      <a:latin typeface="Cambria Math" panose="02040503050406030204" pitchFamily="18" charset="0"/>
                                      <a:cs typeface="Beaufort for LOL" panose="02020503050000020004" pitchFamily="18" charset="0"/>
                                    </a:rPr>
                                    <m:t>𝑖</m:t>
                                  </m:r>
                                </m:sub>
                              </m:sSub>
                            </m:e>
                          </m:func>
                        </m:e>
                      </m:nary>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𝐻</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𝑝</m:t>
                          </m:r>
                        </m:e>
                      </m:d>
                      <m:r>
                        <a:rPr lang="en-US" sz="2400" b="0" i="1" dirty="0" smtClean="0">
                          <a:latin typeface="Cambria Math" panose="02040503050406030204" pitchFamily="18" charset="0"/>
                          <a:cs typeface="Beaufort for LOL" panose="02020503050000020004" pitchFamily="18" charset="0"/>
                        </a:rPr>
                        <m:t>=</m:t>
                      </m:r>
                      <m:nary>
                        <m:naryPr>
                          <m:chr m:val="∑"/>
                          <m:supHide m:val="on"/>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𝑖</m:t>
                          </m:r>
                        </m:sub>
                        <m:sup/>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𝑝</m:t>
                              </m:r>
                            </m:e>
                            <m:sub>
                              <m:r>
                                <a:rPr lang="en-US" sz="2400" b="0" i="1" dirty="0" smtClean="0">
                                  <a:latin typeface="Cambria Math" panose="02040503050406030204" pitchFamily="18" charset="0"/>
                                  <a:cs typeface="Beaufort for LOL" panose="02020503050000020004" pitchFamily="18" charset="0"/>
                                </a:rPr>
                                <m:t>𝑖</m:t>
                              </m:r>
                            </m:sub>
                          </m:sSub>
                          <m:func>
                            <m:funcPr>
                              <m:ctrlPr>
                                <a:rPr lang="en-US" sz="2400" b="0" i="1" dirty="0" smtClean="0">
                                  <a:latin typeface="Cambria Math" panose="02040503050406030204" pitchFamily="18" charset="0"/>
                                  <a:cs typeface="Beaufort for LOL" panose="02020503050000020004" pitchFamily="18" charset="0"/>
                                </a:rPr>
                              </m:ctrlPr>
                            </m:funcPr>
                            <m:fName>
                              <m:sSub>
                                <m:sSubPr>
                                  <m:ctrlPr>
                                    <a:rPr lang="en-US" sz="2400" b="0" i="1" dirty="0" smtClean="0">
                                      <a:latin typeface="Cambria Math" panose="02040503050406030204" pitchFamily="18" charset="0"/>
                                      <a:cs typeface="Beaufort for LOL" panose="02020503050000020004" pitchFamily="18" charset="0"/>
                                    </a:rPr>
                                  </m:ctrlPr>
                                </m:sSubPr>
                                <m:e>
                                  <m:r>
                                    <m:rPr>
                                      <m:sty m:val="p"/>
                                    </m:rPr>
                                    <a:rPr lang="en-US" sz="2400" b="0" i="0" dirty="0" smtClean="0">
                                      <a:latin typeface="Cambria Math" panose="02040503050406030204" pitchFamily="18" charset="0"/>
                                      <a:cs typeface="Beaufort for LOL" panose="02020503050000020004" pitchFamily="18" charset="0"/>
                                    </a:rPr>
                                    <m:t>log</m:t>
                                  </m:r>
                                </m:e>
                                <m:sub>
                                  <m:r>
                                    <a:rPr lang="en-US" sz="2400" b="0" i="1" dirty="0" smtClean="0">
                                      <a:latin typeface="Cambria Math" panose="02040503050406030204" pitchFamily="18" charset="0"/>
                                      <a:cs typeface="Beaufort for LOL" panose="02020503050000020004" pitchFamily="18" charset="0"/>
                                    </a:rPr>
                                    <m:t>2</m:t>
                                  </m:r>
                                </m:sub>
                              </m:sSub>
                            </m:fName>
                            <m:e>
                              <m:f>
                                <m:fPr>
                                  <m:ctrlPr>
                                    <a:rPr lang="en-US" sz="2400" b="0" i="1" dirty="0" smtClean="0">
                                      <a:latin typeface="Cambria Math" panose="02040503050406030204" pitchFamily="18" charset="0"/>
                                      <a:cs typeface="Beaufort for LOL" panose="02020503050000020004" pitchFamily="18" charset="0"/>
                                    </a:rPr>
                                  </m:ctrlPr>
                                </m:fPr>
                                <m:num>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𝑝</m:t>
                                      </m:r>
                                    </m:e>
                                    <m:sub>
                                      <m:r>
                                        <a:rPr lang="en-US" sz="2400" b="0" i="1" dirty="0" smtClean="0">
                                          <a:latin typeface="Cambria Math" panose="02040503050406030204" pitchFamily="18" charset="0"/>
                                          <a:cs typeface="Beaufort for LOL" panose="02020503050000020004" pitchFamily="18" charset="0"/>
                                        </a:rPr>
                                        <m:t>𝑖</m:t>
                                      </m:r>
                                    </m:sub>
                                  </m:sSub>
                                </m:num>
                                <m:den>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𝑞</m:t>
                                      </m:r>
                                    </m:e>
                                    <m:sub>
                                      <m:r>
                                        <a:rPr lang="en-US" sz="2400" b="0" i="1" dirty="0" smtClean="0">
                                          <a:latin typeface="Cambria Math" panose="02040503050406030204" pitchFamily="18" charset="0"/>
                                          <a:cs typeface="Beaufort for LOL" panose="02020503050000020004" pitchFamily="18" charset="0"/>
                                        </a:rPr>
                                        <m:t>𝑖</m:t>
                                      </m:r>
                                    </m:sub>
                                  </m:sSub>
                                </m:den>
                              </m:f>
                            </m:e>
                          </m:func>
                        </m:e>
                      </m:nary>
                      <m:r>
                        <a:rPr lang="en-US" sz="2400" i="1" dirty="0" smtClean="0">
                          <a:latin typeface="Cambria Math" panose="02040503050406030204" pitchFamily="18" charset="0"/>
                          <a:cs typeface="Beaufort for LOL" panose="02020503050000020004" pitchFamily="18" charset="0"/>
                        </a:rPr>
                        <m:t> </m:t>
                      </m:r>
                    </m:oMath>
                  </m:oMathPara>
                </a14:m>
                <a:endParaRPr lang="en-AT" sz="2400" dirty="0"/>
              </a:p>
            </p:txBody>
          </p:sp>
        </mc:Choice>
        <mc:Fallback xmlns="">
          <p:sp>
            <p:nvSpPr>
              <p:cNvPr id="6" name="TextBox 5">
                <a:extLst>
                  <a:ext uri="{FF2B5EF4-FFF2-40B4-BE49-F238E27FC236}">
                    <a16:creationId xmlns:a16="http://schemas.microsoft.com/office/drawing/2014/main" id="{AB48DCD3-72AA-6257-09FB-0B8BAFE915DA}"/>
                  </a:ext>
                </a:extLst>
              </p:cNvPr>
              <p:cNvSpPr txBox="1">
                <a:spLocks noRot="1" noChangeAspect="1" noMove="1" noResize="1" noEditPoints="1" noAdjustHandles="1" noChangeArrowheads="1" noChangeShapeType="1" noTextEdit="1"/>
              </p:cNvSpPr>
              <p:nvPr/>
            </p:nvSpPr>
            <p:spPr>
              <a:xfrm>
                <a:off x="2040791" y="1908868"/>
                <a:ext cx="7910623" cy="988540"/>
              </a:xfrm>
              <a:prstGeom prst="rect">
                <a:avLst/>
              </a:prstGeom>
              <a:blipFill>
                <a:blip r:embed="rId3"/>
                <a:stretch>
                  <a:fillRect/>
                </a:stretch>
              </a:blipFill>
            </p:spPr>
            <p:txBody>
              <a:bodyPr/>
              <a:lstStyle/>
              <a:p>
                <a:r>
                  <a:rPr lang="en-AT">
                    <a:noFill/>
                  </a:rPr>
                  <a:t> </a:t>
                </a:r>
              </a:p>
            </p:txBody>
          </p:sp>
        </mc:Fallback>
      </mc:AlternateContent>
      <p:cxnSp>
        <p:nvCxnSpPr>
          <p:cNvPr id="10" name="Connector: Elbow 9">
            <a:extLst>
              <a:ext uri="{FF2B5EF4-FFF2-40B4-BE49-F238E27FC236}">
                <a16:creationId xmlns:a16="http://schemas.microsoft.com/office/drawing/2014/main" id="{D083F562-D7BB-150B-95A4-6C3B59A6EFFB}"/>
              </a:ext>
            </a:extLst>
          </p:cNvPr>
          <p:cNvCxnSpPr>
            <a:cxnSpLocks/>
          </p:cNvCxnSpPr>
          <p:nvPr/>
        </p:nvCxnSpPr>
        <p:spPr>
          <a:xfrm flipV="1">
            <a:off x="4572001" y="2747039"/>
            <a:ext cx="1161833" cy="391597"/>
          </a:xfrm>
          <a:prstGeom prst="bentConnector2">
            <a:avLst/>
          </a:prstGeom>
          <a:ln w="38100" cap="rnd" cmpd="sng">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6DC97C7-700D-F143-7A59-4FE827198561}"/>
                  </a:ext>
                </a:extLst>
              </p:cNvPr>
              <p:cNvSpPr txBox="1"/>
              <p:nvPr/>
            </p:nvSpPr>
            <p:spPr>
              <a:xfrm>
                <a:off x="864781" y="2836964"/>
                <a:ext cx="3763926" cy="646331"/>
              </a:xfrm>
              <a:prstGeom prst="rect">
                <a:avLst/>
              </a:prstGeom>
              <a:noFill/>
            </p:spPr>
            <p:txBody>
              <a:bodyPr wrap="square" rtlCol="0">
                <a:spAutoFit/>
              </a:bodyPr>
              <a:lstStyle/>
              <a:p>
                <a:r>
                  <a:rPr lang="en-US" i="1" dirty="0">
                    <a:latin typeface="Beaufort for LOL" panose="02020503050000020004" pitchFamily="18" charset="0"/>
                    <a:cs typeface="Beaufort for LOL" panose="02020503050000020004" pitchFamily="18" charset="0"/>
                  </a:rPr>
                  <a:t>“Assume” probabilities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i="1" dirty="0">
                    <a:latin typeface="Beaufort for LOL" panose="02020503050000020004" pitchFamily="18" charset="0"/>
                    <a:cs typeface="Beaufort for LOL" panose="02020503050000020004" pitchFamily="18" charset="0"/>
                  </a:rPr>
                  <a:t>, but average is done with actual frequencies!</a:t>
                </a:r>
                <a:endParaRPr lang="en-AT" i="1" dirty="0">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A6DC97C7-700D-F143-7A59-4FE827198561}"/>
                  </a:ext>
                </a:extLst>
              </p:cNvPr>
              <p:cNvSpPr txBox="1">
                <a:spLocks noRot="1" noChangeAspect="1" noMove="1" noResize="1" noEditPoints="1" noAdjustHandles="1" noChangeArrowheads="1" noChangeShapeType="1" noTextEdit="1"/>
              </p:cNvSpPr>
              <p:nvPr/>
            </p:nvSpPr>
            <p:spPr>
              <a:xfrm>
                <a:off x="864781" y="2836964"/>
                <a:ext cx="3763926" cy="646331"/>
              </a:xfrm>
              <a:prstGeom prst="rect">
                <a:avLst/>
              </a:prstGeom>
              <a:blipFill>
                <a:blip r:embed="rId4"/>
                <a:stretch>
                  <a:fillRect l="-1459" t="-3774" r="-972" b="-1509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93CEA68-4897-8E70-2E8B-27B626EA8CC0}"/>
                  </a:ext>
                </a:extLst>
              </p:cNvPr>
              <p:cNvSpPr txBox="1"/>
              <p:nvPr/>
            </p:nvSpPr>
            <p:spPr>
              <a:xfrm>
                <a:off x="242889" y="3729760"/>
                <a:ext cx="11506425" cy="461665"/>
              </a:xfrm>
              <a:prstGeom prst="rect">
                <a:avLst/>
              </a:prstGeom>
              <a:noFill/>
            </p:spPr>
            <p:txBody>
              <a:bodyPr wrap="square" rtlCol="0">
                <a:spAutoFit/>
              </a:bodyPr>
              <a:lstStyle/>
              <a:p>
                <a14:m>
                  <m:oMath xmlns:m="http://schemas.openxmlformats.org/officeDocument/2006/math">
                    <m:sSub>
                      <m:sSubPr>
                        <m:ctrlPr>
                          <a:rPr lang="en-US" sz="2400" i="1" dirty="0" smtClean="0">
                            <a:latin typeface="Cambria Math" panose="02040503050406030204" pitchFamily="18" charset="0"/>
                            <a:cs typeface="Beaufort for LOL" panose="02020503050000020004" pitchFamily="18" charset="0"/>
                          </a:rPr>
                        </m:ctrlPr>
                      </m:sSubPr>
                      <m:e>
                        <m:r>
                          <a:rPr lang="en-US" sz="2400" i="1" dirty="0" smtClean="0">
                            <a:latin typeface="Cambria Math" panose="02040503050406030204" pitchFamily="18" charset="0"/>
                            <a:cs typeface="Beaufort for LOL" panose="02020503050000020004" pitchFamily="18" charset="0"/>
                          </a:rPr>
                          <m:t>𝐷</m:t>
                        </m:r>
                      </m:e>
                      <m:sub>
                        <m:r>
                          <a:rPr lang="en-US" sz="2400" i="1" dirty="0" smtClean="0">
                            <a:latin typeface="Cambria Math" panose="02040503050406030204" pitchFamily="18" charset="0"/>
                            <a:cs typeface="Beaufort for LOL" panose="02020503050000020004" pitchFamily="18" charset="0"/>
                          </a:rPr>
                          <m:t>𝐾𝐿</m:t>
                        </m:r>
                      </m:sub>
                    </m:sSub>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can be used to measure the similarity of probability distributions. </a:t>
                </a:r>
                <a:endParaRPr lang="en-AT" sz="2400" dirty="0">
                  <a:latin typeface="Beaufort for LOL" panose="02020503050000020004" pitchFamily="18" charset="0"/>
                  <a:cs typeface="Beaufort for LOL" panose="02020503050000020004" pitchFamily="18" charset="0"/>
                </a:endParaRPr>
              </a:p>
            </p:txBody>
          </p:sp>
        </mc:Choice>
        <mc:Fallback xmlns="">
          <p:sp>
            <p:nvSpPr>
              <p:cNvPr id="15" name="TextBox 14">
                <a:extLst>
                  <a:ext uri="{FF2B5EF4-FFF2-40B4-BE49-F238E27FC236}">
                    <a16:creationId xmlns:a16="http://schemas.microsoft.com/office/drawing/2014/main" id="{193CEA68-4897-8E70-2E8B-27B626EA8CC0}"/>
                  </a:ext>
                </a:extLst>
              </p:cNvPr>
              <p:cNvSpPr txBox="1">
                <a:spLocks noRot="1" noChangeAspect="1" noMove="1" noResize="1" noEditPoints="1" noAdjustHandles="1" noChangeArrowheads="1" noChangeShapeType="1" noTextEdit="1"/>
              </p:cNvSpPr>
              <p:nvPr/>
            </p:nvSpPr>
            <p:spPr>
              <a:xfrm>
                <a:off x="242889" y="3729760"/>
                <a:ext cx="11506425" cy="461665"/>
              </a:xfrm>
              <a:prstGeom prst="rect">
                <a:avLst/>
              </a:prstGeom>
              <a:blipFill>
                <a:blip r:embed="rId5"/>
                <a:stretch>
                  <a:fillRect l="-159" t="-10526"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6" name="Rectangle: Rounded Corners 15">
                <a:extLst>
                  <a:ext uri="{FF2B5EF4-FFF2-40B4-BE49-F238E27FC236}">
                    <a16:creationId xmlns:a16="http://schemas.microsoft.com/office/drawing/2014/main" id="{0531AE1C-E5FB-8583-763F-F80FB17ECDD0}"/>
                  </a:ext>
                </a:extLst>
              </p:cNvPr>
              <p:cNvSpPr/>
              <p:nvPr/>
            </p:nvSpPr>
            <p:spPr>
              <a:xfrm>
                <a:off x="7159917" y="2987885"/>
                <a:ext cx="4740235" cy="651397"/>
              </a:xfrm>
              <a:prstGeom prst="roundRect">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Beaufort for LOL" panose="02020503050000020004" pitchFamily="18" charset="0"/>
                    <a:cs typeface="Beaufort for LOL" panose="02020503050000020004" pitchFamily="18" charset="0"/>
                  </a:rPr>
                  <a:t>BUT it is not a metric! </a:t>
                </a:r>
                <a14:m>
                  <m:oMath xmlns:m="http://schemas.openxmlformats.org/officeDocument/2006/math">
                    <m:sSub>
                      <m:sSubPr>
                        <m:ctrlPr>
                          <a:rPr lang="en-US" i="1" dirty="0">
                            <a:latin typeface="Cambria Math" panose="02040503050406030204" pitchFamily="18" charset="0"/>
                            <a:cs typeface="Beaufort for LOL" panose="02020503050000020004" pitchFamily="18" charset="0"/>
                          </a:rPr>
                        </m:ctrlPr>
                      </m:sSubPr>
                      <m:e>
                        <m:r>
                          <a:rPr lang="en-US" i="1" dirty="0">
                            <a:latin typeface="Cambria Math" panose="02040503050406030204" pitchFamily="18" charset="0"/>
                            <a:cs typeface="Beaufort for LOL" panose="02020503050000020004" pitchFamily="18" charset="0"/>
                          </a:rPr>
                          <m:t>𝐷</m:t>
                        </m:r>
                      </m:e>
                      <m:sub>
                        <m:r>
                          <a:rPr lang="en-US" i="1" dirty="0">
                            <a:latin typeface="Cambria Math" panose="02040503050406030204" pitchFamily="18" charset="0"/>
                            <a:cs typeface="Beaufort for LOL" panose="02020503050000020004" pitchFamily="18" charset="0"/>
                          </a:rPr>
                          <m:t>𝐾𝐿</m:t>
                        </m:r>
                      </m:sub>
                    </m:sSub>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𝑝</m:t>
                    </m:r>
                    <m:r>
                      <a:rPr lang="en-US" b="0" i="1" dirty="0" smtClean="0">
                        <a:latin typeface="Cambria Math" panose="02040503050406030204" pitchFamily="18" charset="0"/>
                        <a:cs typeface="Beaufort for LOL" panose="02020503050000020004" pitchFamily="18" charset="0"/>
                      </a:rPr>
                      <m:t>|</m:t>
                    </m:r>
                    <m:d>
                      <m:dPr>
                        <m:begChr m:val="|"/>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𝑞</m:t>
                        </m:r>
                      </m:e>
                    </m:d>
                    <m:r>
                      <a:rPr lang="en-US" b="0" i="1" dirty="0" smtClean="0">
                        <a:latin typeface="Cambria Math" panose="02040503050406030204" pitchFamily="18" charset="0"/>
                        <a:cs typeface="Beaufort for LOL" panose="02020503050000020004" pitchFamily="18" charset="0"/>
                      </a:rPr>
                      <m:t>≠</m:t>
                    </m:r>
                    <m:sSub>
                      <m:sSubPr>
                        <m:ctrlPr>
                          <a:rPr lang="en-US" i="1" dirty="0">
                            <a:latin typeface="Cambria Math" panose="02040503050406030204" pitchFamily="18" charset="0"/>
                            <a:cs typeface="Beaufort for LOL" panose="02020503050000020004" pitchFamily="18" charset="0"/>
                          </a:rPr>
                        </m:ctrlPr>
                      </m:sSubPr>
                      <m:e>
                        <m:r>
                          <a:rPr lang="en-US" i="1" dirty="0">
                            <a:latin typeface="Cambria Math" panose="02040503050406030204" pitchFamily="18" charset="0"/>
                            <a:cs typeface="Beaufort for LOL" panose="02020503050000020004" pitchFamily="18" charset="0"/>
                          </a:rPr>
                          <m:t>𝐷</m:t>
                        </m:r>
                      </m:e>
                      <m:sub>
                        <m:r>
                          <a:rPr lang="en-US" i="1" dirty="0">
                            <a:latin typeface="Cambria Math" panose="02040503050406030204" pitchFamily="18" charset="0"/>
                            <a:cs typeface="Beaufort for LOL" panose="02020503050000020004" pitchFamily="18" charset="0"/>
                          </a:rPr>
                          <m:t>𝐾𝐿</m:t>
                        </m:r>
                      </m:sub>
                    </m:sSub>
                    <m:r>
                      <a:rPr lang="en-US" b="0" i="1" dirty="0" smtClean="0">
                        <a:latin typeface="Cambria Math" panose="02040503050406030204" pitchFamily="18" charset="0"/>
                        <a:cs typeface="Beaufort for LOL" panose="02020503050000020004" pitchFamily="18" charset="0"/>
                      </a:rPr>
                      <m:t>(</m:t>
                    </m:r>
                    <m:r>
                      <a:rPr lang="en-US" b="0" i="1" dirty="0" smtClean="0">
                        <a:latin typeface="Cambria Math" panose="02040503050406030204" pitchFamily="18" charset="0"/>
                        <a:cs typeface="Beaufort for LOL" panose="02020503050000020004" pitchFamily="18" charset="0"/>
                      </a:rPr>
                      <m:t>𝑞</m:t>
                    </m:r>
                    <m:r>
                      <a:rPr lang="en-US" b="0" i="1" dirty="0" smtClean="0">
                        <a:latin typeface="Cambria Math" panose="02040503050406030204" pitchFamily="18" charset="0"/>
                        <a:cs typeface="Beaufort for LOL" panose="02020503050000020004" pitchFamily="18" charset="0"/>
                      </a:rPr>
                      <m:t>|</m:t>
                    </m:r>
                    <m:d>
                      <m:dPr>
                        <m:begChr m:val="|"/>
                        <m:ctrlPr>
                          <a:rPr lang="en-US" b="0" i="1" dirty="0" smtClean="0">
                            <a:latin typeface="Cambria Math" panose="02040503050406030204" pitchFamily="18" charset="0"/>
                            <a:cs typeface="Beaufort for LOL" panose="02020503050000020004" pitchFamily="18" charset="0"/>
                          </a:rPr>
                        </m:ctrlPr>
                      </m:dPr>
                      <m:e>
                        <m:r>
                          <a:rPr lang="en-US" b="0" i="1" dirty="0" smtClean="0">
                            <a:latin typeface="Cambria Math" panose="02040503050406030204" pitchFamily="18" charset="0"/>
                            <a:cs typeface="Beaufort for LOL" panose="02020503050000020004" pitchFamily="18" charset="0"/>
                          </a:rPr>
                          <m:t>𝑝</m:t>
                        </m:r>
                      </m:e>
                    </m:d>
                  </m:oMath>
                </a14:m>
                <a:endParaRPr lang="en-US" b="1" dirty="0">
                  <a:latin typeface="Beaufort for LOL" panose="02020503050000020004" pitchFamily="18" charset="0"/>
                  <a:cs typeface="Beaufort for LOL" panose="02020503050000020004" pitchFamily="18" charset="0"/>
                </a:endParaRPr>
              </a:p>
            </p:txBody>
          </p:sp>
        </mc:Choice>
        <mc:Fallback xmlns="">
          <p:sp>
            <p:nvSpPr>
              <p:cNvPr id="16" name="Rectangle: Rounded Corners 15">
                <a:extLst>
                  <a:ext uri="{FF2B5EF4-FFF2-40B4-BE49-F238E27FC236}">
                    <a16:creationId xmlns:a16="http://schemas.microsoft.com/office/drawing/2014/main" id="{0531AE1C-E5FB-8583-763F-F80FB17ECDD0}"/>
                  </a:ext>
                </a:extLst>
              </p:cNvPr>
              <p:cNvSpPr>
                <a:spLocks noRot="1" noChangeAspect="1" noMove="1" noResize="1" noEditPoints="1" noAdjustHandles="1" noChangeArrowheads="1" noChangeShapeType="1" noTextEdit="1"/>
              </p:cNvSpPr>
              <p:nvPr/>
            </p:nvSpPr>
            <p:spPr>
              <a:xfrm>
                <a:off x="7159917" y="2987885"/>
                <a:ext cx="4740235" cy="651397"/>
              </a:xfrm>
              <a:prstGeom prst="roundRect">
                <a:avLst/>
              </a:prstGeom>
              <a:blipFill>
                <a:blip r:embed="rId6"/>
                <a:stretch>
                  <a:fillRect l="-385"/>
                </a:stretch>
              </a:blipFill>
            </p:spPr>
            <p:txBody>
              <a:bodyPr/>
              <a:lstStyle/>
              <a:p>
                <a:r>
                  <a:rPr lang="en-AT">
                    <a:noFill/>
                  </a:rPr>
                  <a:t> </a:t>
                </a:r>
              </a:p>
            </p:txBody>
          </p:sp>
        </mc:Fallback>
      </mc:AlternateContent>
      <p:sp>
        <p:nvSpPr>
          <p:cNvPr id="17" name="TextBox 16">
            <a:extLst>
              <a:ext uri="{FF2B5EF4-FFF2-40B4-BE49-F238E27FC236}">
                <a16:creationId xmlns:a16="http://schemas.microsoft.com/office/drawing/2014/main" id="{A7D35204-8619-7BFD-0351-1766E9512BB3}"/>
              </a:ext>
            </a:extLst>
          </p:cNvPr>
          <p:cNvSpPr txBox="1"/>
          <p:nvPr/>
        </p:nvSpPr>
        <p:spPr>
          <a:xfrm>
            <a:off x="242889" y="4562112"/>
            <a:ext cx="4818209" cy="1200329"/>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Curious observation:</a:t>
            </a:r>
            <a:r>
              <a:rPr lang="en-US" sz="2400" dirty="0">
                <a:latin typeface="Beaufort for LOL" panose="02020503050000020004" pitchFamily="18" charset="0"/>
                <a:cs typeface="Beaufort for LOL" panose="02020503050000020004" pitchFamily="18" charset="0"/>
              </a:rPr>
              <a:t> thermodynamics defines the entropy of physical systems similarly!</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F473920-4D90-FB92-1AA4-3E7B329C279E}"/>
                  </a:ext>
                </a:extLst>
              </p:cNvPr>
              <p:cNvSpPr txBox="1"/>
              <p:nvPr/>
            </p:nvSpPr>
            <p:spPr>
              <a:xfrm>
                <a:off x="-585748" y="5762441"/>
                <a:ext cx="6096000" cy="988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cs typeface="Beaufort for LOL" panose="02020503050000020004" pitchFamily="18" charset="0"/>
                        </a:rPr>
                        <m:t>𝑆</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𝑝</m:t>
                          </m:r>
                        </m:e>
                      </m:d>
                      <m:r>
                        <a:rPr lang="en-US" sz="2400" b="1" i="0"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𝑘</m:t>
                          </m:r>
                        </m:e>
                        <m:sub>
                          <m:r>
                            <a:rPr lang="en-US" sz="2400" b="0" i="1" dirty="0" smtClean="0">
                              <a:latin typeface="Cambria Math" panose="02040503050406030204" pitchFamily="18" charset="0"/>
                              <a:cs typeface="Beaufort for LOL" panose="02020503050000020004" pitchFamily="18" charset="0"/>
                            </a:rPr>
                            <m:t>𝐵</m:t>
                          </m:r>
                        </m:sub>
                      </m:sSub>
                      <m:nary>
                        <m:naryPr>
                          <m:chr m:val="∑"/>
                          <m:supHide m:val="on"/>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𝑖</m:t>
                          </m:r>
                        </m:sub>
                        <m:sup/>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𝑝</m:t>
                              </m:r>
                            </m:e>
                            <m:sub>
                              <m:r>
                                <a:rPr lang="en-US" sz="2400" b="0" i="1" dirty="0" smtClean="0">
                                  <a:latin typeface="Cambria Math" panose="02040503050406030204" pitchFamily="18" charset="0"/>
                                  <a:cs typeface="Beaufort for LOL" panose="02020503050000020004" pitchFamily="18" charset="0"/>
                                </a:rPr>
                                <m:t>𝑖</m:t>
                              </m:r>
                            </m:sub>
                          </m:sSub>
                        </m:e>
                      </m:nary>
                      <m:func>
                        <m:funcPr>
                          <m:ctrlPr>
                            <a:rPr lang="en-US" sz="2400" b="0" i="1" dirty="0" smtClean="0">
                              <a:latin typeface="Cambria Math" panose="02040503050406030204" pitchFamily="18" charset="0"/>
                              <a:cs typeface="Beaufort for LOL" panose="02020503050000020004" pitchFamily="18" charset="0"/>
                            </a:rPr>
                          </m:ctrlPr>
                        </m:funcPr>
                        <m:fName>
                          <m:r>
                            <m:rPr>
                              <m:sty m:val="p"/>
                            </m:rPr>
                            <a:rPr lang="en-US" sz="2400" b="0" i="0" dirty="0" smtClean="0">
                              <a:latin typeface="Cambria Math" panose="02040503050406030204" pitchFamily="18" charset="0"/>
                              <a:cs typeface="Beaufort for LOL" panose="02020503050000020004" pitchFamily="18" charset="0"/>
                            </a:rPr>
                            <m:t>ln</m:t>
                          </m:r>
                        </m:fName>
                        <m:e>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𝑝</m:t>
                              </m:r>
                            </m:e>
                            <m:sub>
                              <m:r>
                                <a:rPr lang="en-US" sz="2400" b="0" i="1" dirty="0" smtClean="0">
                                  <a:latin typeface="Cambria Math" panose="02040503050406030204" pitchFamily="18" charset="0"/>
                                  <a:cs typeface="Beaufort for LOL" panose="02020503050000020004" pitchFamily="18" charset="0"/>
                                </a:rPr>
                                <m:t>𝑖</m:t>
                              </m:r>
                            </m:sub>
                          </m:sSub>
                        </m:e>
                      </m:func>
                    </m:oMath>
                  </m:oMathPara>
                </a14:m>
                <a:endParaRPr lang="en-AT" dirty="0"/>
              </a:p>
            </p:txBody>
          </p:sp>
        </mc:Choice>
        <mc:Fallback xmlns="">
          <p:sp>
            <p:nvSpPr>
              <p:cNvPr id="20" name="TextBox 19">
                <a:extLst>
                  <a:ext uri="{FF2B5EF4-FFF2-40B4-BE49-F238E27FC236}">
                    <a16:creationId xmlns:a16="http://schemas.microsoft.com/office/drawing/2014/main" id="{6F473920-4D90-FB92-1AA4-3E7B329C279E}"/>
                  </a:ext>
                </a:extLst>
              </p:cNvPr>
              <p:cNvSpPr txBox="1">
                <a:spLocks noRot="1" noChangeAspect="1" noMove="1" noResize="1" noEditPoints="1" noAdjustHandles="1" noChangeArrowheads="1" noChangeShapeType="1" noTextEdit="1"/>
              </p:cNvSpPr>
              <p:nvPr/>
            </p:nvSpPr>
            <p:spPr>
              <a:xfrm>
                <a:off x="-585748" y="5762441"/>
                <a:ext cx="6096000" cy="988540"/>
              </a:xfrm>
              <a:prstGeom prst="rect">
                <a:avLst/>
              </a:prstGeom>
              <a:blipFill>
                <a:blip r:embed="rId7"/>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9C33D2-74DF-F081-FDDB-7BA4B3EF165D}"/>
                  </a:ext>
                </a:extLst>
              </p:cNvPr>
              <p:cNvSpPr txBox="1"/>
              <p:nvPr/>
            </p:nvSpPr>
            <p:spPr>
              <a:xfrm>
                <a:off x="6214843" y="4557078"/>
                <a:ext cx="5048580" cy="1569660"/>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Landauer’s principle</a:t>
                </a:r>
                <a:r>
                  <a:rPr lang="en-US" sz="2400" dirty="0">
                    <a:latin typeface="Beaufort for LOL" panose="02020503050000020004" pitchFamily="18" charset="0"/>
                    <a:cs typeface="Beaufort for LOL" panose="02020503050000020004" pitchFamily="18" charset="0"/>
                  </a:rPr>
                  <a:t> provides a link:</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the minimum heat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𝑊</m:t>
                    </m:r>
                  </m:oMath>
                </a14:m>
                <a:r>
                  <a:rPr lang="en-US" sz="2400" dirty="0">
                    <a:latin typeface="Beaufort for LOL" panose="02020503050000020004" pitchFamily="18" charset="0"/>
                    <a:cs typeface="Beaufort for LOL" panose="02020503050000020004" pitchFamily="18" charset="0"/>
                  </a:rPr>
                  <a:t> released when deleting one bit of information in a device operating at temperature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𝑇</m:t>
                    </m:r>
                  </m:oMath>
                </a14:m>
                <a:r>
                  <a:rPr lang="en-US" sz="2400" dirty="0">
                    <a:latin typeface="Beaufort for LOL" panose="02020503050000020004" pitchFamily="18" charset="0"/>
                    <a:cs typeface="Beaufort for LOL" panose="02020503050000020004" pitchFamily="18" charset="0"/>
                  </a:rPr>
                  <a:t> is</a:t>
                </a:r>
              </a:p>
            </p:txBody>
          </p:sp>
        </mc:Choice>
        <mc:Fallback xmlns="">
          <p:sp>
            <p:nvSpPr>
              <p:cNvPr id="21" name="TextBox 20">
                <a:extLst>
                  <a:ext uri="{FF2B5EF4-FFF2-40B4-BE49-F238E27FC236}">
                    <a16:creationId xmlns:a16="http://schemas.microsoft.com/office/drawing/2014/main" id="{AB9C33D2-74DF-F081-FDDB-7BA4B3EF165D}"/>
                  </a:ext>
                </a:extLst>
              </p:cNvPr>
              <p:cNvSpPr txBox="1">
                <a:spLocks noRot="1" noChangeAspect="1" noMove="1" noResize="1" noEditPoints="1" noAdjustHandles="1" noChangeArrowheads="1" noChangeShapeType="1" noTextEdit="1"/>
              </p:cNvSpPr>
              <p:nvPr/>
            </p:nvSpPr>
            <p:spPr>
              <a:xfrm>
                <a:off x="6214843" y="4557078"/>
                <a:ext cx="5048580" cy="1569660"/>
              </a:xfrm>
              <a:prstGeom prst="rect">
                <a:avLst/>
              </a:prstGeom>
              <a:blipFill>
                <a:blip r:embed="rId8"/>
                <a:stretch>
                  <a:fillRect l="-1809" t="-3113" b="-8171"/>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676CC85-E6ED-7703-E025-A61AFF067135}"/>
                  </a:ext>
                </a:extLst>
              </p:cNvPr>
              <p:cNvSpPr txBox="1"/>
              <p:nvPr/>
            </p:nvSpPr>
            <p:spPr>
              <a:xfrm>
                <a:off x="7159917" y="6256711"/>
                <a:ext cx="28872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400" i="1" dirty="0" smtClean="0">
                          <a:latin typeface="Beaufort for LOL" panose="02020503050000020004" pitchFamily="18" charset="0"/>
                          <a:cs typeface="Beaufort for LOL" panose="02020503050000020004" pitchFamily="18" charset="0"/>
                        </a:rPr>
                        <m:t>W</m:t>
                      </m:r>
                      <m:r>
                        <m:rPr>
                          <m:nor/>
                        </m:rPr>
                        <a:rPr lang="en-US" sz="2400" b="0" i="1" dirty="0" smtClean="0">
                          <a:latin typeface="Beaufort for LOL" panose="020205030500000200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m:t>
                      </m:r>
                      <m:sSub>
                        <m:sSubPr>
                          <m:ctrlPr>
                            <a:rPr lang="en-US" sz="2400" b="0" i="1" dirty="0" smtClean="0">
                              <a:latin typeface="Cambria Math" panose="02040503050406030204" pitchFamily="18" charset="0"/>
                              <a:cs typeface="Beaufort for LOL" panose="02020503050000020004" pitchFamily="18" charset="0"/>
                            </a:rPr>
                          </m:ctrlPr>
                        </m:sSubPr>
                        <m:e>
                          <m:r>
                            <a:rPr lang="en-US" sz="2400" b="0" i="1" dirty="0" smtClean="0">
                              <a:latin typeface="Cambria Math" panose="02040503050406030204" pitchFamily="18" charset="0"/>
                              <a:cs typeface="Beaufort for LOL" panose="02020503050000020004" pitchFamily="18" charset="0"/>
                            </a:rPr>
                            <m:t>𝑇</m:t>
                          </m:r>
                          <m:r>
                            <a:rPr lang="en-US" sz="2400" b="0" i="1"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Δ</m:t>
                          </m:r>
                          <m:r>
                            <a:rPr lang="en-US" sz="2400" b="0" i="1" dirty="0" smtClean="0">
                              <a:latin typeface="Cambria Math" panose="02040503050406030204" pitchFamily="18" charset="0"/>
                              <a:cs typeface="Beaufort for LOL" panose="02020503050000020004" pitchFamily="18" charset="0"/>
                            </a:rPr>
                            <m:t>𝑆</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𝑘</m:t>
                          </m:r>
                        </m:e>
                        <m:sub>
                          <m:r>
                            <a:rPr lang="en-US" sz="2400" b="0" i="1" dirty="0" smtClean="0">
                              <a:latin typeface="Cambria Math" panose="02040503050406030204" pitchFamily="18" charset="0"/>
                              <a:cs typeface="Beaufort for LOL" panose="02020503050000020004" pitchFamily="18" charset="0"/>
                            </a:rPr>
                            <m:t>𝐵</m:t>
                          </m:r>
                        </m:sub>
                      </m:sSub>
                      <m:r>
                        <a:rPr lang="en-US" sz="2400" b="0" i="1" dirty="0" smtClean="0">
                          <a:latin typeface="Cambria Math" panose="02040503050406030204" pitchFamily="18" charset="0"/>
                          <a:cs typeface="Beaufort for LOL" panose="02020503050000020004" pitchFamily="18" charset="0"/>
                        </a:rPr>
                        <m:t>𝑇</m:t>
                      </m:r>
                      <m:func>
                        <m:funcPr>
                          <m:ctrlPr>
                            <a:rPr lang="en-US" sz="2400" b="0" i="1" dirty="0" smtClean="0">
                              <a:latin typeface="Cambria Math" panose="02040503050406030204" pitchFamily="18" charset="0"/>
                              <a:cs typeface="Beaufort for LOL" panose="02020503050000020004" pitchFamily="18" charset="0"/>
                            </a:rPr>
                          </m:ctrlPr>
                        </m:funcPr>
                        <m:fName>
                          <m:r>
                            <m:rPr>
                              <m:sty m:val="p"/>
                            </m:rPr>
                            <a:rPr lang="en-US" sz="2400" b="0" i="0" dirty="0" smtClean="0">
                              <a:latin typeface="Cambria Math" panose="02040503050406030204" pitchFamily="18" charset="0"/>
                              <a:cs typeface="Beaufort for LOL" panose="02020503050000020004" pitchFamily="18" charset="0"/>
                            </a:rPr>
                            <m:t>ln</m:t>
                          </m:r>
                        </m:fName>
                        <m:e>
                          <m:r>
                            <a:rPr lang="en-US" sz="2400" b="0" i="1" dirty="0" smtClean="0">
                              <a:latin typeface="Cambria Math" panose="02040503050406030204" pitchFamily="18" charset="0"/>
                              <a:cs typeface="Beaufort for LOL" panose="02020503050000020004" pitchFamily="18" charset="0"/>
                            </a:rPr>
                            <m:t>2</m:t>
                          </m:r>
                        </m:e>
                      </m:func>
                    </m:oMath>
                  </m:oMathPara>
                </a14:m>
                <a:endParaRPr lang="en-US" sz="2400" dirty="0">
                  <a:latin typeface="Beaufort for LOL" panose="02020503050000020004" pitchFamily="18" charset="0"/>
                  <a:cs typeface="Beaufort for LOL" panose="02020503050000020004" pitchFamily="18" charset="0"/>
                </a:endParaRPr>
              </a:p>
            </p:txBody>
          </p:sp>
        </mc:Choice>
        <mc:Fallback xmlns="">
          <p:sp>
            <p:nvSpPr>
              <p:cNvPr id="22" name="TextBox 21">
                <a:extLst>
                  <a:ext uri="{FF2B5EF4-FFF2-40B4-BE49-F238E27FC236}">
                    <a16:creationId xmlns:a16="http://schemas.microsoft.com/office/drawing/2014/main" id="{A676CC85-E6ED-7703-E025-A61AFF067135}"/>
                  </a:ext>
                </a:extLst>
              </p:cNvPr>
              <p:cNvSpPr txBox="1">
                <a:spLocks noRot="1" noChangeAspect="1" noMove="1" noResize="1" noEditPoints="1" noAdjustHandles="1" noChangeArrowheads="1" noChangeShapeType="1" noTextEdit="1"/>
              </p:cNvSpPr>
              <p:nvPr/>
            </p:nvSpPr>
            <p:spPr>
              <a:xfrm>
                <a:off x="7159917" y="6256711"/>
                <a:ext cx="2887264" cy="369332"/>
              </a:xfrm>
              <a:prstGeom prst="rect">
                <a:avLst/>
              </a:prstGeom>
              <a:blipFill>
                <a:blip r:embed="rId9"/>
                <a:stretch>
                  <a:fillRect l="-2326" r="-2114" b="-14754"/>
                </a:stretch>
              </a:blipFill>
            </p:spPr>
            <p:txBody>
              <a:bodyPr/>
              <a:lstStyle/>
              <a:p>
                <a:r>
                  <a:rPr lang="en-AT">
                    <a:noFill/>
                  </a:rPr>
                  <a:t> </a:t>
                </a:r>
              </a:p>
            </p:txBody>
          </p:sp>
        </mc:Fallback>
      </mc:AlternateContent>
      <p:pic>
        <p:nvPicPr>
          <p:cNvPr id="2050" name="Picture 2">
            <a:extLst>
              <a:ext uri="{FF2B5EF4-FFF2-40B4-BE49-F238E27FC236}">
                <a16:creationId xmlns:a16="http://schemas.microsoft.com/office/drawing/2014/main" id="{83242536-BE22-EF0D-BB46-DCABFB1238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9724" y="0"/>
            <a:ext cx="1092276" cy="107916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8E70D3A-6222-A383-9356-26CEE8C1CB61}"/>
              </a:ext>
            </a:extLst>
          </p:cNvPr>
          <p:cNvSpPr txBox="1"/>
          <p:nvPr/>
        </p:nvSpPr>
        <p:spPr>
          <a:xfrm>
            <a:off x="10039885" y="1044866"/>
            <a:ext cx="2651754" cy="307777"/>
          </a:xfrm>
          <a:prstGeom prst="rect">
            <a:avLst/>
          </a:prstGeom>
          <a:noFill/>
        </p:spPr>
        <p:txBody>
          <a:bodyPr wrap="square" rtlCol="0">
            <a:spAutoFit/>
          </a:bodyPr>
          <a:lstStyle/>
          <a:p>
            <a:r>
              <a:rPr lang="en-US" sz="1400" dirty="0"/>
              <a:t>Rolf Landauer (1927 – 1999)</a:t>
            </a:r>
            <a:endParaRPr lang="en-AT" sz="1400" dirty="0"/>
          </a:p>
        </p:txBody>
      </p:sp>
    </p:spTree>
    <p:extLst>
      <p:ext uri="{BB962C8B-B14F-4D97-AF65-F5344CB8AC3E}">
        <p14:creationId xmlns:p14="http://schemas.microsoft.com/office/powerpoint/2010/main" val="91992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4" grpId="0"/>
      <p:bldP spid="15" grpId="0"/>
      <p:bldP spid="16" grpId="0" animBg="1"/>
      <p:bldP spid="17"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2A2-8F4A-6F32-D5A2-33E7CDF130B3}"/>
              </a:ext>
            </a:extLst>
          </p:cNvPr>
          <p:cNvSpPr>
            <a:spLocks noGrp="1"/>
          </p:cNvSpPr>
          <p:nvPr>
            <p:ph type="title"/>
          </p:nvPr>
        </p:nvSpPr>
        <p:spPr/>
        <p:txBody>
          <a:bodyPr/>
          <a:lstStyle/>
          <a:p>
            <a:r>
              <a:rPr lang="en-US" dirty="0"/>
              <a:t>Towards probabilities: set theory</a:t>
            </a:r>
            <a:endParaRPr lang="en-AT" dirty="0"/>
          </a:p>
        </p:txBody>
      </p:sp>
      <p:sp>
        <p:nvSpPr>
          <p:cNvPr id="3" name="Slide Number Placeholder 2">
            <a:extLst>
              <a:ext uri="{FF2B5EF4-FFF2-40B4-BE49-F238E27FC236}">
                <a16:creationId xmlns:a16="http://schemas.microsoft.com/office/drawing/2014/main" id="{FDEA43AA-166F-51E1-A429-E44552A060DE}"/>
              </a:ext>
            </a:extLst>
          </p:cNvPr>
          <p:cNvSpPr>
            <a:spLocks noGrp="1"/>
          </p:cNvSpPr>
          <p:nvPr>
            <p:ph type="sldNum" sz="quarter" idx="12"/>
          </p:nvPr>
        </p:nvSpPr>
        <p:spPr/>
        <p:txBody>
          <a:bodyPr/>
          <a:lstStyle/>
          <a:p>
            <a:fld id="{CC491BDB-77F2-4EF0-887C-9DE660584513}" type="slidenum">
              <a:rPr lang="en-GB" smtClean="0"/>
              <a:pPr/>
              <a:t>5</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C365F33-CD61-3685-0655-24F4BE84055E}"/>
                  </a:ext>
                </a:extLst>
              </p:cNvPr>
              <p:cNvSpPr txBox="1"/>
              <p:nvPr/>
            </p:nvSpPr>
            <p:spPr>
              <a:xfrm>
                <a:off x="428846" y="3174850"/>
                <a:ext cx="11415824" cy="327782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2400" dirty="0">
                    <a:latin typeface="Beaufort for LOL" panose="02020503050000020004" pitchFamily="18" charset="0"/>
                    <a:cs typeface="Beaufort for LOL" panose="02020503050000020004" pitchFamily="18" charset="0"/>
                  </a:rPr>
                  <a:t>Sets are very intuitive: collection of elements (with certain property)</a:t>
                </a:r>
              </a:p>
              <a:p>
                <a:pPr marL="342900" indent="-342900">
                  <a:spcAft>
                    <a:spcPts val="600"/>
                  </a:spcAft>
                  <a:buFont typeface="Arial" panose="020B0604020202020204" pitchFamily="34" charset="0"/>
                  <a:buChar char="•"/>
                </a:pPr>
                <a:r>
                  <a:rPr lang="en-GB" sz="2400" dirty="0">
                    <a:latin typeface="Beaufort for LOL" panose="02020503050000020004" pitchFamily="18" charset="0"/>
                    <a:cs typeface="Beaufort for LOL" panose="02020503050000020004" pitchFamily="18" charset="0"/>
                  </a:rPr>
                  <a:t>Example: the set of all Skywalkers   </a:t>
                </a:r>
                <a14:m>
                  <m:oMath xmlns:m="http://schemas.openxmlformats.org/officeDocument/2006/math">
                    <m:r>
                      <a:rPr lang="en-GB" sz="2400" i="1" dirty="0" smtClean="0">
                        <a:latin typeface="Cambria Math" panose="02040503050406030204" pitchFamily="18" charset="0"/>
                        <a:cs typeface="Beaufort for LOL" panose="02020503050000020004" pitchFamily="18" charset="0"/>
                      </a:rPr>
                      <m:t>𝑄</m:t>
                    </m:r>
                    <m:r>
                      <a:rPr lang="en-GB" sz="2400" i="1" dirty="0" smtClean="0">
                        <a:latin typeface="Cambria Math" panose="02040503050406030204" pitchFamily="18" charset="0"/>
                        <a:cs typeface="Beaufort for LOL" panose="02020503050000020004" pitchFamily="18" charset="0"/>
                      </a:rPr>
                      <m:t> =  </m:t>
                    </m:r>
                    <m:d>
                      <m:dPr>
                        <m:begChr m:val="{"/>
                        <m:endChr m:val="}"/>
                        <m:ctrlPr>
                          <a:rPr lang="en-GB" sz="240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                                       </m:t>
                        </m:r>
                      </m:e>
                    </m:d>
                  </m:oMath>
                </a14:m>
                <a:endParaRPr lang="en-US" sz="2400" dirty="0">
                  <a:latin typeface="Beaufort for LOL" panose="02020503050000020004" pitchFamily="18" charset="0"/>
                  <a:cs typeface="Beaufort for LOL" panose="02020503050000020004" pitchFamily="18" charset="0"/>
                </a:endParaRPr>
              </a:p>
              <a:p>
                <a:pPr marL="342900" indent="-342900">
                  <a:spcAft>
                    <a:spcPts val="600"/>
                  </a:spcAft>
                  <a:buFont typeface="Arial" panose="020B0604020202020204" pitchFamily="34" charset="0"/>
                  <a:buChar char="•"/>
                </a:pPr>
                <a:r>
                  <a:rPr lang="en-US" sz="2400" dirty="0">
                    <a:latin typeface="Beaufort for LOL" panose="02020503050000020004" pitchFamily="18" charset="0"/>
                    <a:cs typeface="Beaufort for LOL" panose="02020503050000020004" pitchFamily="18" charset="0"/>
                  </a:rPr>
                  <a:t>Set with no elements: empty set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m:t>
                    </m:r>
                    <m:r>
                      <a:rPr lang="en-US" sz="2400" i="1" dirty="0">
                        <a:latin typeface="Cambria Math" panose="02040503050406030204" pitchFamily="18" charset="0"/>
                        <a:cs typeface="Beaufort for LOL" panose="02020503050000020004" pitchFamily="18" charset="0"/>
                      </a:rPr>
                      <m:t>}</m:t>
                    </m:r>
                  </m:oMath>
                </a14:m>
                <a:endParaRPr lang="en-US" sz="2400" dirty="0">
                  <a:latin typeface="Beaufort for LOL" panose="02020503050000020004" pitchFamily="18" charset="0"/>
                  <a:cs typeface="Beaufort for LOL" panose="02020503050000020004" pitchFamily="18" charset="0"/>
                </a:endParaRPr>
              </a:p>
              <a:p>
                <a:pPr marL="342900" indent="-342900">
                  <a:spcAft>
                    <a:spcPts val="600"/>
                  </a:spcAft>
                  <a:buFont typeface="Arial" panose="020B0604020202020204" pitchFamily="34" charset="0"/>
                  <a:buChar char="•"/>
                </a:pPr>
                <a:r>
                  <a:rPr lang="en-US" sz="2400" dirty="0">
                    <a:solidFill>
                      <a:srgbClr val="B22222"/>
                    </a:solidFill>
                    <a:latin typeface="Beaufort for LOL" panose="02020503050000020004" pitchFamily="18" charset="0"/>
                    <a:cs typeface="Beaufort for LOL" panose="02020503050000020004" pitchFamily="18" charset="0"/>
                  </a:rPr>
                  <a:t>Beware: this simple notion of sets can lead to problems</a:t>
                </a: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Logical contradiction by Russel: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𝑅</m:t>
                    </m:r>
                    <m:r>
                      <a:rPr lang="en-US" sz="240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 </a:t>
                </a:r>
                <a:r>
                  <a:rPr lang="en-US" sz="2400" b="1" dirty="0">
                    <a:latin typeface="Beaufort for LOL" panose="02020503050000020004" pitchFamily="18" charset="0"/>
                    <a:cs typeface="Beaufort for LOL" panose="02020503050000020004" pitchFamily="18" charset="0"/>
                  </a:rPr>
                  <a:t>the set of sets</a:t>
                </a:r>
                <a:r>
                  <a:rPr lang="en-US" sz="2400" dirty="0">
                    <a:latin typeface="Beaufort for LOL" panose="02020503050000020004" pitchFamily="18" charset="0"/>
                    <a:cs typeface="Beaufort for LOL" panose="02020503050000020004" pitchFamily="18" charset="0"/>
                  </a:rPr>
                  <a:t> that are not elements of themselves</a:t>
                </a:r>
                <a:br>
                  <a:rPr lang="en-US" sz="2400" dirty="0">
                    <a:latin typeface="Beaufort for LOL" panose="02020503050000020004" pitchFamily="18" charset="0"/>
                    <a:cs typeface="Beaufort for LOL" panose="02020503050000020004" pitchFamily="18" charset="0"/>
                  </a:rPr>
                </a:br>
                <a:br>
                  <a:rPr lang="en-US" sz="2400" dirty="0">
                    <a:latin typeface="Beaufort for LOL" panose="02020503050000020004" pitchFamily="18" charset="0"/>
                    <a:cs typeface="Beaufort for LOL" panose="02020503050000020004" pitchFamily="18" charset="0"/>
                  </a:rPr>
                </a:br>
                <a:r>
                  <a:rPr lang="en-US" sz="2400" dirty="0">
                    <a:latin typeface="Beaufort for LOL" panose="02020503050000020004" pitchFamily="18" charset="0"/>
                    <a:cs typeface="Beaufort for LOL" panose="02020503050000020004" pitchFamily="18" charset="0"/>
                  </a:rPr>
                  <a:t>If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𝑅</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𝑅</m:t>
                    </m:r>
                  </m:oMath>
                </a14:m>
                <a:r>
                  <a:rPr lang="en-US" sz="2400" dirty="0">
                    <a:latin typeface="Beaufort for LOL" panose="02020503050000020004" pitchFamily="18" charset="0"/>
                    <a:cs typeface="Beaufort for LOL" panose="02020503050000020004" pitchFamily="18" charset="0"/>
                  </a:rPr>
                  <a:t>, it follows that </a:t>
                </a:r>
                <a14:m>
                  <m:oMath xmlns:m="http://schemas.openxmlformats.org/officeDocument/2006/math">
                    <m:r>
                      <a:rPr lang="en-US" sz="2400" i="1">
                        <a:latin typeface="Cambria Math" panose="02040503050406030204" pitchFamily="18" charset="0"/>
                        <a:cs typeface="Beaufort for LOL" panose="02020503050000020004" pitchFamily="18" charset="0"/>
                      </a:rPr>
                      <m:t>𝑅</m:t>
                    </m:r>
                    <m:r>
                      <a:rPr lang="en-US" sz="2400" b="0" i="1" smtClean="0">
                        <a:latin typeface="Cambria Math" panose="02040503050406030204" pitchFamily="18" charset="0"/>
                        <a:cs typeface="Beaufort for LOL" panose="02020503050000020004" pitchFamily="18" charset="0"/>
                      </a:rPr>
                      <m:t>∈</m:t>
                    </m:r>
                    <m:r>
                      <a:rPr lang="en-US" sz="2400" i="1">
                        <a:latin typeface="Cambria Math" panose="02040503050406030204" pitchFamily="18" charset="0"/>
                        <a:cs typeface="Beaufort for LOL" panose="02020503050000020004" pitchFamily="18" charset="0"/>
                      </a:rPr>
                      <m:t>𝑅</m:t>
                    </m:r>
                  </m:oMath>
                </a14:m>
                <a:r>
                  <a:rPr lang="en-US" sz="2400" dirty="0">
                    <a:latin typeface="Beaufort for LOL" panose="02020503050000020004" pitchFamily="18" charset="0"/>
                    <a:cs typeface="Beaufort for LOL" panose="02020503050000020004" pitchFamily="18" charset="0"/>
                  </a:rPr>
                  <a:t>, which is a contradiction!  </a:t>
                </a:r>
                <a:br>
                  <a:rPr lang="en-US" sz="2400" dirty="0"/>
                </a:br>
                <a:endParaRPr lang="en-AT"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EC365F33-CD61-3685-0655-24F4BE84055E}"/>
                  </a:ext>
                </a:extLst>
              </p:cNvPr>
              <p:cNvSpPr txBox="1">
                <a:spLocks noRot="1" noChangeAspect="1" noMove="1" noResize="1" noEditPoints="1" noAdjustHandles="1" noChangeArrowheads="1" noChangeShapeType="1" noTextEdit="1"/>
              </p:cNvSpPr>
              <p:nvPr/>
            </p:nvSpPr>
            <p:spPr>
              <a:xfrm>
                <a:off x="428846" y="3174850"/>
                <a:ext cx="11415824" cy="3277820"/>
              </a:xfrm>
              <a:prstGeom prst="rect">
                <a:avLst/>
              </a:prstGeom>
              <a:blipFill>
                <a:blip r:embed="rId3"/>
                <a:stretch>
                  <a:fillRect l="-694" t="-1487" r="-160"/>
                </a:stretch>
              </a:blipFill>
            </p:spPr>
            <p:txBody>
              <a:bodyPr/>
              <a:lstStyle/>
              <a:p>
                <a:r>
                  <a:rPr lang="en-AT">
                    <a:noFill/>
                  </a:rPr>
                  <a:t> </a:t>
                </a:r>
              </a:p>
            </p:txBody>
          </p:sp>
        </mc:Fallback>
      </mc:AlternateContent>
      <p:sp>
        <p:nvSpPr>
          <p:cNvPr id="5" name="Rectangle: Rounded Corners 4">
            <a:extLst>
              <a:ext uri="{FF2B5EF4-FFF2-40B4-BE49-F238E27FC236}">
                <a16:creationId xmlns:a16="http://schemas.microsoft.com/office/drawing/2014/main" id="{7020D0B3-083E-D0BE-A11A-CE4C54B25735}"/>
              </a:ext>
            </a:extLst>
          </p:cNvPr>
          <p:cNvSpPr/>
          <p:nvPr/>
        </p:nvSpPr>
        <p:spPr>
          <a:xfrm>
            <a:off x="2845025" y="1205975"/>
            <a:ext cx="5639757" cy="1679946"/>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573873-7AE4-7982-C43C-A8567AB3739A}"/>
                  </a:ext>
                </a:extLst>
              </p:cNvPr>
              <p:cNvSpPr txBox="1"/>
              <p:nvPr/>
            </p:nvSpPr>
            <p:spPr>
              <a:xfrm>
                <a:off x="2913321" y="1311860"/>
                <a:ext cx="5890438" cy="831061"/>
              </a:xfrm>
              <a:prstGeom prst="rect">
                <a:avLst/>
              </a:prstGeom>
              <a:noFill/>
            </p:spPr>
            <p:txBody>
              <a:bodyPr wrap="square" rtlCol="0">
                <a:spAutoFit/>
              </a:bodyPr>
              <a:lstStyle/>
              <a:p>
                <a:pPr/>
                <a:r>
                  <a:rPr lang="en-GB" sz="2400" dirty="0"/>
                  <a:t>Definition of a set </a:t>
                </a:r>
                <a14:m>
                  <m:oMath xmlns:m="http://schemas.openxmlformats.org/officeDocument/2006/math">
                    <m:r>
                      <a:rPr lang="en-GB" sz="2400" i="1" dirty="0" smtClean="0">
                        <a:latin typeface="Cambria Math" panose="02040503050406030204" pitchFamily="18" charset="0"/>
                      </a:rPr>
                      <m:t>𝑄</m:t>
                    </m:r>
                  </m:oMath>
                </a14:m>
                <a:r>
                  <a:rPr lang="en-GB" sz="2400" dirty="0"/>
                  <a:t>:</a:t>
                </a:r>
                <a:br>
                  <a:rPr lang="en-GB" sz="2400" dirty="0"/>
                </a:b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𝑄</m:t>
                      </m:r>
                      <m:r>
                        <a:rPr lang="en-GB" sz="2400" i="1" dirty="0" smtClean="0">
                          <a:latin typeface="Cambria Math" panose="02040503050406030204" pitchFamily="18" charset="0"/>
                        </a:rPr>
                        <m:t> = {</m:t>
                      </m:r>
                      <m:r>
                        <a:rPr lang="en-GB" sz="2400" i="1" dirty="0" smtClean="0">
                          <a:latin typeface="Cambria Math" panose="02040503050406030204" pitchFamily="18" charset="0"/>
                        </a:rPr>
                        <m:t>𝑥</m:t>
                      </m:r>
                      <m:r>
                        <a:rPr lang="en-GB" sz="2400" i="1" dirty="0" smtClean="0">
                          <a:latin typeface="Cambria Math" panose="02040503050406030204" pitchFamily="18" charset="0"/>
                        </a:rPr>
                        <m:t> | </m:t>
                      </m:r>
                      <m:r>
                        <a:rPr lang="en-US" sz="2400" i="1" dirty="0" smtClean="0">
                          <a:latin typeface="Cambria Math" panose="02040503050406030204" pitchFamily="18" charset="0"/>
                        </a:rPr>
                        <m:t>𝑥</m:t>
                      </m:r>
                      <m:r>
                        <a:rPr lang="en-US" sz="2400" i="1" dirty="0">
                          <a:latin typeface="Cambria Math" panose="02040503050406030204" pitchFamily="18" charset="0"/>
                        </a:rPr>
                        <m:t> </m:t>
                      </m:r>
                      <m:r>
                        <m:rPr>
                          <m:sty m:val="p"/>
                        </m:rPr>
                        <a:rPr lang="en-US" sz="2400" i="0" dirty="0" smtClean="0">
                          <a:latin typeface="Cambria Math" panose="02040503050406030204" pitchFamily="18" charset="0"/>
                        </a:rPr>
                        <m:t>has</m:t>
                      </m:r>
                      <m:r>
                        <a:rPr lang="en-US" sz="2400" i="0" dirty="0" smtClean="0">
                          <a:latin typeface="Cambria Math" panose="02040503050406030204" pitchFamily="18" charset="0"/>
                        </a:rPr>
                        <m:t> </m:t>
                      </m:r>
                      <m:r>
                        <m:rPr>
                          <m:sty m:val="p"/>
                        </m:rPr>
                        <a:rPr lang="en-US" sz="2400" i="0" dirty="0" smtClean="0">
                          <a:latin typeface="Cambria Math" panose="02040503050406030204" pitchFamily="18" charset="0"/>
                        </a:rPr>
                        <m:t>required</m:t>
                      </m:r>
                      <m:r>
                        <a:rPr lang="en-US" sz="2400" i="0" dirty="0" smtClean="0">
                          <a:latin typeface="Cambria Math" panose="02040503050406030204" pitchFamily="18" charset="0"/>
                        </a:rPr>
                        <m:t> </m:t>
                      </m:r>
                      <m:r>
                        <m:rPr>
                          <m:sty m:val="p"/>
                        </m:rPr>
                        <a:rPr lang="en-US" sz="2400" i="0" dirty="0" smtClean="0">
                          <a:latin typeface="Cambria Math" panose="02040503050406030204" pitchFamily="18" charset="0"/>
                        </a:rPr>
                        <m:t>property</m:t>
                      </m:r>
                      <m:r>
                        <a:rPr lang="en-US" sz="2400" b="0" i="1" dirty="0" smtClean="0">
                          <a:latin typeface="Cambria Math" panose="02040503050406030204" pitchFamily="18" charset="0"/>
                        </a:rPr>
                        <m:t>}</m:t>
                      </m:r>
                    </m:oMath>
                  </m:oMathPara>
                </a14:m>
                <a:br>
                  <a:rPr lang="en-US" sz="2400" dirty="0"/>
                </a:br>
                <a:endParaRPr lang="en-AT" sz="2400" dirty="0"/>
              </a:p>
            </p:txBody>
          </p:sp>
        </mc:Choice>
        <mc:Fallback xmlns="">
          <p:sp>
            <p:nvSpPr>
              <p:cNvPr id="6" name="TextBox 5">
                <a:extLst>
                  <a:ext uri="{FF2B5EF4-FFF2-40B4-BE49-F238E27FC236}">
                    <a16:creationId xmlns:a16="http://schemas.microsoft.com/office/drawing/2014/main" id="{D6573873-7AE4-7982-C43C-A8567AB3739A}"/>
                  </a:ext>
                </a:extLst>
              </p:cNvPr>
              <p:cNvSpPr txBox="1">
                <a:spLocks noRot="1" noChangeAspect="1" noMove="1" noResize="1" noEditPoints="1" noAdjustHandles="1" noChangeArrowheads="1" noChangeShapeType="1" noTextEdit="1"/>
              </p:cNvSpPr>
              <p:nvPr/>
            </p:nvSpPr>
            <p:spPr>
              <a:xfrm>
                <a:off x="2913321" y="1311860"/>
                <a:ext cx="5890438" cy="831061"/>
              </a:xfrm>
              <a:prstGeom prst="rect">
                <a:avLst/>
              </a:prstGeom>
              <a:blipFill>
                <a:blip r:embed="rId4"/>
                <a:stretch>
                  <a:fillRect l="-1656" t="-5839" b="-8759"/>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D67887-4E3B-0486-4545-D7536548405C}"/>
                  </a:ext>
                </a:extLst>
              </p:cNvPr>
              <p:cNvSpPr txBox="1"/>
              <p:nvPr/>
            </p:nvSpPr>
            <p:spPr>
              <a:xfrm>
                <a:off x="3150781" y="2248806"/>
                <a:ext cx="5890438" cy="461665"/>
              </a:xfrm>
              <a:prstGeom prst="rect">
                <a:avLst/>
              </a:prstGeom>
              <a:noFill/>
            </p:spPr>
            <p:txBody>
              <a:bodyPr wrap="square" rtlCol="0">
                <a:spAutoFit/>
              </a:bodyPr>
              <a:lstStyle/>
              <a:p>
                <a:r>
                  <a:rPr lang="en-US" sz="2400" dirty="0"/>
                  <a:t>Or: </a:t>
                </a:r>
                <a14:m>
                  <m:oMath xmlns:m="http://schemas.openxmlformats.org/officeDocument/2006/math">
                    <m:r>
                      <a:rPr lang="en-US" sz="2400" i="1" dirty="0" smtClean="0">
                        <a:latin typeface="Cambria Math" panose="02040503050406030204" pitchFamily="18" charset="0"/>
                      </a:rPr>
                      <m:t>𝑥</m:t>
                    </m:r>
                  </m:oMath>
                </a14:m>
                <a:r>
                  <a:rPr lang="en-US" sz="2400" dirty="0"/>
                  <a:t> has required property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𝑄</m:t>
                    </m:r>
                  </m:oMath>
                </a14:m>
                <a:endParaRPr lang="en-AT" sz="2400" dirty="0"/>
              </a:p>
            </p:txBody>
          </p:sp>
        </mc:Choice>
        <mc:Fallback xmlns="">
          <p:sp>
            <p:nvSpPr>
              <p:cNvPr id="7" name="TextBox 6">
                <a:extLst>
                  <a:ext uri="{FF2B5EF4-FFF2-40B4-BE49-F238E27FC236}">
                    <a16:creationId xmlns:a16="http://schemas.microsoft.com/office/drawing/2014/main" id="{ACD67887-4E3B-0486-4545-D7536548405C}"/>
                  </a:ext>
                </a:extLst>
              </p:cNvPr>
              <p:cNvSpPr txBox="1">
                <a:spLocks noRot="1" noChangeAspect="1" noMove="1" noResize="1" noEditPoints="1" noAdjustHandles="1" noChangeArrowheads="1" noChangeShapeType="1" noTextEdit="1"/>
              </p:cNvSpPr>
              <p:nvPr/>
            </p:nvSpPr>
            <p:spPr>
              <a:xfrm>
                <a:off x="3150781" y="2248806"/>
                <a:ext cx="5890438" cy="461665"/>
              </a:xfrm>
              <a:prstGeom prst="rect">
                <a:avLst/>
              </a:prstGeom>
              <a:blipFill>
                <a:blip r:embed="rId5"/>
                <a:stretch>
                  <a:fillRect l="-1656" t="-10526" b="-28947"/>
                </a:stretch>
              </a:blipFill>
            </p:spPr>
            <p:txBody>
              <a:bodyPr/>
              <a:lstStyle/>
              <a:p>
                <a:r>
                  <a:rPr lang="en-AT">
                    <a:noFill/>
                  </a:rPr>
                  <a:t> </a:t>
                </a:r>
              </a:p>
            </p:txBody>
          </p:sp>
        </mc:Fallback>
      </mc:AlternateContent>
      <p:pic>
        <p:nvPicPr>
          <p:cNvPr id="2050" name="Picture 2" descr="Bertrand Russell – Wikipedia">
            <a:extLst>
              <a:ext uri="{FF2B5EF4-FFF2-40B4-BE49-F238E27FC236}">
                <a16:creationId xmlns:a16="http://schemas.microsoft.com/office/drawing/2014/main" id="{CBD37656-FC29-18CC-03B8-770ABA22C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8409" y="-41751"/>
            <a:ext cx="2413591" cy="19007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742FF77-2B6D-D114-42A1-EC60C0F216A5}"/>
              </a:ext>
            </a:extLst>
          </p:cNvPr>
          <p:cNvSpPr txBox="1"/>
          <p:nvPr/>
        </p:nvSpPr>
        <p:spPr>
          <a:xfrm>
            <a:off x="9832274" y="1828826"/>
            <a:ext cx="2509284" cy="307777"/>
          </a:xfrm>
          <a:prstGeom prst="rect">
            <a:avLst/>
          </a:prstGeom>
          <a:noFill/>
        </p:spPr>
        <p:txBody>
          <a:bodyPr wrap="square" rtlCol="0">
            <a:spAutoFit/>
          </a:bodyPr>
          <a:lstStyle/>
          <a:p>
            <a:r>
              <a:rPr lang="en-US" sz="1400" dirty="0"/>
              <a:t>Bertrand Russel (1872 - 1970)</a:t>
            </a:r>
            <a:endParaRPr lang="en-AT" sz="1400" dirty="0"/>
          </a:p>
        </p:txBody>
      </p:sp>
      <p:pic>
        <p:nvPicPr>
          <p:cNvPr id="2054" name="Picture 6" descr="Shmi Skywalker Lars | Star Wars Databank | StarWars.com">
            <a:extLst>
              <a:ext uri="{FF2B5EF4-FFF2-40B4-BE49-F238E27FC236}">
                <a16:creationId xmlns:a16="http://schemas.microsoft.com/office/drawing/2014/main" id="{2ACCC2B7-6C7E-B5CE-81AE-17A628E61CE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347" r="36663" b="56405"/>
          <a:stretch>
            <a:fillRect/>
          </a:stretch>
        </p:blipFill>
        <p:spPr bwMode="auto">
          <a:xfrm>
            <a:off x="6178939" y="3613471"/>
            <a:ext cx="548158" cy="4983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arth Vader | Actors, Voice, Character, &amp; Facts | Britannica">
            <a:extLst>
              <a:ext uri="{FF2B5EF4-FFF2-40B4-BE49-F238E27FC236}">
                <a16:creationId xmlns:a16="http://schemas.microsoft.com/office/drawing/2014/main" id="{FEFF49D9-9ED2-1995-21BF-B69146D984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0976" y="3613471"/>
            <a:ext cx="682699" cy="512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ark Hamill Shares the 'Very First' Photo of Luke Skywalker">
            <a:extLst>
              <a:ext uri="{FF2B5EF4-FFF2-40B4-BE49-F238E27FC236}">
                <a16:creationId xmlns:a16="http://schemas.microsoft.com/office/drawing/2014/main" id="{EF2E46BA-9BBE-3172-BD0E-35ADD6DFB92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5122" t="-1" r="-1667" b="25865"/>
          <a:stretch>
            <a:fillRect/>
          </a:stretch>
        </p:blipFill>
        <p:spPr bwMode="auto">
          <a:xfrm>
            <a:off x="7617554" y="3599006"/>
            <a:ext cx="482626" cy="51279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Princess Leia Organa | StarWars.com">
            <a:extLst>
              <a:ext uri="{FF2B5EF4-FFF2-40B4-BE49-F238E27FC236}">
                <a16:creationId xmlns:a16="http://schemas.microsoft.com/office/drawing/2014/main" id="{6B41B036-2C14-C3C5-8F7C-1244CD8153E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674" t="3" r="13939" b="20736"/>
          <a:stretch>
            <a:fillRect/>
          </a:stretch>
        </p:blipFill>
        <p:spPr bwMode="auto">
          <a:xfrm>
            <a:off x="8204059" y="3590405"/>
            <a:ext cx="482626" cy="53585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Futurama&quot; The Lesser of Two Evils (TV Episode 2000) - IMDb">
            <a:extLst>
              <a:ext uri="{FF2B5EF4-FFF2-40B4-BE49-F238E27FC236}">
                <a16:creationId xmlns:a16="http://schemas.microsoft.com/office/drawing/2014/main" id="{17495539-DC36-75C3-A7C7-A3ACD56E1C8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203" t="7955" r="24739" b="-6667"/>
          <a:stretch>
            <a:fillRect/>
          </a:stretch>
        </p:blipFill>
        <p:spPr bwMode="auto">
          <a:xfrm>
            <a:off x="7858867" y="5546140"/>
            <a:ext cx="1368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96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C5142-1FC2-FFFD-3A13-492FE6B2EA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E8203-E168-DCF7-58D7-C1E9D0305239}"/>
              </a:ext>
            </a:extLst>
          </p:cNvPr>
          <p:cNvSpPr>
            <a:spLocks noGrp="1"/>
          </p:cNvSpPr>
          <p:nvPr>
            <p:ph type="title"/>
          </p:nvPr>
        </p:nvSpPr>
        <p:spPr/>
        <p:txBody>
          <a:bodyPr/>
          <a:lstStyle/>
          <a:p>
            <a:r>
              <a:rPr lang="en-US" dirty="0"/>
              <a:t>Set operations</a:t>
            </a:r>
            <a:endParaRPr lang="en-AT" dirty="0"/>
          </a:p>
        </p:txBody>
      </p:sp>
      <p:sp>
        <p:nvSpPr>
          <p:cNvPr id="3" name="Slide Number Placeholder 2">
            <a:extLst>
              <a:ext uri="{FF2B5EF4-FFF2-40B4-BE49-F238E27FC236}">
                <a16:creationId xmlns:a16="http://schemas.microsoft.com/office/drawing/2014/main" id="{ACD727B9-A872-D542-C010-C830E778B46A}"/>
              </a:ext>
            </a:extLst>
          </p:cNvPr>
          <p:cNvSpPr>
            <a:spLocks noGrp="1"/>
          </p:cNvSpPr>
          <p:nvPr>
            <p:ph type="sldNum" sz="quarter" idx="12"/>
          </p:nvPr>
        </p:nvSpPr>
        <p:spPr/>
        <p:txBody>
          <a:bodyPr/>
          <a:lstStyle/>
          <a:p>
            <a:fld id="{CC491BDB-77F2-4EF0-887C-9DE660584513}" type="slidenum">
              <a:rPr lang="en-GB" smtClean="0"/>
              <a:pPr/>
              <a:t>6</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7FBD3-145B-4AE1-552B-4F8E2983FD79}"/>
                  </a:ext>
                </a:extLst>
              </p:cNvPr>
              <p:cNvSpPr txBox="1"/>
              <p:nvPr/>
            </p:nvSpPr>
            <p:spPr>
              <a:xfrm>
                <a:off x="251380" y="1441886"/>
                <a:ext cx="10703443" cy="5201424"/>
              </a:xfrm>
              <a:prstGeom prst="rect">
                <a:avLst/>
              </a:prstGeom>
              <a:noFill/>
            </p:spPr>
            <p:txBody>
              <a:bodyPr wrap="square" rtlCol="0">
                <a:spAutoFit/>
              </a:bodyPr>
              <a:lstStyle/>
              <a:p>
                <a:pPr marL="285750" indent="-285750">
                  <a:spcAft>
                    <a:spcPts val="4200"/>
                  </a:spcAft>
                  <a:buFont typeface="Arial" panose="020B0604020202020204" pitchFamily="34" charset="0"/>
                  <a:buChar char="•"/>
                </a:pPr>
                <a:r>
                  <a:rPr lang="en-US" sz="2400" b="1" dirty="0">
                    <a:latin typeface="Beaufort for LOL" panose="02020503050000020004" pitchFamily="18" charset="0"/>
                    <a:cs typeface="Beaufort for LOL" panose="02020503050000020004" pitchFamily="18" charset="0"/>
                  </a:rPr>
                  <a:t>Subset</a:t>
                </a:r>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𝐴</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𝑄</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𝐴</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𝑥</m:t>
                    </m:r>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𝑄</m:t>
                    </m:r>
                    <m:r>
                      <a:rPr lang="en-US" sz="2400" b="0" i="1" dirty="0" smtClean="0">
                        <a:latin typeface="Cambria Math" panose="02040503050406030204" pitchFamily="18" charset="0"/>
                        <a:cs typeface="Beaufort for LOL" panose="02020503050000020004" pitchFamily="18" charset="0"/>
                      </a:rPr>
                      <m:t> </m:t>
                    </m:r>
                  </m:oMath>
                </a14:m>
                <a:r>
                  <a:rPr lang="en-US" sz="2400" dirty="0">
                    <a:latin typeface="Beaufort for LOL" panose="02020503050000020004" pitchFamily="18" charset="0"/>
                    <a:cs typeface="Beaufort for LOL" panose="02020503050000020004" pitchFamily="18" charset="0"/>
                  </a:rPr>
                  <a:t>(but not necessarily the opposite!) </a:t>
                </a:r>
              </a:p>
              <a:p>
                <a:pPr marL="285750" indent="-285750">
                  <a:spcAft>
                    <a:spcPts val="4200"/>
                  </a:spcAft>
                  <a:buFont typeface="Arial" panose="020B0604020202020204" pitchFamily="34" charset="0"/>
                  <a:buChar char="•"/>
                </a:pPr>
                <a:r>
                  <a:rPr lang="en-US" sz="2400" b="1" dirty="0">
                    <a:latin typeface="Beaufort for LOL" panose="02020503050000020004" pitchFamily="18" charset="0"/>
                    <a:cs typeface="Beaufort for LOL" panose="02020503050000020004" pitchFamily="18" charset="0"/>
                  </a:rPr>
                  <a:t>Intersection:</a:t>
                </a:r>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m:rPr>
                        <m:sty m:val="p"/>
                      </m:rPr>
                      <a:rPr lang="en-US" sz="2400" b="0" i="0" smtClean="0">
                        <a:latin typeface="Cambria Math" panose="02040503050406030204" pitchFamily="18" charset="0"/>
                        <a:ea typeface="Cambria Math" panose="02040503050406030204" pitchFamily="18" charset="0"/>
                        <a:cs typeface="Beaufort for LOL" panose="02020503050000020004" pitchFamily="18" charset="0"/>
                      </a:rPr>
                      <m:t>set</m:t>
                    </m:r>
                    <m:r>
                      <a:rPr lang="en-US" sz="24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ea typeface="Cambria Math" panose="02040503050406030204" pitchFamily="18" charset="0"/>
                        <a:cs typeface="Beaufort for LOL" panose="02020503050000020004" pitchFamily="18" charset="0"/>
                      </a:rPr>
                      <m:t>of</m:t>
                    </m:r>
                    <m:r>
                      <a:rPr lang="en-US" sz="24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ea typeface="Cambria Math" panose="02040503050406030204" pitchFamily="18" charset="0"/>
                        <a:cs typeface="Beaufort for LOL" panose="02020503050000020004" pitchFamily="18" charset="0"/>
                      </a:rPr>
                      <m:t>elements</m:t>
                    </m:r>
                    <m:r>
                      <a:rPr lang="en-US" sz="24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ea typeface="Cambria Math" panose="02040503050406030204" pitchFamily="18" charset="0"/>
                        <a:cs typeface="Beaufort for LOL" panose="02020503050000020004" pitchFamily="18" charset="0"/>
                      </a:rPr>
                      <m:t>that</m:t>
                    </m:r>
                    <m:r>
                      <a:rPr lang="en-US" sz="24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ea typeface="Cambria Math" panose="02040503050406030204" pitchFamily="18" charset="0"/>
                        <a:cs typeface="Beaufort for LOL" panose="02020503050000020004" pitchFamily="18" charset="0"/>
                      </a:rPr>
                      <m:t>are</m:t>
                    </m:r>
                    <m:r>
                      <a:rPr lang="en-US" sz="24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ea typeface="Cambria Math" panose="02040503050406030204" pitchFamily="18" charset="0"/>
                        <a:cs typeface="Beaufort for LOL" panose="02020503050000020004" pitchFamily="18" charset="0"/>
                      </a:rPr>
                      <m:t>both</m:t>
                    </m:r>
                    <m:r>
                      <a:rPr lang="en-US" sz="24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ea typeface="Cambria Math" panose="02040503050406030204" pitchFamily="18" charset="0"/>
                        <a:cs typeface="Beaufort for LOL" panose="02020503050000020004" pitchFamily="18" charset="0"/>
                      </a:rPr>
                      <m:t>in</m:t>
                    </m:r>
                    <m:r>
                      <a:rPr lang="en-US" sz="2400" b="0" i="0" smtClean="0">
                        <a:latin typeface="Cambria Math" panose="02040503050406030204" pitchFamily="18" charset="0"/>
                        <a:ea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𝐴</m:t>
                    </m:r>
                    <m:r>
                      <a:rPr lang="en-US" sz="24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ea typeface="Cambria Math" panose="02040503050406030204" pitchFamily="18" charset="0"/>
                        <a:cs typeface="Beaufort for LOL" panose="02020503050000020004" pitchFamily="18" charset="0"/>
                      </a:rPr>
                      <m:t>and</m:t>
                    </m:r>
                    <m:r>
                      <a:rPr lang="en-US" sz="2400" b="0" i="0" smtClean="0">
                        <a:latin typeface="Cambria Math" panose="02040503050406030204" pitchFamily="18" charset="0"/>
                        <a:ea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𝐵</m:t>
                    </m:r>
                  </m:oMath>
                </a14:m>
                <a:br>
                  <a:rPr lang="en-US" sz="2400" b="0" dirty="0">
                    <a:latin typeface="Beaufort for LOL" panose="02020503050000020004" pitchFamily="18" charset="0"/>
                    <a:ea typeface="Cambria Math" panose="02040503050406030204" pitchFamily="18" charset="0"/>
                    <a:cs typeface="Beaufort for LOL" panose="02020503050000020004" pitchFamily="18" charset="0"/>
                  </a:rPr>
                </a:br>
                <a14:m>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1,2,3</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d>
                      <m:dPr>
                        <m:begChr m:val="{"/>
                        <m:endChr m:val="}"/>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1,3</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 3}</m:t>
                    </m:r>
                  </m:oMath>
                </a14:m>
                <a:endParaRPr lang="en-US" sz="2400" dirty="0">
                  <a:latin typeface="Beaufort for LOL" panose="02020503050000020004" pitchFamily="18" charset="0"/>
                  <a:cs typeface="Beaufort for LOL" panose="02020503050000020004" pitchFamily="18" charset="0"/>
                </a:endParaRPr>
              </a:p>
              <a:p>
                <a:pPr marL="285750" indent="-285750">
                  <a:spcAft>
                    <a:spcPts val="4200"/>
                  </a:spcAft>
                  <a:buFont typeface="Arial" panose="020B0604020202020204" pitchFamily="34" charset="0"/>
                  <a:buChar char="•"/>
                </a:pPr>
                <a:r>
                  <a:rPr lang="en-US" sz="2400" b="1" dirty="0">
                    <a:latin typeface="Beaufort for LOL" panose="02020503050000020004" pitchFamily="18" charset="0"/>
                    <a:cs typeface="Beaufort for LOL" panose="02020503050000020004" pitchFamily="18" charset="0"/>
                  </a:rPr>
                  <a:t>Union: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oMath>
                </a14:m>
                <a:r>
                  <a:rPr lang="en-US" sz="2400" dirty="0">
                    <a:latin typeface="Beaufort for LOL" panose="02020503050000020004" pitchFamily="18" charset="0"/>
                    <a:cs typeface="Beaufort for LOL" panose="02020503050000020004" pitchFamily="18" charset="0"/>
                  </a:rPr>
                  <a:t> = set of elements that are in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𝐴</m:t>
                    </m:r>
                  </m:oMath>
                </a14:m>
                <a:r>
                  <a:rPr lang="en-US" sz="2400" dirty="0">
                    <a:latin typeface="Beaufort for LOL" panose="02020503050000020004" pitchFamily="18" charset="0"/>
                    <a:cs typeface="Beaufort for LOL" panose="02020503050000020004" pitchFamily="18" charset="0"/>
                  </a:rPr>
                  <a:t> or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𝐵</m:t>
                    </m:r>
                  </m:oMath>
                </a14:m>
                <a:br>
                  <a:rPr lang="en-US" sz="2400" dirty="0">
                    <a:latin typeface="Beaufort for LOL" panose="02020503050000020004" pitchFamily="18" charset="0"/>
                    <a:cs typeface="Beaufort for LOL" panose="02020503050000020004" pitchFamily="18" charset="0"/>
                  </a:rPr>
                </a:br>
                <a14:m>
                  <m:oMath xmlns:m="http://schemas.openxmlformats.org/officeDocument/2006/math">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1,2,3</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d>
                      <m:dPr>
                        <m:begChr m:val="{"/>
                        <m:endChr m:val="}"/>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2,4</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={1,2,3,4}</m:t>
                    </m:r>
                  </m:oMath>
                </a14:m>
                <a:endParaRPr lang="en-US" sz="2400" dirty="0">
                  <a:latin typeface="Beaufort for LOL" panose="02020503050000020004" pitchFamily="18" charset="0"/>
                  <a:cs typeface="Beaufort for LOL" panose="02020503050000020004" pitchFamily="18" charset="0"/>
                </a:endParaRPr>
              </a:p>
              <a:p>
                <a:pPr marL="285750" indent="-285750">
                  <a:spcAft>
                    <a:spcPts val="4200"/>
                  </a:spcAft>
                  <a:buFont typeface="Arial" panose="020B0604020202020204" pitchFamily="34" charset="0"/>
                  <a:buChar char="•"/>
                </a:pPr>
                <a:r>
                  <a:rPr lang="en-US" sz="2400" b="1" dirty="0">
                    <a:latin typeface="Beaufort for LOL" panose="02020503050000020004" pitchFamily="18" charset="0"/>
                    <a:cs typeface="Beaufort for LOL" panose="02020503050000020004" pitchFamily="18" charset="0"/>
                  </a:rPr>
                  <a:t>Difference:</a:t>
                </a:r>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𝐴</m:t>
                    </m:r>
                    <m:r>
                      <a:rPr lang="en-US" sz="2400" i="1" dirty="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m:t>
                    </m:r>
                    <m:r>
                      <m:rPr>
                        <m:lit/>
                      </m:rPr>
                      <a:rPr lang="en-US" sz="2400" i="1" dirty="0">
                        <a:latin typeface="Cambria Math" panose="02040503050406030204" pitchFamily="18" charset="0"/>
                        <a:cs typeface="Beaufort for LOL" panose="02020503050000020004" pitchFamily="18" charset="0"/>
                      </a:rPr>
                      <m:t> </m:t>
                    </m:r>
                    <m:r>
                      <a:rPr lang="en-US" sz="2400" i="1" dirty="0">
                        <a:latin typeface="Cambria Math" panose="02040503050406030204" pitchFamily="18" charset="0"/>
                        <a:cs typeface="Beaufort for LOL" panose="02020503050000020004" pitchFamily="18" charset="0"/>
                      </a:rPr>
                      <m:t>𝐵</m:t>
                    </m:r>
                  </m:oMath>
                </a14:m>
                <a:r>
                  <a:rPr lang="en-US" sz="2400" dirty="0">
                    <a:latin typeface="Beaufort for LOL" panose="02020503050000020004" pitchFamily="18" charset="0"/>
                    <a:cs typeface="Beaufort for LOL" panose="02020503050000020004" pitchFamily="18" charset="0"/>
                  </a:rPr>
                  <a:t> = set of elements that are only in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𝐴</m:t>
                    </m:r>
                  </m:oMath>
                </a14:m>
                <a:r>
                  <a:rPr lang="en-US" sz="2400" dirty="0">
                    <a:latin typeface="Beaufort for LOL" panose="02020503050000020004" pitchFamily="18" charset="0"/>
                    <a:cs typeface="Beaufort for LOL" panose="02020503050000020004" pitchFamily="18" charset="0"/>
                  </a:rPr>
                  <a:t>, not in </a:t>
                </a: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𝐵</m:t>
                    </m:r>
                  </m:oMath>
                </a14:m>
                <a:br>
                  <a:rPr lang="en-US" sz="2400" dirty="0">
                    <a:latin typeface="Beaufort for LOL" panose="02020503050000020004" pitchFamily="18" charset="0"/>
                    <a:cs typeface="Beaufort for LOL" panose="02020503050000020004" pitchFamily="18" charset="0"/>
                  </a:rPr>
                </a:br>
                <a14:m>
                  <m:oMath xmlns:m="http://schemas.openxmlformats.org/officeDocument/2006/math">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1,2,3</m:t>
                        </m:r>
                      </m:e>
                    </m:d>
                    <m:r>
                      <m:rPr>
                        <m:lit/>
                      </m:rP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m:t>
                    </m:r>
                    <m:r>
                      <m:rPr>
                        <m:lit/>
                      </m:rPr>
                      <a:rPr lang="en-US" sz="2400" b="0" i="1" smtClean="0">
                        <a:latin typeface="Cambria Math" panose="02040503050406030204" pitchFamily="18" charset="0"/>
                        <a:cs typeface="Beaufort for LOL" panose="02020503050000020004" pitchFamily="18" charset="0"/>
                      </a:rPr>
                      <m:t> </m:t>
                    </m:r>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1,3</m:t>
                        </m:r>
                      </m:e>
                    </m:d>
                    <m:r>
                      <a:rPr lang="en-US" sz="2400" b="0" i="1" smtClean="0">
                        <a:latin typeface="Cambria Math" panose="02040503050406030204" pitchFamily="18" charset="0"/>
                        <a:cs typeface="Beaufort for LOL" panose="02020503050000020004" pitchFamily="18" charset="0"/>
                      </a:rPr>
                      <m:t>={2}</m:t>
                    </m:r>
                  </m:oMath>
                </a14:m>
                <a:endParaRPr lang="en-US" sz="2400" dirty="0">
                  <a:latin typeface="Beaufort for LOL" panose="02020503050000020004" pitchFamily="18" charset="0"/>
                  <a:cs typeface="Beaufort for LOL" panose="02020503050000020004" pitchFamily="18" charset="0"/>
                </a:endParaRPr>
              </a:p>
              <a:p>
                <a:pPr marL="285750" indent="-285750">
                  <a:spcAft>
                    <a:spcPts val="4200"/>
                  </a:spcAft>
                  <a:buFont typeface="Arial" panose="020B0604020202020204" pitchFamily="34" charset="0"/>
                  <a:buChar char="•"/>
                </a:pPr>
                <a:r>
                  <a:rPr lang="en-US" sz="2400" b="1" dirty="0">
                    <a:latin typeface="Beaufort for LOL" panose="02020503050000020004" pitchFamily="18" charset="0"/>
                    <a:cs typeface="Beaufort for LOL" panose="02020503050000020004" pitchFamily="18" charset="0"/>
                  </a:rPr>
                  <a:t>Complement: </a:t>
                </a:r>
                <a14:m>
                  <m:oMath xmlns:m="http://schemas.openxmlformats.org/officeDocument/2006/math">
                    <m:r>
                      <m:rPr>
                        <m:sty m:val="p"/>
                      </m:rPr>
                      <a:rPr lang="en-US" sz="2400" b="0" i="0" smtClean="0">
                        <a:latin typeface="Cambria Math" panose="02040503050406030204" pitchFamily="18" charset="0"/>
                        <a:cs typeface="Beaufort for LOL" panose="02020503050000020004" pitchFamily="18" charset="0"/>
                      </a:rPr>
                      <m:t>for</m:t>
                    </m:r>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𝑄</m:t>
                    </m:r>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𝐶</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e>
                    </m:d>
                    <m:r>
                      <a:rPr lang="en-US" sz="2400" b="0" i="1" smtClean="0">
                        <a:latin typeface="Cambria Math" panose="02040503050406030204" pitchFamily="18" charset="0"/>
                        <a:cs typeface="Beaufort for LOL" panose="02020503050000020004" pitchFamily="18" charset="0"/>
                      </a:rPr>
                      <m:t>=</m:t>
                    </m:r>
                    <m:r>
                      <m:rPr>
                        <m:sty m:val="p"/>
                      </m:rPr>
                      <a:rPr lang="en-US" sz="2400" b="0" i="0" smtClean="0">
                        <a:latin typeface="Cambria Math" panose="02040503050406030204" pitchFamily="18" charset="0"/>
                        <a:cs typeface="Beaufort for LOL" panose="02020503050000020004" pitchFamily="18" charset="0"/>
                      </a:rPr>
                      <m:t>set</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of</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all</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elements</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in</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Q</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that</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are</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not</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in</m:t>
                    </m:r>
                    <m:r>
                      <a:rPr lang="en-US" sz="2400" b="0" i="0" smtClean="0">
                        <a:latin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cs typeface="Beaufort for LOL" panose="02020503050000020004" pitchFamily="18" charset="0"/>
                      </a:rPr>
                      <m:t>A</m:t>
                    </m:r>
                  </m:oMath>
                </a14:m>
                <a:endParaRPr lang="en-AT"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6D07FBD3-145B-4AE1-552B-4F8E2983FD79}"/>
                  </a:ext>
                </a:extLst>
              </p:cNvPr>
              <p:cNvSpPr txBox="1">
                <a:spLocks noRot="1" noChangeAspect="1" noMove="1" noResize="1" noEditPoints="1" noAdjustHandles="1" noChangeArrowheads="1" noChangeShapeType="1" noTextEdit="1"/>
              </p:cNvSpPr>
              <p:nvPr/>
            </p:nvSpPr>
            <p:spPr>
              <a:xfrm>
                <a:off x="251380" y="1441886"/>
                <a:ext cx="10703443" cy="5201424"/>
              </a:xfrm>
              <a:prstGeom prst="rect">
                <a:avLst/>
              </a:prstGeom>
              <a:blipFill>
                <a:blip r:embed="rId2"/>
                <a:stretch>
                  <a:fillRect l="-740" t="-938" b="-1758"/>
                </a:stretch>
              </a:blipFill>
            </p:spPr>
            <p:txBody>
              <a:bodyPr/>
              <a:lstStyle/>
              <a:p>
                <a:r>
                  <a:rPr lang="en-AT">
                    <a:noFill/>
                  </a:rPr>
                  <a:t> </a:t>
                </a:r>
              </a:p>
            </p:txBody>
          </p:sp>
        </mc:Fallback>
      </mc:AlternateContent>
      <p:sp>
        <p:nvSpPr>
          <p:cNvPr id="5" name="TextBox 4">
            <a:extLst>
              <a:ext uri="{FF2B5EF4-FFF2-40B4-BE49-F238E27FC236}">
                <a16:creationId xmlns:a16="http://schemas.microsoft.com/office/drawing/2014/main" id="{205831A4-7367-AA3A-4B85-25BB2196542D}"/>
              </a:ext>
            </a:extLst>
          </p:cNvPr>
          <p:cNvSpPr txBox="1"/>
          <p:nvPr/>
        </p:nvSpPr>
        <p:spPr>
          <a:xfrm>
            <a:off x="134420" y="980221"/>
            <a:ext cx="8413898" cy="461665"/>
          </a:xfrm>
          <a:prstGeom prst="rect">
            <a:avLst/>
          </a:prstGeom>
          <a:noFill/>
        </p:spPr>
        <p:txBody>
          <a:bodyPr wrap="square" rtlCol="0">
            <a:spAutoFit/>
          </a:bodyPr>
          <a:lstStyle/>
          <a:p>
            <a:r>
              <a:rPr lang="en-US" sz="2400" dirty="0"/>
              <a:t>Set operations always reduce to logic operations.</a:t>
            </a:r>
            <a:endParaRPr lang="en-AT" sz="2400" dirty="0"/>
          </a:p>
        </p:txBody>
      </p:sp>
      <p:grpSp>
        <p:nvGrpSpPr>
          <p:cNvPr id="50" name="Group 49">
            <a:extLst>
              <a:ext uri="{FF2B5EF4-FFF2-40B4-BE49-F238E27FC236}">
                <a16:creationId xmlns:a16="http://schemas.microsoft.com/office/drawing/2014/main" id="{06F32C34-673D-4BBC-B8B1-61F5268FEED9}"/>
              </a:ext>
            </a:extLst>
          </p:cNvPr>
          <p:cNvGrpSpPr/>
          <p:nvPr/>
        </p:nvGrpSpPr>
        <p:grpSpPr>
          <a:xfrm>
            <a:off x="9603402" y="2165173"/>
            <a:ext cx="2022676" cy="1069478"/>
            <a:chOff x="9390320" y="2418670"/>
            <a:chExt cx="2123661" cy="1122874"/>
          </a:xfrm>
        </p:grpSpPr>
        <p:grpSp>
          <p:nvGrpSpPr>
            <p:cNvPr id="19" name="Group 18">
              <a:extLst>
                <a:ext uri="{FF2B5EF4-FFF2-40B4-BE49-F238E27FC236}">
                  <a16:creationId xmlns:a16="http://schemas.microsoft.com/office/drawing/2014/main" id="{99443944-E6D3-9079-34FE-3A18313A0ABB}"/>
                </a:ext>
              </a:extLst>
            </p:cNvPr>
            <p:cNvGrpSpPr/>
            <p:nvPr/>
          </p:nvGrpSpPr>
          <p:grpSpPr>
            <a:xfrm>
              <a:off x="9632950" y="2418670"/>
              <a:ext cx="1677475" cy="1122874"/>
              <a:chOff x="10238899" y="2446330"/>
              <a:chExt cx="1249326" cy="836278"/>
            </a:xfrm>
          </p:grpSpPr>
          <p:sp>
            <p:nvSpPr>
              <p:cNvPr id="10" name="Oval 9">
                <a:extLst>
                  <a:ext uri="{FF2B5EF4-FFF2-40B4-BE49-F238E27FC236}">
                    <a16:creationId xmlns:a16="http://schemas.microsoft.com/office/drawing/2014/main" id="{B99CE061-EFC0-17A9-1EDF-195470EA5DD2}"/>
                  </a:ext>
                </a:extLst>
              </p:cNvPr>
              <p:cNvSpPr/>
              <p:nvPr/>
            </p:nvSpPr>
            <p:spPr>
              <a:xfrm>
                <a:off x="10655341" y="2449724"/>
                <a:ext cx="832884" cy="8328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B5D0D69-F9C4-5E07-3741-617ACD06195B}"/>
                  </a:ext>
                </a:extLst>
              </p:cNvPr>
              <p:cNvSpPr/>
              <p:nvPr/>
            </p:nvSpPr>
            <p:spPr>
              <a:xfrm>
                <a:off x="10238899" y="2446330"/>
                <a:ext cx="832884" cy="8328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Chord 14">
                <a:extLst>
                  <a:ext uri="{FF2B5EF4-FFF2-40B4-BE49-F238E27FC236}">
                    <a16:creationId xmlns:a16="http://schemas.microsoft.com/office/drawing/2014/main" id="{C1605EC7-091C-8E6B-9905-EA23A00B5943}"/>
                  </a:ext>
                </a:extLst>
              </p:cNvPr>
              <p:cNvSpPr/>
              <p:nvPr/>
            </p:nvSpPr>
            <p:spPr>
              <a:xfrm rot="10800000">
                <a:off x="10591799" y="2507172"/>
                <a:ext cx="479983" cy="711085"/>
              </a:xfrm>
              <a:prstGeom prst="chord">
                <a:avLst>
                  <a:gd name="adj1" fmla="val 5713360"/>
                  <a:gd name="adj2" fmla="val 15925069"/>
                </a:avLst>
              </a:prstGeom>
              <a:solidFill>
                <a:srgbClr val="FF63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Chord 15">
                <a:extLst>
                  <a:ext uri="{FF2B5EF4-FFF2-40B4-BE49-F238E27FC236}">
                    <a16:creationId xmlns:a16="http://schemas.microsoft.com/office/drawing/2014/main" id="{624F1496-A544-7A0F-5DC8-38F63E3F9826}"/>
                  </a:ext>
                </a:extLst>
              </p:cNvPr>
              <p:cNvSpPr/>
              <p:nvPr/>
            </p:nvSpPr>
            <p:spPr>
              <a:xfrm>
                <a:off x="10655341" y="2507172"/>
                <a:ext cx="479983" cy="711085"/>
              </a:xfrm>
              <a:prstGeom prst="chord">
                <a:avLst>
                  <a:gd name="adj1" fmla="val 5713360"/>
                  <a:gd name="adj2" fmla="val 15925069"/>
                </a:avLst>
              </a:prstGeom>
              <a:solidFill>
                <a:srgbClr val="FF63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A7B5E6E-458D-A6C1-A6EF-2C8490A2DA66}"/>
                    </a:ext>
                  </a:extLst>
                </p:cNvPr>
                <p:cNvSpPr txBox="1"/>
                <p:nvPr/>
              </p:nvSpPr>
              <p:spPr>
                <a:xfrm>
                  <a:off x="9762353" y="2795435"/>
                  <a:ext cx="14351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𝐴</m:t>
                        </m:r>
                        <m:r>
                          <a:rPr lang="en-US" sz="1800" b="0" i="1" smtClean="0">
                            <a:latin typeface="Cambria Math" panose="02040503050406030204" pitchFamily="18" charset="0"/>
                            <a:cs typeface="Beaufort for LOL" panose="02020503050000020004" pitchFamily="18" charset="0"/>
                          </a:rPr>
                          <m:t> ∩</m:t>
                        </m:r>
                        <m:r>
                          <a:rPr lang="en-US" sz="1800" b="0" i="1" smtClean="0">
                            <a:latin typeface="Cambria Math" panose="02040503050406030204" pitchFamily="18" charset="0"/>
                            <a:ea typeface="Cambria Math" panose="02040503050406030204" pitchFamily="18" charset="0"/>
                            <a:cs typeface="Beaufort for LOL" panose="02020503050000020004" pitchFamily="18" charset="0"/>
                          </a:rPr>
                          <m:t>𝐵</m:t>
                        </m:r>
                      </m:oMath>
                    </m:oMathPara>
                  </a14:m>
                  <a:endParaRPr lang="en-AT" dirty="0"/>
                </a:p>
              </p:txBody>
            </p:sp>
          </mc:Choice>
          <mc:Fallback xmlns="">
            <p:sp>
              <p:nvSpPr>
                <p:cNvPr id="18" name="TextBox 17">
                  <a:extLst>
                    <a:ext uri="{FF2B5EF4-FFF2-40B4-BE49-F238E27FC236}">
                      <a16:creationId xmlns:a16="http://schemas.microsoft.com/office/drawing/2014/main" id="{FA7B5E6E-458D-A6C1-A6EF-2C8490A2DA66}"/>
                    </a:ext>
                  </a:extLst>
                </p:cNvPr>
                <p:cNvSpPr txBox="1">
                  <a:spLocks noRot="1" noChangeAspect="1" noMove="1" noResize="1" noEditPoints="1" noAdjustHandles="1" noChangeArrowheads="1" noChangeShapeType="1" noTextEdit="1"/>
                </p:cNvSpPr>
                <p:nvPr/>
              </p:nvSpPr>
              <p:spPr>
                <a:xfrm>
                  <a:off x="9762353" y="2795435"/>
                  <a:ext cx="1435100" cy="369332"/>
                </a:xfrm>
                <a:prstGeom prst="rect">
                  <a:avLst/>
                </a:prstGeom>
                <a:blipFill>
                  <a:blip r:embed="rId3"/>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264DBF6-CBE7-D877-29D6-3E0EE131C1D7}"/>
                    </a:ext>
                  </a:extLst>
                </p:cNvPr>
                <p:cNvSpPr txBox="1"/>
                <p:nvPr/>
              </p:nvSpPr>
              <p:spPr>
                <a:xfrm>
                  <a:off x="9390320" y="2920703"/>
                  <a:ext cx="863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𝐴</m:t>
                        </m:r>
                      </m:oMath>
                    </m:oMathPara>
                  </a14:m>
                  <a:endParaRPr lang="en-AT" dirty="0"/>
                </a:p>
              </p:txBody>
            </p:sp>
          </mc:Choice>
          <mc:Fallback xmlns="">
            <p:sp>
              <p:nvSpPr>
                <p:cNvPr id="21" name="TextBox 20">
                  <a:extLst>
                    <a:ext uri="{FF2B5EF4-FFF2-40B4-BE49-F238E27FC236}">
                      <a16:creationId xmlns:a16="http://schemas.microsoft.com/office/drawing/2014/main" id="{A264DBF6-CBE7-D877-29D6-3E0EE131C1D7}"/>
                    </a:ext>
                  </a:extLst>
                </p:cNvPr>
                <p:cNvSpPr txBox="1">
                  <a:spLocks noRot="1" noChangeAspect="1" noMove="1" noResize="1" noEditPoints="1" noAdjustHandles="1" noChangeArrowheads="1" noChangeShapeType="1" noTextEdit="1"/>
                </p:cNvSpPr>
                <p:nvPr/>
              </p:nvSpPr>
              <p:spPr>
                <a:xfrm>
                  <a:off x="9390320" y="2920703"/>
                  <a:ext cx="863600" cy="369332"/>
                </a:xfrm>
                <a:prstGeom prst="rect">
                  <a:avLst/>
                </a:prstGeom>
                <a:blipFill>
                  <a:blip r:embed="rId4"/>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10F07F-5F1B-7420-F9C5-A0813DB0DDE5}"/>
                    </a:ext>
                  </a:extLst>
                </p:cNvPr>
                <p:cNvSpPr txBox="1"/>
                <p:nvPr/>
              </p:nvSpPr>
              <p:spPr>
                <a:xfrm>
                  <a:off x="10650381" y="3021025"/>
                  <a:ext cx="863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𝐵</m:t>
                        </m:r>
                      </m:oMath>
                    </m:oMathPara>
                  </a14:m>
                  <a:endParaRPr lang="en-AT" dirty="0"/>
                </a:p>
              </p:txBody>
            </p:sp>
          </mc:Choice>
          <mc:Fallback xmlns="">
            <p:sp>
              <p:nvSpPr>
                <p:cNvPr id="22" name="TextBox 21">
                  <a:extLst>
                    <a:ext uri="{FF2B5EF4-FFF2-40B4-BE49-F238E27FC236}">
                      <a16:creationId xmlns:a16="http://schemas.microsoft.com/office/drawing/2014/main" id="{2A10F07F-5F1B-7420-F9C5-A0813DB0DDE5}"/>
                    </a:ext>
                  </a:extLst>
                </p:cNvPr>
                <p:cNvSpPr txBox="1">
                  <a:spLocks noRot="1" noChangeAspect="1" noMove="1" noResize="1" noEditPoints="1" noAdjustHandles="1" noChangeArrowheads="1" noChangeShapeType="1" noTextEdit="1"/>
                </p:cNvSpPr>
                <p:nvPr/>
              </p:nvSpPr>
              <p:spPr>
                <a:xfrm>
                  <a:off x="10650381" y="3021025"/>
                  <a:ext cx="863600" cy="369332"/>
                </a:xfrm>
                <a:prstGeom prst="rect">
                  <a:avLst/>
                </a:prstGeom>
                <a:blipFill>
                  <a:blip r:embed="rId5"/>
                  <a:stretch>
                    <a:fillRect/>
                  </a:stretch>
                </a:blipFill>
              </p:spPr>
              <p:txBody>
                <a:bodyPr/>
                <a:lstStyle/>
                <a:p>
                  <a:r>
                    <a:rPr lang="en-AT">
                      <a:noFill/>
                    </a:rPr>
                    <a:t> </a:t>
                  </a:r>
                </a:p>
              </p:txBody>
            </p:sp>
          </mc:Fallback>
        </mc:AlternateContent>
      </p:grpSp>
      <p:grpSp>
        <p:nvGrpSpPr>
          <p:cNvPr id="51" name="Group 50">
            <a:extLst>
              <a:ext uri="{FF2B5EF4-FFF2-40B4-BE49-F238E27FC236}">
                <a16:creationId xmlns:a16="http://schemas.microsoft.com/office/drawing/2014/main" id="{47076330-541A-E761-0023-728A541A8DD4}"/>
              </a:ext>
            </a:extLst>
          </p:cNvPr>
          <p:cNvGrpSpPr/>
          <p:nvPr/>
        </p:nvGrpSpPr>
        <p:grpSpPr>
          <a:xfrm>
            <a:off x="10074636" y="980221"/>
            <a:ext cx="1191045" cy="1080208"/>
            <a:chOff x="9919256" y="1156859"/>
            <a:chExt cx="1250511" cy="1134140"/>
          </a:xfrm>
        </p:grpSpPr>
        <p:sp>
          <p:nvSpPr>
            <p:cNvPr id="8" name="Oval 7">
              <a:extLst>
                <a:ext uri="{FF2B5EF4-FFF2-40B4-BE49-F238E27FC236}">
                  <a16:creationId xmlns:a16="http://schemas.microsoft.com/office/drawing/2014/main" id="{3669ACD8-8550-FB0F-FA97-3D9AAFBBAF02}"/>
                </a:ext>
              </a:extLst>
            </p:cNvPr>
            <p:cNvSpPr/>
            <p:nvPr/>
          </p:nvSpPr>
          <p:spPr>
            <a:xfrm>
              <a:off x="9919256" y="1156859"/>
              <a:ext cx="1134140" cy="113414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5083E643-35B0-F44E-CA96-AA06DEF6CAA5}"/>
                </a:ext>
              </a:extLst>
            </p:cNvPr>
            <p:cNvSpPr/>
            <p:nvPr/>
          </p:nvSpPr>
          <p:spPr>
            <a:xfrm>
              <a:off x="10131909" y="1723929"/>
              <a:ext cx="471377" cy="471377"/>
            </a:xfrm>
            <a:prstGeom prst="ellipse">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2ADE61F-46B0-C8AA-A838-52CCC14EDC01}"/>
                    </a:ext>
                  </a:extLst>
                </p:cNvPr>
                <p:cNvSpPr txBox="1"/>
                <p:nvPr/>
              </p:nvSpPr>
              <p:spPr>
                <a:xfrm>
                  <a:off x="9919256" y="1784848"/>
                  <a:ext cx="863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𝐴</m:t>
                        </m:r>
                      </m:oMath>
                    </m:oMathPara>
                  </a14:m>
                  <a:endParaRPr lang="en-AT" dirty="0"/>
                </a:p>
              </p:txBody>
            </p:sp>
          </mc:Choice>
          <mc:Fallback xmlns="">
            <p:sp>
              <p:nvSpPr>
                <p:cNvPr id="23" name="TextBox 22">
                  <a:extLst>
                    <a:ext uri="{FF2B5EF4-FFF2-40B4-BE49-F238E27FC236}">
                      <a16:creationId xmlns:a16="http://schemas.microsoft.com/office/drawing/2014/main" id="{12ADE61F-46B0-C8AA-A838-52CCC14EDC01}"/>
                    </a:ext>
                  </a:extLst>
                </p:cNvPr>
                <p:cNvSpPr txBox="1">
                  <a:spLocks noRot="1" noChangeAspect="1" noMove="1" noResize="1" noEditPoints="1" noAdjustHandles="1" noChangeArrowheads="1" noChangeShapeType="1" noTextEdit="1"/>
                </p:cNvSpPr>
                <p:nvPr/>
              </p:nvSpPr>
              <p:spPr>
                <a:xfrm>
                  <a:off x="9919256" y="1784848"/>
                  <a:ext cx="863600" cy="369332"/>
                </a:xfrm>
                <a:prstGeom prst="rect">
                  <a:avLst/>
                </a:prstGeom>
                <a:blipFill>
                  <a:blip r:embed="rId6"/>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D4BB218-1D3D-35DD-C86D-C1327FCC3CC0}"/>
                    </a:ext>
                  </a:extLst>
                </p:cNvPr>
                <p:cNvSpPr txBox="1"/>
                <p:nvPr/>
              </p:nvSpPr>
              <p:spPr>
                <a:xfrm>
                  <a:off x="10306167" y="1286038"/>
                  <a:ext cx="863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𝑄</m:t>
                        </m:r>
                      </m:oMath>
                    </m:oMathPara>
                  </a14:m>
                  <a:endParaRPr lang="en-AT" dirty="0"/>
                </a:p>
              </p:txBody>
            </p:sp>
          </mc:Choice>
          <mc:Fallback xmlns="">
            <p:sp>
              <p:nvSpPr>
                <p:cNvPr id="24" name="TextBox 23">
                  <a:extLst>
                    <a:ext uri="{FF2B5EF4-FFF2-40B4-BE49-F238E27FC236}">
                      <a16:creationId xmlns:a16="http://schemas.microsoft.com/office/drawing/2014/main" id="{AD4BB218-1D3D-35DD-C86D-C1327FCC3CC0}"/>
                    </a:ext>
                  </a:extLst>
                </p:cNvPr>
                <p:cNvSpPr txBox="1">
                  <a:spLocks noRot="1" noChangeAspect="1" noMove="1" noResize="1" noEditPoints="1" noAdjustHandles="1" noChangeArrowheads="1" noChangeShapeType="1" noTextEdit="1"/>
                </p:cNvSpPr>
                <p:nvPr/>
              </p:nvSpPr>
              <p:spPr>
                <a:xfrm>
                  <a:off x="10306167" y="1286038"/>
                  <a:ext cx="863600" cy="369332"/>
                </a:xfrm>
                <a:prstGeom prst="rect">
                  <a:avLst/>
                </a:prstGeom>
                <a:blipFill>
                  <a:blip r:embed="rId7"/>
                  <a:stretch>
                    <a:fillRect b="-13793"/>
                  </a:stretch>
                </a:blipFill>
              </p:spPr>
              <p:txBody>
                <a:bodyPr/>
                <a:lstStyle/>
                <a:p>
                  <a:r>
                    <a:rPr lang="en-AT">
                      <a:noFill/>
                    </a:rPr>
                    <a:t> </a:t>
                  </a:r>
                </a:p>
              </p:txBody>
            </p:sp>
          </mc:Fallback>
        </mc:AlternateContent>
      </p:grpSp>
      <p:grpSp>
        <p:nvGrpSpPr>
          <p:cNvPr id="49" name="Group 48">
            <a:extLst>
              <a:ext uri="{FF2B5EF4-FFF2-40B4-BE49-F238E27FC236}">
                <a16:creationId xmlns:a16="http://schemas.microsoft.com/office/drawing/2014/main" id="{29765387-9D77-1ED1-8BEA-171D837588CD}"/>
              </a:ext>
            </a:extLst>
          </p:cNvPr>
          <p:cNvGrpSpPr/>
          <p:nvPr/>
        </p:nvGrpSpPr>
        <p:grpSpPr>
          <a:xfrm>
            <a:off x="9815886" y="3392901"/>
            <a:ext cx="1597707" cy="1069479"/>
            <a:chOff x="9635575" y="3691051"/>
            <a:chExt cx="1677475" cy="1122874"/>
          </a:xfrm>
        </p:grpSpPr>
        <p:grpSp>
          <p:nvGrpSpPr>
            <p:cNvPr id="25" name="Group 24">
              <a:extLst>
                <a:ext uri="{FF2B5EF4-FFF2-40B4-BE49-F238E27FC236}">
                  <a16:creationId xmlns:a16="http://schemas.microsoft.com/office/drawing/2014/main" id="{D0736D0F-D5AA-6FD9-F3DE-0897A60A61AF}"/>
                </a:ext>
              </a:extLst>
            </p:cNvPr>
            <p:cNvGrpSpPr/>
            <p:nvPr/>
          </p:nvGrpSpPr>
          <p:grpSpPr>
            <a:xfrm>
              <a:off x="9635575" y="3691051"/>
              <a:ext cx="1677475" cy="1122874"/>
              <a:chOff x="10238899" y="2446330"/>
              <a:chExt cx="1249326" cy="836278"/>
            </a:xfrm>
          </p:grpSpPr>
          <p:sp>
            <p:nvSpPr>
              <p:cNvPr id="26" name="Oval 25">
                <a:extLst>
                  <a:ext uri="{FF2B5EF4-FFF2-40B4-BE49-F238E27FC236}">
                    <a16:creationId xmlns:a16="http://schemas.microsoft.com/office/drawing/2014/main" id="{31E9FE04-B48F-694E-FC72-532A4AAA08B8}"/>
                  </a:ext>
                </a:extLst>
              </p:cNvPr>
              <p:cNvSpPr/>
              <p:nvPr/>
            </p:nvSpPr>
            <p:spPr>
              <a:xfrm>
                <a:off x="10655341" y="2449724"/>
                <a:ext cx="832884" cy="832884"/>
              </a:xfrm>
              <a:prstGeom prst="ellipse">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6446BC31-45ED-52B1-519D-8CCD0C034B30}"/>
                  </a:ext>
                </a:extLst>
              </p:cNvPr>
              <p:cNvSpPr/>
              <p:nvPr/>
            </p:nvSpPr>
            <p:spPr>
              <a:xfrm>
                <a:off x="10238899" y="2446330"/>
                <a:ext cx="832884" cy="832884"/>
              </a:xfrm>
              <a:prstGeom prst="ellipse">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Chord 27">
                <a:extLst>
                  <a:ext uri="{FF2B5EF4-FFF2-40B4-BE49-F238E27FC236}">
                    <a16:creationId xmlns:a16="http://schemas.microsoft.com/office/drawing/2014/main" id="{7DDC94B8-32A5-31C9-AE63-1D12B9F55875}"/>
                  </a:ext>
                </a:extLst>
              </p:cNvPr>
              <p:cNvSpPr/>
              <p:nvPr/>
            </p:nvSpPr>
            <p:spPr>
              <a:xfrm rot="10800000">
                <a:off x="10591798" y="2507171"/>
                <a:ext cx="526019" cy="711085"/>
              </a:xfrm>
              <a:prstGeom prst="chord">
                <a:avLst>
                  <a:gd name="adj1" fmla="val 5713360"/>
                  <a:gd name="adj2" fmla="val 15925069"/>
                </a:avLst>
              </a:prstGeom>
              <a:solidFill>
                <a:srgbClr val="FF63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Chord 28">
                <a:extLst>
                  <a:ext uri="{FF2B5EF4-FFF2-40B4-BE49-F238E27FC236}">
                    <a16:creationId xmlns:a16="http://schemas.microsoft.com/office/drawing/2014/main" id="{81544E3A-B783-A776-7A2C-888AA22D8E2B}"/>
                  </a:ext>
                </a:extLst>
              </p:cNvPr>
              <p:cNvSpPr/>
              <p:nvPr/>
            </p:nvSpPr>
            <p:spPr>
              <a:xfrm>
                <a:off x="10655341" y="2507172"/>
                <a:ext cx="479983" cy="711085"/>
              </a:xfrm>
              <a:prstGeom prst="chord">
                <a:avLst>
                  <a:gd name="adj1" fmla="val 5713360"/>
                  <a:gd name="adj2" fmla="val 15925069"/>
                </a:avLst>
              </a:prstGeom>
              <a:solidFill>
                <a:srgbClr val="FF63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B6DF6FA-2EFD-7FF8-86F7-1007E642FEB1}"/>
                    </a:ext>
                  </a:extLst>
                </p:cNvPr>
                <p:cNvSpPr txBox="1"/>
                <p:nvPr/>
              </p:nvSpPr>
              <p:spPr>
                <a:xfrm>
                  <a:off x="9761311" y="4073204"/>
                  <a:ext cx="1435101" cy="3877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𝐴</m:t>
                        </m:r>
                        <m:r>
                          <a:rPr lang="en-US" sz="1800" b="0" i="1" smtClean="0">
                            <a:latin typeface="Cambria Math" panose="02040503050406030204" pitchFamily="18" charset="0"/>
                            <a:cs typeface="Beaufort for LOL" panose="02020503050000020004" pitchFamily="18" charset="0"/>
                          </a:rPr>
                          <m:t> ∪</m:t>
                        </m:r>
                        <m:r>
                          <a:rPr lang="en-US" sz="1800" b="0" i="1" smtClean="0">
                            <a:latin typeface="Cambria Math" panose="02040503050406030204" pitchFamily="18" charset="0"/>
                            <a:ea typeface="Cambria Math" panose="02040503050406030204" pitchFamily="18" charset="0"/>
                            <a:cs typeface="Beaufort for LOL" panose="02020503050000020004" pitchFamily="18" charset="0"/>
                          </a:rPr>
                          <m:t>𝐵</m:t>
                        </m:r>
                      </m:oMath>
                    </m:oMathPara>
                  </a14:m>
                  <a:endParaRPr lang="en-AT" dirty="0"/>
                </a:p>
              </p:txBody>
            </p:sp>
          </mc:Choice>
          <mc:Fallback xmlns="">
            <p:sp>
              <p:nvSpPr>
                <p:cNvPr id="30" name="TextBox 29">
                  <a:extLst>
                    <a:ext uri="{FF2B5EF4-FFF2-40B4-BE49-F238E27FC236}">
                      <a16:creationId xmlns:a16="http://schemas.microsoft.com/office/drawing/2014/main" id="{DB6DF6FA-2EFD-7FF8-86F7-1007E642FEB1}"/>
                    </a:ext>
                  </a:extLst>
                </p:cNvPr>
                <p:cNvSpPr txBox="1">
                  <a:spLocks noRot="1" noChangeAspect="1" noMove="1" noResize="1" noEditPoints="1" noAdjustHandles="1" noChangeArrowheads="1" noChangeShapeType="1" noTextEdit="1"/>
                </p:cNvSpPr>
                <p:nvPr/>
              </p:nvSpPr>
              <p:spPr>
                <a:xfrm>
                  <a:off x="9761311" y="4073204"/>
                  <a:ext cx="1435101" cy="387771"/>
                </a:xfrm>
                <a:prstGeom prst="rect">
                  <a:avLst/>
                </a:prstGeom>
                <a:blipFill>
                  <a:blip r:embed="rId8"/>
                  <a:stretch>
                    <a:fillRect/>
                  </a:stretch>
                </a:blipFill>
              </p:spPr>
              <p:txBody>
                <a:bodyPr/>
                <a:lstStyle/>
                <a:p>
                  <a:r>
                    <a:rPr lang="en-AT">
                      <a:noFill/>
                    </a:rPr>
                    <a:t> </a:t>
                  </a:r>
                </a:p>
              </p:txBody>
            </p:sp>
          </mc:Fallback>
        </mc:AlternateContent>
      </p:grpSp>
      <p:grpSp>
        <p:nvGrpSpPr>
          <p:cNvPr id="52" name="Group 51">
            <a:extLst>
              <a:ext uri="{FF2B5EF4-FFF2-40B4-BE49-F238E27FC236}">
                <a16:creationId xmlns:a16="http://schemas.microsoft.com/office/drawing/2014/main" id="{1D42524E-ACF4-502B-1093-9547BFCD9E41}"/>
              </a:ext>
            </a:extLst>
          </p:cNvPr>
          <p:cNvGrpSpPr/>
          <p:nvPr/>
        </p:nvGrpSpPr>
        <p:grpSpPr>
          <a:xfrm>
            <a:off x="9721371" y="4619680"/>
            <a:ext cx="1742689" cy="1069479"/>
            <a:chOff x="9479687" y="4941854"/>
            <a:chExt cx="1829696" cy="1122874"/>
          </a:xfrm>
        </p:grpSpPr>
        <p:sp>
          <p:nvSpPr>
            <p:cNvPr id="43" name="Oval 42">
              <a:extLst>
                <a:ext uri="{FF2B5EF4-FFF2-40B4-BE49-F238E27FC236}">
                  <a16:creationId xmlns:a16="http://schemas.microsoft.com/office/drawing/2014/main" id="{6C56BF3E-365D-B422-2F33-C1D6E9A8AAC6}"/>
                </a:ext>
              </a:extLst>
            </p:cNvPr>
            <p:cNvSpPr/>
            <p:nvPr/>
          </p:nvSpPr>
          <p:spPr>
            <a:xfrm>
              <a:off x="9631908" y="4941854"/>
              <a:ext cx="1118317" cy="1118317"/>
            </a:xfrm>
            <a:prstGeom prst="ellipse">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Oval 41">
              <a:extLst>
                <a:ext uri="{FF2B5EF4-FFF2-40B4-BE49-F238E27FC236}">
                  <a16:creationId xmlns:a16="http://schemas.microsoft.com/office/drawing/2014/main" id="{928CD154-D5F7-4D1B-43E0-FA62FB1447E0}"/>
                </a:ext>
              </a:extLst>
            </p:cNvPr>
            <p:cNvSpPr/>
            <p:nvPr/>
          </p:nvSpPr>
          <p:spPr>
            <a:xfrm>
              <a:off x="10191066" y="4946411"/>
              <a:ext cx="1118317" cy="1118317"/>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EEAB600-3BE4-7F51-5F57-BCD04B4C9FE6}"/>
                    </a:ext>
                  </a:extLst>
                </p:cNvPr>
                <p:cNvSpPr txBox="1"/>
                <p:nvPr/>
              </p:nvSpPr>
              <p:spPr>
                <a:xfrm>
                  <a:off x="9479687" y="5297433"/>
                  <a:ext cx="863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𝐴</m:t>
                        </m:r>
                        <m:r>
                          <a:rPr lang="en-US" sz="1800" b="0" i="1" smtClean="0">
                            <a:latin typeface="Cambria Math" panose="02040503050406030204" pitchFamily="18" charset="0"/>
                            <a:cs typeface="Beaufort for LOL" panose="02020503050000020004" pitchFamily="18" charset="0"/>
                          </a:rPr>
                          <m:t> \ </m:t>
                        </m:r>
                        <m:r>
                          <a:rPr lang="en-US" sz="1800" b="0" i="1" smtClean="0">
                            <a:latin typeface="Cambria Math" panose="02040503050406030204" pitchFamily="18" charset="0"/>
                            <a:cs typeface="Beaufort for LOL" panose="02020503050000020004" pitchFamily="18" charset="0"/>
                          </a:rPr>
                          <m:t>𝐵</m:t>
                        </m:r>
                      </m:oMath>
                    </m:oMathPara>
                  </a14:m>
                  <a:endParaRPr lang="en-AT" dirty="0"/>
                </a:p>
              </p:txBody>
            </p:sp>
          </mc:Choice>
          <mc:Fallback xmlns="">
            <p:sp>
              <p:nvSpPr>
                <p:cNvPr id="47" name="TextBox 46">
                  <a:extLst>
                    <a:ext uri="{FF2B5EF4-FFF2-40B4-BE49-F238E27FC236}">
                      <a16:creationId xmlns:a16="http://schemas.microsoft.com/office/drawing/2014/main" id="{9EEAB600-3BE4-7F51-5F57-BCD04B4C9FE6}"/>
                    </a:ext>
                  </a:extLst>
                </p:cNvPr>
                <p:cNvSpPr txBox="1">
                  <a:spLocks noRot="1" noChangeAspect="1" noMove="1" noResize="1" noEditPoints="1" noAdjustHandles="1" noChangeArrowheads="1" noChangeShapeType="1" noTextEdit="1"/>
                </p:cNvSpPr>
                <p:nvPr/>
              </p:nvSpPr>
              <p:spPr>
                <a:xfrm>
                  <a:off x="9479687" y="5297433"/>
                  <a:ext cx="863600" cy="369332"/>
                </a:xfrm>
                <a:prstGeom prst="rect">
                  <a:avLst/>
                </a:prstGeom>
                <a:blipFill>
                  <a:blip r:embed="rId9"/>
                  <a:stretch>
                    <a:fillRect b="-18966"/>
                  </a:stretch>
                </a:blipFill>
              </p:spPr>
              <p:txBody>
                <a:bodyPr/>
                <a:lstStyle/>
                <a:p>
                  <a:r>
                    <a:rPr lang="en-AT">
                      <a:noFill/>
                    </a:rPr>
                    <a:t> </a:t>
                  </a:r>
                </a:p>
              </p:txBody>
            </p:sp>
          </mc:Fallback>
        </mc:AlternateContent>
      </p:grpSp>
      <p:grpSp>
        <p:nvGrpSpPr>
          <p:cNvPr id="59" name="Group 58">
            <a:extLst>
              <a:ext uri="{FF2B5EF4-FFF2-40B4-BE49-F238E27FC236}">
                <a16:creationId xmlns:a16="http://schemas.microsoft.com/office/drawing/2014/main" id="{13440299-BE2D-D6C9-C201-670DDB05A911}"/>
              </a:ext>
            </a:extLst>
          </p:cNvPr>
          <p:cNvGrpSpPr/>
          <p:nvPr/>
        </p:nvGrpSpPr>
        <p:grpSpPr>
          <a:xfrm>
            <a:off x="10128297" y="5750452"/>
            <a:ext cx="1537744" cy="1080208"/>
            <a:chOff x="10075419" y="5848087"/>
            <a:chExt cx="1537744" cy="1080208"/>
          </a:xfrm>
        </p:grpSpPr>
        <p:grpSp>
          <p:nvGrpSpPr>
            <p:cNvPr id="53" name="Group 52">
              <a:extLst>
                <a:ext uri="{FF2B5EF4-FFF2-40B4-BE49-F238E27FC236}">
                  <a16:creationId xmlns:a16="http://schemas.microsoft.com/office/drawing/2014/main" id="{C0079F77-C668-58B8-2E26-13C60F34494E}"/>
                </a:ext>
              </a:extLst>
            </p:cNvPr>
            <p:cNvGrpSpPr/>
            <p:nvPr/>
          </p:nvGrpSpPr>
          <p:grpSpPr>
            <a:xfrm>
              <a:off x="10075419" y="5848087"/>
              <a:ext cx="1537744" cy="1080208"/>
              <a:chOff x="9919256" y="1156859"/>
              <a:chExt cx="1614520" cy="1134140"/>
            </a:xfrm>
          </p:grpSpPr>
          <p:sp>
            <p:nvSpPr>
              <p:cNvPr id="54" name="Oval 53">
                <a:extLst>
                  <a:ext uri="{FF2B5EF4-FFF2-40B4-BE49-F238E27FC236}">
                    <a16:creationId xmlns:a16="http://schemas.microsoft.com/office/drawing/2014/main" id="{448F693D-9030-C6C9-18CA-3D51DF3C8761}"/>
                  </a:ext>
                </a:extLst>
              </p:cNvPr>
              <p:cNvSpPr/>
              <p:nvPr/>
            </p:nvSpPr>
            <p:spPr>
              <a:xfrm>
                <a:off x="9919256" y="1156859"/>
                <a:ext cx="1134140" cy="1134140"/>
              </a:xfrm>
              <a:prstGeom prst="ellipse">
                <a:avLst/>
              </a:prstGeom>
              <a:solidFill>
                <a:srgbClr val="FF634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5" name="Oval 54">
                <a:extLst>
                  <a:ext uri="{FF2B5EF4-FFF2-40B4-BE49-F238E27FC236}">
                    <a16:creationId xmlns:a16="http://schemas.microsoft.com/office/drawing/2014/main" id="{BEB8362C-BD1E-A913-B976-483BBBF7240B}"/>
                  </a:ext>
                </a:extLst>
              </p:cNvPr>
              <p:cNvSpPr/>
              <p:nvPr/>
            </p:nvSpPr>
            <p:spPr>
              <a:xfrm>
                <a:off x="10131909" y="1723929"/>
                <a:ext cx="471377" cy="471377"/>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CE16313-715E-3DBA-F15F-E97D6EC64CB5}"/>
                      </a:ext>
                    </a:extLst>
                  </p:cNvPr>
                  <p:cNvSpPr txBox="1"/>
                  <p:nvPr/>
                </p:nvSpPr>
                <p:spPr>
                  <a:xfrm>
                    <a:off x="9919256" y="1784848"/>
                    <a:ext cx="863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𝐴</m:t>
                          </m:r>
                        </m:oMath>
                      </m:oMathPara>
                    </a14:m>
                    <a:endParaRPr lang="en-AT" dirty="0"/>
                  </a:p>
                </p:txBody>
              </p:sp>
            </mc:Choice>
            <mc:Fallback xmlns="">
              <p:sp>
                <p:nvSpPr>
                  <p:cNvPr id="56" name="TextBox 55">
                    <a:extLst>
                      <a:ext uri="{FF2B5EF4-FFF2-40B4-BE49-F238E27FC236}">
                        <a16:creationId xmlns:a16="http://schemas.microsoft.com/office/drawing/2014/main" id="{2CE16313-715E-3DBA-F15F-E97D6EC64CB5}"/>
                      </a:ext>
                    </a:extLst>
                  </p:cNvPr>
                  <p:cNvSpPr txBox="1">
                    <a:spLocks noRot="1" noChangeAspect="1" noMove="1" noResize="1" noEditPoints="1" noAdjustHandles="1" noChangeArrowheads="1" noChangeShapeType="1" noTextEdit="1"/>
                  </p:cNvSpPr>
                  <p:nvPr/>
                </p:nvSpPr>
                <p:spPr>
                  <a:xfrm>
                    <a:off x="9919256" y="1784848"/>
                    <a:ext cx="863600" cy="369332"/>
                  </a:xfrm>
                  <a:prstGeom prst="rect">
                    <a:avLst/>
                  </a:prstGeom>
                  <a:blipFill>
                    <a:blip r:embed="rId10"/>
                    <a:stretch>
                      <a:fillRect/>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A33667C-780E-26D6-6CD1-277C90928407}"/>
                      </a:ext>
                    </a:extLst>
                  </p:cNvPr>
                  <p:cNvSpPr txBox="1"/>
                  <p:nvPr/>
                </p:nvSpPr>
                <p:spPr>
                  <a:xfrm>
                    <a:off x="10670176" y="1774951"/>
                    <a:ext cx="863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𝑄</m:t>
                          </m:r>
                        </m:oMath>
                      </m:oMathPara>
                    </a14:m>
                    <a:endParaRPr lang="en-AT" dirty="0"/>
                  </a:p>
                </p:txBody>
              </p:sp>
            </mc:Choice>
            <mc:Fallback xmlns="">
              <p:sp>
                <p:nvSpPr>
                  <p:cNvPr id="57" name="TextBox 56">
                    <a:extLst>
                      <a:ext uri="{FF2B5EF4-FFF2-40B4-BE49-F238E27FC236}">
                        <a16:creationId xmlns:a16="http://schemas.microsoft.com/office/drawing/2014/main" id="{7A33667C-780E-26D6-6CD1-277C90928407}"/>
                      </a:ext>
                    </a:extLst>
                  </p:cNvPr>
                  <p:cNvSpPr txBox="1">
                    <a:spLocks noRot="1" noChangeAspect="1" noMove="1" noResize="1" noEditPoints="1" noAdjustHandles="1" noChangeArrowheads="1" noChangeShapeType="1" noTextEdit="1"/>
                  </p:cNvSpPr>
                  <p:nvPr/>
                </p:nvSpPr>
                <p:spPr>
                  <a:xfrm>
                    <a:off x="10670176" y="1774951"/>
                    <a:ext cx="863600" cy="369332"/>
                  </a:xfrm>
                  <a:prstGeom prst="rect">
                    <a:avLst/>
                  </a:prstGeom>
                  <a:blipFill>
                    <a:blip r:embed="rId11"/>
                    <a:stretch>
                      <a:fillRect b="-13793"/>
                    </a:stretch>
                  </a:blipFill>
                </p:spPr>
                <p:txBody>
                  <a:bodyPr/>
                  <a:lstStyle/>
                  <a:p>
                    <a:r>
                      <a:rPr lang="en-AT">
                        <a:noFill/>
                      </a:rPr>
                      <a:t> </a:t>
                    </a:r>
                  </a:p>
                </p:txBody>
              </p:sp>
            </mc:Fallback>
          </mc:AlternateContent>
        </p:gr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B5A99F5-3DA9-18BC-F848-066EC9EC1E43}"/>
                    </a:ext>
                  </a:extLst>
                </p:cNvPr>
                <p:cNvSpPr txBox="1"/>
                <p:nvPr/>
              </p:nvSpPr>
              <p:spPr>
                <a:xfrm>
                  <a:off x="10272733" y="6002839"/>
                  <a:ext cx="8225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Beaufort for LOL" panose="02020503050000020004" pitchFamily="18" charset="0"/>
                          </a:rPr>
                          <m:t>𝐶</m:t>
                        </m:r>
                        <m:r>
                          <a:rPr lang="en-US" sz="1800" b="0" i="1" smtClean="0">
                            <a:latin typeface="Cambria Math" panose="02040503050406030204" pitchFamily="18" charset="0"/>
                            <a:cs typeface="Beaufort for LOL" panose="02020503050000020004" pitchFamily="18" charset="0"/>
                          </a:rPr>
                          <m:t>(</m:t>
                        </m:r>
                        <m:r>
                          <a:rPr lang="en-US" sz="1800" b="0" i="1" smtClean="0">
                            <a:latin typeface="Cambria Math" panose="02040503050406030204" pitchFamily="18" charset="0"/>
                            <a:cs typeface="Beaufort for LOL" panose="02020503050000020004" pitchFamily="18" charset="0"/>
                          </a:rPr>
                          <m:t>𝐴</m:t>
                        </m:r>
                        <m:r>
                          <a:rPr lang="en-US" sz="1800" b="0" i="1" smtClean="0">
                            <a:latin typeface="Cambria Math" panose="02040503050406030204" pitchFamily="18" charset="0"/>
                            <a:cs typeface="Beaufort for LOL" panose="02020503050000020004" pitchFamily="18" charset="0"/>
                          </a:rPr>
                          <m:t>)</m:t>
                        </m:r>
                      </m:oMath>
                    </m:oMathPara>
                  </a14:m>
                  <a:endParaRPr lang="en-AT" dirty="0"/>
                </a:p>
              </p:txBody>
            </p:sp>
          </mc:Choice>
          <mc:Fallback xmlns="">
            <p:sp>
              <p:nvSpPr>
                <p:cNvPr id="58" name="TextBox 57">
                  <a:extLst>
                    <a:ext uri="{FF2B5EF4-FFF2-40B4-BE49-F238E27FC236}">
                      <a16:creationId xmlns:a16="http://schemas.microsoft.com/office/drawing/2014/main" id="{EB5A99F5-3DA9-18BC-F848-066EC9EC1E43}"/>
                    </a:ext>
                  </a:extLst>
                </p:cNvPr>
                <p:cNvSpPr txBox="1">
                  <a:spLocks noRot="1" noChangeAspect="1" noMove="1" noResize="1" noEditPoints="1" noAdjustHandles="1" noChangeArrowheads="1" noChangeShapeType="1" noTextEdit="1"/>
                </p:cNvSpPr>
                <p:nvPr/>
              </p:nvSpPr>
              <p:spPr>
                <a:xfrm>
                  <a:off x="10272733" y="6002839"/>
                  <a:ext cx="822533" cy="369332"/>
                </a:xfrm>
                <a:prstGeom prst="rect">
                  <a:avLst/>
                </a:prstGeom>
                <a:blipFill>
                  <a:blip r:embed="rId12"/>
                  <a:stretch>
                    <a:fillRect b="-13333"/>
                  </a:stretch>
                </a:blipFill>
              </p:spPr>
              <p:txBody>
                <a:bodyPr/>
                <a:lstStyle/>
                <a:p>
                  <a:r>
                    <a:rPr lang="en-AT">
                      <a:noFill/>
                    </a:rPr>
                    <a:t> </a:t>
                  </a:r>
                </a:p>
              </p:txBody>
            </p:sp>
          </mc:Fallback>
        </mc:AlternateContent>
      </p:grpSp>
    </p:spTree>
    <p:extLst>
      <p:ext uri="{BB962C8B-B14F-4D97-AF65-F5344CB8AC3E}">
        <p14:creationId xmlns:p14="http://schemas.microsoft.com/office/powerpoint/2010/main" val="182136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5B1DA-596C-5B88-ACAF-C7DC82D986E0}"/>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D1C8C253-C5EC-0BA7-D7D6-8B46A1AACA49}"/>
              </a:ext>
            </a:extLst>
          </p:cNvPr>
          <p:cNvSpPr/>
          <p:nvPr/>
        </p:nvSpPr>
        <p:spPr>
          <a:xfrm>
            <a:off x="7599435" y="5216102"/>
            <a:ext cx="3048000" cy="667247"/>
          </a:xfrm>
          <a:prstGeom prst="roundRect">
            <a:avLst/>
          </a:prstGeom>
          <a:solidFill>
            <a:srgbClr val="4682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0BBAB061-74E5-F822-38AE-005D36D6C774}"/>
              </a:ext>
            </a:extLst>
          </p:cNvPr>
          <p:cNvSpPr>
            <a:spLocks noGrp="1"/>
          </p:cNvSpPr>
          <p:nvPr>
            <p:ph type="title"/>
          </p:nvPr>
        </p:nvSpPr>
        <p:spPr/>
        <p:txBody>
          <a:bodyPr/>
          <a:lstStyle/>
          <a:p>
            <a:r>
              <a:rPr lang="en-US" dirty="0"/>
              <a:t>Probability: Kolmogorov axioms</a:t>
            </a:r>
            <a:endParaRPr lang="en-AT" dirty="0"/>
          </a:p>
        </p:txBody>
      </p:sp>
      <p:sp>
        <p:nvSpPr>
          <p:cNvPr id="3" name="Slide Number Placeholder 2">
            <a:extLst>
              <a:ext uri="{FF2B5EF4-FFF2-40B4-BE49-F238E27FC236}">
                <a16:creationId xmlns:a16="http://schemas.microsoft.com/office/drawing/2014/main" id="{4B8AD3F5-8093-41E1-E255-F8BD059813C4}"/>
              </a:ext>
            </a:extLst>
          </p:cNvPr>
          <p:cNvSpPr>
            <a:spLocks noGrp="1"/>
          </p:cNvSpPr>
          <p:nvPr>
            <p:ph type="sldNum" sz="quarter" idx="12"/>
          </p:nvPr>
        </p:nvSpPr>
        <p:spPr/>
        <p:txBody>
          <a:bodyPr/>
          <a:lstStyle/>
          <a:p>
            <a:fld id="{CC491BDB-77F2-4EF0-887C-9DE660584513}" type="slidenum">
              <a:rPr lang="en-GB" smtClean="0"/>
              <a:pPr/>
              <a:t>7</a:t>
            </a:fld>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BF12F4-2C6E-2617-89BA-FC4AA9EDF493}"/>
                  </a:ext>
                </a:extLst>
              </p:cNvPr>
              <p:cNvSpPr txBox="1"/>
              <p:nvPr/>
            </p:nvSpPr>
            <p:spPr>
              <a:xfrm>
                <a:off x="386961" y="2058810"/>
                <a:ext cx="9675628" cy="238526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b="1" dirty="0">
                    <a:latin typeface="Beaufort for LOL" panose="02020503050000020004" pitchFamily="18" charset="0"/>
                    <a:cs typeface="Beaufort for LOL" panose="02020503050000020004" pitchFamily="18" charset="0"/>
                  </a:rPr>
                  <a:t>Outcome space</a:t>
                </a:r>
                <a:r>
                  <a:rPr lang="en-US" sz="2400" b="0" dirty="0">
                    <a:latin typeface="Beaufort for LOL" panose="02020503050000020004" pitchFamily="18" charset="0"/>
                    <a:cs typeface="Beaufort for LOL" panose="02020503050000020004" pitchFamily="18" charset="0"/>
                  </a:rPr>
                  <a:t> </a:t>
                </a:r>
                <a14:m>
                  <m:oMath xmlns:m="http://schemas.openxmlformats.org/officeDocument/2006/math">
                    <m:r>
                      <m:rPr>
                        <m:sty m:val="p"/>
                      </m:rPr>
                      <a:rPr lang="en-US" sz="2400" b="0" i="0" smtClean="0">
                        <a:latin typeface="Cambria Math" panose="02040503050406030204" pitchFamily="18" charset="0"/>
                        <a:cs typeface="Beaufort for LOL" panose="02020503050000020004" pitchFamily="18" charset="0"/>
                      </a:rPr>
                      <m:t>Ω</m:t>
                    </m:r>
                    <m:r>
                      <a:rPr lang="en-US" sz="2400" b="0" i="1"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set of all possible outcomes</a:t>
                </a:r>
                <a:br>
                  <a:rPr lang="en-US" sz="2400" dirty="0">
                    <a:latin typeface="Beaufort for LOL" panose="02020503050000020004" pitchFamily="18" charset="0"/>
                    <a:cs typeface="Beaufort for LOL" panose="02020503050000020004" pitchFamily="18" charset="0"/>
                  </a:rPr>
                </a:br>
                <a:r>
                  <a:rPr lang="en-US" sz="2400" i="1" dirty="0">
                    <a:latin typeface="Beaufort for LOL" panose="02020503050000020004" pitchFamily="18" charset="0"/>
                    <a:cs typeface="Beaufort for LOL" panose="02020503050000020004" pitchFamily="18" charset="0"/>
                  </a:rPr>
                  <a:t>Examples: 6-sided die: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   </m:t>
                    </m:r>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1,2,3,4,5,6</m:t>
                        </m:r>
                      </m:e>
                    </m:d>
                  </m:oMath>
                </a14:m>
                <a:r>
                  <a:rPr lang="en-US" sz="2400" i="1" dirty="0">
                    <a:latin typeface="Beaufort for LOL" panose="02020503050000020004" pitchFamily="18" charset="0"/>
                    <a:cs typeface="Beaufort for LOL" panose="02020503050000020004" pitchFamily="18" charset="0"/>
                  </a:rPr>
                  <a:t> </a:t>
                </a:r>
                <a:br>
                  <a:rPr lang="en-US" sz="2400" i="1" dirty="0">
                    <a:latin typeface="Beaufort for LOL" panose="02020503050000020004" pitchFamily="18" charset="0"/>
                    <a:cs typeface="Beaufort for LOL" panose="02020503050000020004" pitchFamily="18" charset="0"/>
                  </a:rPr>
                </a:br>
                <a:r>
                  <a:rPr lang="en-US" sz="2400" i="1" dirty="0">
                    <a:latin typeface="Beaufort for LOL" panose="02020503050000020004" pitchFamily="18" charset="0"/>
                    <a:cs typeface="Beaufort for LOL" panose="02020503050000020004" pitchFamily="18" charset="0"/>
                  </a:rPr>
                  <a:t>                    2 </a:t>
                </a:r>
                <a:r>
                  <a:rPr lang="en-US" sz="2400" i="1" dirty="0" err="1">
                    <a:latin typeface="Beaufort for LOL" panose="02020503050000020004" pitchFamily="18" charset="0"/>
                    <a:cs typeface="Beaufort for LOL" panose="02020503050000020004" pitchFamily="18" charset="0"/>
                  </a:rPr>
                  <a:t>toin</a:t>
                </a:r>
                <a:r>
                  <a:rPr lang="en-US" sz="2400" i="1" dirty="0">
                    <a:latin typeface="Beaufort for LOL" panose="02020503050000020004" pitchFamily="18" charset="0"/>
                    <a:cs typeface="Beaufort for LOL" panose="02020503050000020004" pitchFamily="18" charset="0"/>
                  </a:rPr>
                  <a:t> </a:t>
                </a:r>
                <a:r>
                  <a:rPr lang="en-US" sz="2400" i="1" dirty="0" err="1">
                    <a:latin typeface="Beaufort for LOL" panose="02020503050000020004" pitchFamily="18" charset="0"/>
                    <a:cs typeface="Beaufort for LOL" panose="02020503050000020004" pitchFamily="18" charset="0"/>
                  </a:rPr>
                  <a:t>cosses</a:t>
                </a:r>
                <a:r>
                  <a:rPr lang="en-US" sz="2400" i="1" dirty="0">
                    <a:latin typeface="Beaufort for LOL" panose="02020503050000020004" pitchFamily="18" charset="0"/>
                    <a:cs typeface="Beaufort for LOL" panose="02020503050000020004" pitchFamily="18" charset="0"/>
                  </a:rPr>
                  <a:t>: </a:t>
                </a:r>
                <a14:m>
                  <m:oMath xmlns:m="http://schemas.openxmlformats.org/officeDocument/2006/math">
                    <m:d>
                      <m:dPr>
                        <m:begChr m:val="{"/>
                        <m:endChr m:val="}"/>
                        <m:ctrlPr>
                          <a:rPr lang="en-US" sz="2400" i="1">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𝐻𝐻</m:t>
                        </m:r>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𝐻𝑇</m:t>
                        </m:r>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𝑇𝐻</m:t>
                        </m:r>
                        <m: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𝑇𝑇</m:t>
                        </m:r>
                      </m:e>
                    </m:d>
                  </m:oMath>
                </a14:m>
                <a:endParaRPr lang="en-US" sz="2400" i="1" dirty="0">
                  <a:latin typeface="Beaufort for LOL" panose="02020503050000020004" pitchFamily="18" charset="0"/>
                  <a:cs typeface="Beaufort for LOL" panose="02020503050000020004" pitchFamily="18" charset="0"/>
                </a:endParaRPr>
              </a:p>
              <a:p>
                <a:pPr marL="285750" indent="-285750">
                  <a:spcAft>
                    <a:spcPts val="600"/>
                  </a:spcAft>
                  <a:buFont typeface="Arial" panose="020B0604020202020204" pitchFamily="34" charset="0"/>
                  <a:buChar char="•"/>
                </a:pPr>
                <a:r>
                  <a:rPr lang="en-US" sz="2400" b="1" dirty="0">
                    <a:latin typeface="Beaufort for LOL" panose="02020503050000020004" pitchFamily="18" charset="0"/>
                    <a:cs typeface="Beaufort for LOL" panose="02020503050000020004" pitchFamily="18" charset="0"/>
                  </a:rPr>
                  <a:t>Event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𝐸</m:t>
                    </m:r>
                    <m:r>
                      <a:rPr lang="en-US" sz="2400" b="1" i="0" dirty="0" smtClean="0">
                        <a:latin typeface="Cambria Math" panose="02040503050406030204" pitchFamily="18" charset="0"/>
                        <a:cs typeface="Beaufort for LOL" panose="02020503050000020004" pitchFamily="18" charset="0"/>
                      </a:rPr>
                      <m:t>=</m:t>
                    </m:r>
                  </m:oMath>
                </a14:m>
                <a:r>
                  <a:rPr lang="en-US" sz="2400" dirty="0">
                    <a:latin typeface="Beaufort for LOL" panose="02020503050000020004" pitchFamily="18" charset="0"/>
                    <a:cs typeface="Beaufort for LOL" panose="02020503050000020004" pitchFamily="18" charset="0"/>
                  </a:rPr>
                  <a:t> subset of </a:t>
                </a:r>
                <a14:m>
                  <m:oMath xmlns:m="http://schemas.openxmlformats.org/officeDocument/2006/math">
                    <m:r>
                      <m:rPr>
                        <m:sty m:val="p"/>
                      </m:rPr>
                      <a:rPr lang="en-US" sz="2400" i="1" dirty="0" smtClean="0">
                        <a:latin typeface="Cambria Math" panose="02040503050406030204" pitchFamily="18" charset="0"/>
                        <a:cs typeface="Beaufort for LOL" panose="02020503050000020004" pitchFamily="18" charset="0"/>
                      </a:rPr>
                      <m:t>Ω</m:t>
                    </m:r>
                  </m:oMath>
                </a14:m>
                <a:r>
                  <a:rPr lang="en-US" sz="2400" dirty="0">
                    <a:latin typeface="Beaufort for LOL" panose="02020503050000020004" pitchFamily="18" charset="0"/>
                    <a:cs typeface="Beaufort for LOL" panose="02020503050000020004" pitchFamily="18" charset="0"/>
                  </a:rPr>
                  <a:t> that might or might not happen </a:t>
                </a:r>
                <a:br>
                  <a:rPr lang="en-US" sz="2400" dirty="0">
                    <a:latin typeface="Beaufort for LOL" panose="02020503050000020004" pitchFamily="18" charset="0"/>
                    <a:cs typeface="Beaufort for LOL" panose="02020503050000020004" pitchFamily="18" charset="0"/>
                  </a:rPr>
                </a:br>
                <a:r>
                  <a:rPr lang="en-US" sz="2400" i="1" dirty="0">
                    <a:latin typeface="Beaufort for LOL" panose="02020503050000020004" pitchFamily="18" charset="0"/>
                    <a:cs typeface="Beaufort for LOL" panose="02020503050000020004" pitchFamily="18" charset="0"/>
                  </a:rPr>
                  <a:t>Examples: Roll an even number </a:t>
                </a:r>
                <a14:m>
                  <m:oMath xmlns:m="http://schemas.openxmlformats.org/officeDocument/2006/math">
                    <m:r>
                      <a:rPr lang="en-US" sz="2400" i="1">
                        <a:latin typeface="Cambria Math" panose="02040503050406030204" pitchFamily="18" charset="0"/>
                        <a:cs typeface="Beaufort for LOL" panose="02020503050000020004" pitchFamily="18" charset="0"/>
                      </a:rPr>
                      <m:t>   </m:t>
                    </m:r>
                    <m:d>
                      <m:dPr>
                        <m:begChr m:val="{"/>
                        <m:endChr m:val="}"/>
                        <m:ctrlPr>
                          <a:rPr lang="en-US" sz="2400" i="1">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cs typeface="Beaufort for LOL" panose="02020503050000020004" pitchFamily="18" charset="0"/>
                          </a:rPr>
                          <m:t>2,4,6</m:t>
                        </m:r>
                      </m:e>
                    </m:d>
                  </m:oMath>
                </a14:m>
                <a:r>
                  <a:rPr lang="en-US" sz="2400" i="1" dirty="0">
                    <a:latin typeface="Beaufort for LOL" panose="02020503050000020004" pitchFamily="18" charset="0"/>
                    <a:cs typeface="Beaufort for LOL" panose="02020503050000020004" pitchFamily="18" charset="0"/>
                  </a:rPr>
                  <a:t> </a:t>
                </a:r>
                <a:br>
                  <a:rPr lang="en-US" sz="2400" i="1" dirty="0">
                    <a:latin typeface="Beaufort for LOL" panose="02020503050000020004" pitchFamily="18" charset="0"/>
                    <a:cs typeface="Beaufort for LOL" panose="02020503050000020004" pitchFamily="18" charset="0"/>
                  </a:rPr>
                </a:br>
                <a:r>
                  <a:rPr lang="en-US" sz="2400" i="1" dirty="0">
                    <a:latin typeface="Beaufort for LOL" panose="02020503050000020004" pitchFamily="18" charset="0"/>
                    <a:cs typeface="Beaufort for LOL" panose="02020503050000020004" pitchFamily="18" charset="0"/>
                  </a:rPr>
                  <a:t>                    Get exactly one tail: </a:t>
                </a:r>
                <a14:m>
                  <m:oMath xmlns:m="http://schemas.openxmlformats.org/officeDocument/2006/math">
                    <m:d>
                      <m:dPr>
                        <m:begChr m:val="{"/>
                        <m:endChr m:val="}"/>
                        <m:ctrlPr>
                          <a:rPr lang="en-US" sz="2400" i="1">
                            <a:latin typeface="Cambria Math" panose="02040503050406030204" pitchFamily="18" charset="0"/>
                            <a:cs typeface="Beaufort for LOL" panose="02020503050000020004" pitchFamily="18" charset="0"/>
                          </a:rPr>
                        </m:ctrlPr>
                      </m:dPr>
                      <m:e>
                        <m:r>
                          <a:rPr lang="en-US" sz="2400" i="1">
                            <a:latin typeface="Cambria Math" panose="02040503050406030204" pitchFamily="18" charset="0"/>
                            <a:cs typeface="Beaufort for LOL" panose="02020503050000020004" pitchFamily="18" charset="0"/>
                          </a:rPr>
                          <m:t>𝐻𝑇</m:t>
                        </m:r>
                        <m:r>
                          <a:rPr lang="en-US" sz="2400" i="1">
                            <a:latin typeface="Cambria Math" panose="02040503050406030204" pitchFamily="18" charset="0"/>
                            <a:cs typeface="Beaufort for LOL" panose="02020503050000020004" pitchFamily="18" charset="0"/>
                          </a:rPr>
                          <m:t>, </m:t>
                        </m:r>
                        <m:r>
                          <a:rPr lang="en-US" sz="2400" i="1">
                            <a:latin typeface="Cambria Math" panose="02040503050406030204" pitchFamily="18" charset="0"/>
                            <a:cs typeface="Beaufort for LOL" panose="02020503050000020004" pitchFamily="18" charset="0"/>
                          </a:rPr>
                          <m:t>𝑇𝐻</m:t>
                        </m:r>
                        <m:r>
                          <a:rPr lang="en-US" sz="2400" i="1" smtClean="0">
                            <a:latin typeface="Cambria Math" panose="02040503050406030204" pitchFamily="18" charset="0"/>
                            <a:cs typeface="Beaufort for LOL" panose="02020503050000020004" pitchFamily="18" charset="0"/>
                          </a:rPr>
                          <m:t> </m:t>
                        </m:r>
                      </m:e>
                    </m:d>
                    <m:r>
                      <a:rPr lang="en-US" sz="2400" i="1">
                        <a:latin typeface="Cambria Math" panose="02040503050406030204" pitchFamily="18" charset="0"/>
                        <a:cs typeface="Beaufort for LOL" panose="02020503050000020004" pitchFamily="18" charset="0"/>
                      </a:rPr>
                      <m:t> </m:t>
                    </m:r>
                  </m:oMath>
                </a14:m>
                <a:endParaRPr lang="en-US" sz="2400" dirty="0">
                  <a:latin typeface="Beaufort for LOL" panose="02020503050000020004" pitchFamily="18" charset="0"/>
                  <a:cs typeface="Beaufort for LOL" panose="02020503050000020004" pitchFamily="18" charset="0"/>
                </a:endParaRPr>
              </a:p>
            </p:txBody>
          </p:sp>
        </mc:Choice>
        <mc:Fallback xmlns="">
          <p:sp>
            <p:nvSpPr>
              <p:cNvPr id="4" name="TextBox 3">
                <a:extLst>
                  <a:ext uri="{FF2B5EF4-FFF2-40B4-BE49-F238E27FC236}">
                    <a16:creationId xmlns:a16="http://schemas.microsoft.com/office/drawing/2014/main" id="{AEBF12F4-2C6E-2617-89BA-FC4AA9EDF493}"/>
                  </a:ext>
                </a:extLst>
              </p:cNvPr>
              <p:cNvSpPr txBox="1">
                <a:spLocks noRot="1" noChangeAspect="1" noMove="1" noResize="1" noEditPoints="1" noAdjustHandles="1" noChangeArrowheads="1" noChangeShapeType="1" noTextEdit="1"/>
              </p:cNvSpPr>
              <p:nvPr/>
            </p:nvSpPr>
            <p:spPr>
              <a:xfrm>
                <a:off x="386961" y="2058810"/>
                <a:ext cx="9675628" cy="2385268"/>
              </a:xfrm>
              <a:prstGeom prst="rect">
                <a:avLst/>
              </a:prstGeom>
              <a:blipFill>
                <a:blip r:embed="rId2"/>
                <a:stretch>
                  <a:fillRect l="-819" t="-2046" b="-4859"/>
                </a:stretch>
              </a:blipFill>
            </p:spPr>
            <p:txBody>
              <a:bodyPr/>
              <a:lstStyle/>
              <a:p>
                <a:r>
                  <a:rPr lang="en-AT">
                    <a:noFill/>
                  </a:rPr>
                  <a:t> </a:t>
                </a:r>
              </a:p>
            </p:txBody>
          </p:sp>
        </mc:Fallback>
      </mc:AlternateContent>
      <p:sp>
        <p:nvSpPr>
          <p:cNvPr id="5" name="TextBox 4">
            <a:extLst>
              <a:ext uri="{FF2B5EF4-FFF2-40B4-BE49-F238E27FC236}">
                <a16:creationId xmlns:a16="http://schemas.microsoft.com/office/drawing/2014/main" id="{C98F8C2A-908D-BB68-6EDF-217A4D177190}"/>
              </a:ext>
            </a:extLst>
          </p:cNvPr>
          <p:cNvSpPr txBox="1"/>
          <p:nvPr/>
        </p:nvSpPr>
        <p:spPr>
          <a:xfrm>
            <a:off x="169108" y="1124360"/>
            <a:ext cx="9444919" cy="830997"/>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Some simple definitions to set up the stage for our random experiment. A random experiment is defined </a:t>
            </a:r>
            <a:r>
              <a:rPr lang="en-US" sz="2400" b="1" dirty="0">
                <a:latin typeface="Beaufort for LOL" panose="02020503050000020004" pitchFamily="18" charset="0"/>
                <a:cs typeface="Beaufort for LOL" panose="02020503050000020004" pitchFamily="18" charset="0"/>
              </a:rPr>
              <a:t>using sets and set operations</a:t>
            </a:r>
            <a:r>
              <a:rPr lang="en-US" sz="2400" dirty="0">
                <a:latin typeface="Beaufort for LOL" panose="02020503050000020004" pitchFamily="18" charset="0"/>
                <a:cs typeface="Beaufort for LOL" panose="02020503050000020004" pitchFamily="18" charset="0"/>
              </a:rPr>
              <a:t>:</a:t>
            </a:r>
            <a:endParaRPr lang="en-AT" sz="2400" dirty="0">
              <a:latin typeface="Beaufort for LOL" panose="02020503050000020004" pitchFamily="18" charset="0"/>
              <a:cs typeface="Beaufort for LOL" panose="02020503050000020004" pitchFamily="18" charset="0"/>
            </a:endParaRPr>
          </a:p>
        </p:txBody>
      </p:sp>
      <p:pic>
        <p:nvPicPr>
          <p:cNvPr id="4098" name="Picture 2" descr="Andrey Kolmogorov">
            <a:extLst>
              <a:ext uri="{FF2B5EF4-FFF2-40B4-BE49-F238E27FC236}">
                <a16:creationId xmlns:a16="http://schemas.microsoft.com/office/drawing/2014/main" id="{132C8823-0E68-C5C5-9A2A-EBEBDE36F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7811" y="0"/>
            <a:ext cx="2504189" cy="2001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79F82F-A86C-EC80-4ECA-5BF630664EF1}"/>
              </a:ext>
            </a:extLst>
          </p:cNvPr>
          <p:cNvSpPr txBox="1"/>
          <p:nvPr/>
        </p:nvSpPr>
        <p:spPr>
          <a:xfrm>
            <a:off x="9614028" y="1965622"/>
            <a:ext cx="2651754" cy="307777"/>
          </a:xfrm>
          <a:prstGeom prst="rect">
            <a:avLst/>
          </a:prstGeom>
          <a:noFill/>
        </p:spPr>
        <p:txBody>
          <a:bodyPr wrap="square" rtlCol="0">
            <a:spAutoFit/>
          </a:bodyPr>
          <a:lstStyle/>
          <a:p>
            <a:r>
              <a:rPr lang="en-US" sz="1400" dirty="0"/>
              <a:t>Andrey Kolmogorov (1903 - 1987)</a:t>
            </a:r>
            <a:endParaRPr lang="en-AT" sz="1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0B0277-3A13-3C94-61E2-9EFF71900B8C}"/>
                  </a:ext>
                </a:extLst>
              </p:cNvPr>
              <p:cNvSpPr txBox="1"/>
              <p:nvPr/>
            </p:nvSpPr>
            <p:spPr>
              <a:xfrm>
                <a:off x="1489150" y="4650984"/>
                <a:ext cx="9290970"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Then we define a </a:t>
                </a:r>
                <a:r>
                  <a:rPr lang="en-US" sz="2400" b="1" dirty="0">
                    <a:latin typeface="Beaufort for LOL" panose="02020503050000020004" pitchFamily="18" charset="0"/>
                    <a:cs typeface="Beaufort for LOL" panose="02020503050000020004" pitchFamily="18" charset="0"/>
                  </a:rPr>
                  <a:t>probability measure</a:t>
                </a:r>
                <a:r>
                  <a:rPr lang="en-US" sz="2400" dirty="0">
                    <a:latin typeface="Beaufort for LOL" panose="02020503050000020004" pitchFamily="18" charset="0"/>
                    <a:cs typeface="Beaufort for LOL" panose="02020503050000020004" pitchFamily="18" charset="0"/>
                  </a:rPr>
                  <a:t> </a:t>
                </a:r>
                <a14:m>
                  <m:oMath xmlns:m="http://schemas.openxmlformats.org/officeDocument/2006/math">
                    <m:r>
                      <a:rPr lang="en-US" sz="2400" i="1" dirty="0" smtClean="0">
                        <a:latin typeface="Cambria Math" panose="02040503050406030204" pitchFamily="18" charset="0"/>
                      </a:rPr>
                      <m:t>𝑃</m:t>
                    </m:r>
                  </m:oMath>
                </a14:m>
                <a:r>
                  <a:rPr lang="en-US" sz="2400" dirty="0">
                    <a:latin typeface="Beaufort for LOL" panose="02020503050000020004" pitchFamily="18" charset="0"/>
                    <a:cs typeface="Beaufort for LOL" panose="02020503050000020004" pitchFamily="18" charset="0"/>
                  </a:rPr>
                  <a:t> such that (Kolmogorov axioms):</a:t>
                </a:r>
                <a:endParaRPr lang="en-AT" sz="2400" dirty="0">
                  <a:latin typeface="Beaufort for LOL" panose="02020503050000020004" pitchFamily="18" charset="0"/>
                  <a:cs typeface="Beaufort for LOL" panose="02020503050000020004" pitchFamily="18" charset="0"/>
                </a:endParaRPr>
              </a:p>
            </p:txBody>
          </p:sp>
        </mc:Choice>
        <mc:Fallback xmlns="">
          <p:sp>
            <p:nvSpPr>
              <p:cNvPr id="7" name="TextBox 6">
                <a:extLst>
                  <a:ext uri="{FF2B5EF4-FFF2-40B4-BE49-F238E27FC236}">
                    <a16:creationId xmlns:a16="http://schemas.microsoft.com/office/drawing/2014/main" id="{740B0277-3A13-3C94-61E2-9EFF71900B8C}"/>
                  </a:ext>
                </a:extLst>
              </p:cNvPr>
              <p:cNvSpPr txBox="1">
                <a:spLocks noRot="1" noChangeAspect="1" noMove="1" noResize="1" noEditPoints="1" noAdjustHandles="1" noChangeArrowheads="1" noChangeShapeType="1" noTextEdit="1"/>
              </p:cNvSpPr>
              <p:nvPr/>
            </p:nvSpPr>
            <p:spPr>
              <a:xfrm>
                <a:off x="1489150" y="4650984"/>
                <a:ext cx="9290970" cy="461665"/>
              </a:xfrm>
              <a:prstGeom prst="rect">
                <a:avLst/>
              </a:prstGeom>
              <a:blipFill>
                <a:blip r:embed="rId4"/>
                <a:stretch>
                  <a:fillRect l="-984" t="-10526" r="-919" b="-2894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646F41A-08B0-F332-523E-4A4F4047B384}"/>
                  </a:ext>
                </a:extLst>
              </p:cNvPr>
              <p:cNvSpPr txBox="1"/>
              <p:nvPr/>
            </p:nvSpPr>
            <p:spPr>
              <a:xfrm>
                <a:off x="1707002" y="5216102"/>
                <a:ext cx="9675628" cy="1800493"/>
              </a:xfrm>
              <a:prstGeom prst="rect">
                <a:avLst/>
              </a:prstGeom>
              <a:noFill/>
            </p:spPr>
            <p:txBody>
              <a:bodyPr wrap="square" rtlCol="0">
                <a:spAutoFit/>
              </a:bodyPr>
              <a:lstStyle/>
              <a:p>
                <a:pPr marL="457200" indent="-457200">
                  <a:spcAft>
                    <a:spcPts val="600"/>
                  </a:spcAft>
                  <a:buFont typeface="+mj-lt"/>
                  <a:buAutoNum type="arabicPeriod"/>
                </a:pP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𝑃</m:t>
                    </m:r>
                    <m:d>
                      <m:dPr>
                        <m:ctrlPr>
                          <a:rPr lang="en-US" sz="240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𝐸</m:t>
                        </m:r>
                      </m:e>
                    </m:d>
                    <m:r>
                      <a:rPr lang="en-US" sz="2400" b="0" i="1" dirty="0" smtClean="0">
                        <a:latin typeface="Cambria Math" panose="02040503050406030204" pitchFamily="18" charset="0"/>
                        <a:cs typeface="Beaufort for LOL" panose="02020503050000020004" pitchFamily="18" charset="0"/>
                      </a:rPr>
                      <m:t>≥0 </m:t>
                    </m:r>
                    <m:r>
                      <m:rPr>
                        <m:sty m:val="p"/>
                      </m:rPr>
                      <a:rPr lang="en-US" sz="2400" b="0" i="0" dirty="0" smtClean="0">
                        <a:latin typeface="Cambria Math" panose="02040503050406030204" pitchFamily="18" charset="0"/>
                        <a:cs typeface="Beaufort for LOL" panose="02020503050000020004" pitchFamily="18" charset="0"/>
                      </a:rPr>
                      <m:t>for</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all</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events</m:t>
                    </m:r>
                    <m:r>
                      <a:rPr lang="en-US" sz="2400" b="0" i="0"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𝐸</m:t>
                    </m:r>
                  </m:oMath>
                </a14:m>
                <a:endParaRPr lang="en-US" sz="2400" dirty="0">
                  <a:latin typeface="Beaufort for LOL" panose="02020503050000020004" pitchFamily="18" charset="0"/>
                  <a:cs typeface="Beaufort for LOL" panose="02020503050000020004" pitchFamily="18" charset="0"/>
                </a:endParaRPr>
              </a:p>
              <a:p>
                <a:pPr marL="457200" indent="-457200">
                  <a:spcAft>
                    <a:spcPts val="600"/>
                  </a:spcAft>
                  <a:buFont typeface="+mj-lt"/>
                  <a:buAutoNum type="arabicPeriod"/>
                </a:pP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m:rPr>
                            <m:sty m:val="p"/>
                          </m:rPr>
                          <a:rPr lang="en-US" sz="2400" b="0" i="0" smtClean="0">
                            <a:latin typeface="Cambria Math" panose="02040503050406030204" pitchFamily="18" charset="0"/>
                            <a:cs typeface="Beaufort for LOL" panose="02020503050000020004" pitchFamily="18" charset="0"/>
                          </a:rPr>
                          <m:t>Ω</m:t>
                        </m:r>
                      </m:e>
                    </m:d>
                    <m:r>
                      <a:rPr lang="en-US" sz="2400" b="0" i="1" smtClean="0">
                        <a:latin typeface="Cambria Math" panose="02040503050406030204" pitchFamily="18" charset="0"/>
                        <a:cs typeface="Beaufort for LOL" panose="02020503050000020004" pitchFamily="18" charset="0"/>
                      </a:rPr>
                      <m:t>=1</m:t>
                    </m:r>
                  </m:oMath>
                </a14:m>
                <a:endParaRPr lang="en-US" sz="2400" b="0" dirty="0">
                  <a:latin typeface="Beaufort for LOL" panose="02020503050000020004" pitchFamily="18" charset="0"/>
                  <a:cs typeface="Beaufort for LOL" panose="02020503050000020004" pitchFamily="18" charset="0"/>
                </a:endParaRPr>
              </a:p>
              <a:p>
                <a:pPr marL="457200" indent="-457200">
                  <a:spcAft>
                    <a:spcPts val="600"/>
                  </a:spcAft>
                  <a:buFont typeface="+mj-lt"/>
                  <a:buAutoNum type="arabicPeriod"/>
                </a:pP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𝑃</m:t>
                    </m:r>
                    <m:d>
                      <m:dPr>
                        <m:ctrlPr>
                          <a:rPr lang="en-US" sz="240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𝐴</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𝐵</m:t>
                        </m:r>
                      </m:e>
                    </m:d>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𝑃</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𝐴</m:t>
                        </m:r>
                      </m:e>
                    </m:d>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𝑃</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𝐵</m:t>
                        </m:r>
                      </m:e>
                    </m:d>
                    <m:r>
                      <a:rPr lang="en-US" sz="2400" b="0" i="1"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for</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all</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events</m:t>
                    </m:r>
                    <m:r>
                      <a:rPr lang="en-US" sz="2400" b="0" i="0"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𝐴</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𝐵</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a14:m>
                <a:endParaRPr lang="en-US" sz="2400" b="0" i="1" dirty="0">
                  <a:latin typeface="Beaufort for LOL" panose="02020503050000020004" pitchFamily="18" charset="0"/>
                  <a:cs typeface="Beaufort for LOL" panose="02020503050000020004" pitchFamily="18" charset="0"/>
                </a:endParaRPr>
              </a:p>
              <a:p>
                <a:pPr marL="457200" indent="-457200">
                  <a:spcAft>
                    <a:spcPts val="600"/>
                  </a:spcAft>
                  <a:buFont typeface="+mj-lt"/>
                  <a:buAutoNum type="arabicPeriod"/>
                </a:pPr>
                <a:endParaRPr lang="en-US" sz="2400"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D646F41A-08B0-F332-523E-4A4F4047B384}"/>
                  </a:ext>
                </a:extLst>
              </p:cNvPr>
              <p:cNvSpPr txBox="1">
                <a:spLocks noRot="1" noChangeAspect="1" noMove="1" noResize="1" noEditPoints="1" noAdjustHandles="1" noChangeArrowheads="1" noChangeShapeType="1" noTextEdit="1"/>
              </p:cNvSpPr>
              <p:nvPr/>
            </p:nvSpPr>
            <p:spPr>
              <a:xfrm>
                <a:off x="1707002" y="5216102"/>
                <a:ext cx="9675628" cy="1800493"/>
              </a:xfrm>
              <a:prstGeom prst="rect">
                <a:avLst/>
              </a:prstGeom>
              <a:blipFill>
                <a:blip r:embed="rId5"/>
                <a:stretch>
                  <a:fillRect l="-945" t="-2712"/>
                </a:stretch>
              </a:blipFill>
            </p:spPr>
            <p:txBody>
              <a:bodyPr/>
              <a:lstStyle/>
              <a:p>
                <a:r>
                  <a:rPr lang="en-AT">
                    <a:noFill/>
                  </a:rPr>
                  <a:t> </a:t>
                </a:r>
              </a:p>
            </p:txBody>
          </p:sp>
        </mc:Fallback>
      </mc:AlternateContent>
      <p:sp>
        <p:nvSpPr>
          <p:cNvPr id="9" name="Rectangle: Rounded Corners 8">
            <a:extLst>
              <a:ext uri="{FF2B5EF4-FFF2-40B4-BE49-F238E27FC236}">
                <a16:creationId xmlns:a16="http://schemas.microsoft.com/office/drawing/2014/main" id="{2C3EB387-36FF-1604-9C1E-19D2C9970FA7}"/>
              </a:ext>
            </a:extLst>
          </p:cNvPr>
          <p:cNvSpPr/>
          <p:nvPr/>
        </p:nvSpPr>
        <p:spPr>
          <a:xfrm>
            <a:off x="1411879" y="4547531"/>
            <a:ext cx="9368241" cy="2151290"/>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B2C2166-AA5C-984F-5787-B19C535F79AC}"/>
                  </a:ext>
                </a:extLst>
              </p:cNvPr>
              <p:cNvSpPr txBox="1"/>
              <p:nvPr/>
            </p:nvSpPr>
            <p:spPr>
              <a:xfrm>
                <a:off x="7512643" y="5231879"/>
                <a:ext cx="3221583" cy="646331"/>
              </a:xfrm>
              <a:prstGeom prst="rect">
                <a:avLst/>
              </a:prstGeom>
              <a:noFill/>
            </p:spPr>
            <p:txBody>
              <a:bodyPr wrap="square">
                <a:spAutoFit/>
              </a:bodyPr>
              <a:lstStyle/>
              <a:p>
                <a:pPr algn="ctr"/>
                <a14:m>
                  <m:oMath xmlns:m="http://schemas.openxmlformats.org/officeDocument/2006/math">
                    <m:r>
                      <a:rPr lang="en-US" sz="1800" i="1" dirty="0" smtClean="0">
                        <a:solidFill>
                          <a:schemeClr val="bg1"/>
                        </a:solidFill>
                        <a:latin typeface="Cambria Math" panose="02040503050406030204" pitchFamily="18" charset="0"/>
                        <a:cs typeface="Beaufort for LOL" panose="02020503050000020004" pitchFamily="18" charset="0"/>
                      </a:rPr>
                      <m:t>𝑃</m:t>
                    </m:r>
                    <m:d>
                      <m:dPr>
                        <m:ctrlPr>
                          <a:rPr lang="en-US" sz="1800" i="1" dirty="0" smtClean="0">
                            <a:solidFill>
                              <a:schemeClr val="bg1"/>
                            </a:solidFill>
                            <a:latin typeface="Cambria Math" panose="02040503050406030204" pitchFamily="18" charset="0"/>
                            <a:cs typeface="Beaufort for LOL" panose="02020503050000020004" pitchFamily="18" charset="0"/>
                          </a:rPr>
                        </m:ctrlPr>
                      </m:dPr>
                      <m:e>
                        <m:r>
                          <a:rPr lang="en-US" sz="1800" i="1" dirty="0" smtClean="0">
                            <a:solidFill>
                              <a:schemeClr val="bg1"/>
                            </a:solidFill>
                            <a:latin typeface="Cambria Math" panose="02040503050406030204" pitchFamily="18" charset="0"/>
                            <a:cs typeface="Beaufort for LOL" panose="02020503050000020004" pitchFamily="18" charset="0"/>
                          </a:rPr>
                          <m:t>𝐸</m:t>
                        </m:r>
                      </m:e>
                    </m:d>
                  </m:oMath>
                </a14:m>
                <a:r>
                  <a:rPr lang="en-US" dirty="0">
                    <a:solidFill>
                      <a:schemeClr val="bg1"/>
                    </a:solidFill>
                    <a:latin typeface="Beaufort for LOL" panose="02020503050000020004" pitchFamily="18" charset="0"/>
                    <a:cs typeface="Beaufort for LOL" panose="02020503050000020004" pitchFamily="18" charset="0"/>
                  </a:rPr>
                  <a:t> = probability of event E</a:t>
                </a:r>
                <a:br>
                  <a:rPr lang="en-US" dirty="0">
                    <a:solidFill>
                      <a:schemeClr val="bg1"/>
                    </a:solidFill>
                    <a:latin typeface="Beaufort for LOL" panose="02020503050000020004" pitchFamily="18" charset="0"/>
                    <a:cs typeface="Beaufort for LOL" panose="02020503050000020004" pitchFamily="18" charset="0"/>
                  </a:rPr>
                </a:br>
                <a14:m>
                  <m:oMath xmlns:m="http://schemas.openxmlformats.org/officeDocument/2006/math">
                    <m:r>
                      <a:rPr lang="en-US" i="1" dirty="0" smtClean="0">
                        <a:solidFill>
                          <a:schemeClr val="bg1"/>
                        </a:solidFill>
                        <a:latin typeface="Cambria Math" panose="02040503050406030204" pitchFamily="18" charset="0"/>
                      </a:rPr>
                      <m:t>(</m:t>
                    </m:r>
                    <m:r>
                      <m:rPr>
                        <m:sty m:val="p"/>
                      </m:rPr>
                      <a:rPr lang="en-US" i="0" dirty="0" smtClean="0">
                        <a:solidFill>
                          <a:schemeClr val="bg1"/>
                        </a:solidFill>
                        <a:latin typeface="Cambria Math" panose="02040503050406030204" pitchFamily="18" charset="0"/>
                      </a:rPr>
                      <m:t>Ω</m:t>
                    </m:r>
                    <m:r>
                      <a:rPr lang="en-US"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 </m:t>
                    </m:r>
                    <m:r>
                      <a:rPr lang="en-US" i="1" dirty="0" smtClean="0">
                        <a:solidFill>
                          <a:schemeClr val="bg1"/>
                        </a:solidFill>
                        <a:latin typeface="Cambria Math" panose="02040503050406030204" pitchFamily="18" charset="0"/>
                      </a:rPr>
                      <m:t>𝑃</m:t>
                    </m:r>
                    <m:r>
                      <a:rPr lang="en-US" i="1" dirty="0" smtClean="0">
                        <a:solidFill>
                          <a:schemeClr val="bg1"/>
                        </a:solidFill>
                        <a:latin typeface="Cambria Math" panose="02040503050406030204" pitchFamily="18" charset="0"/>
                      </a:rPr>
                      <m:t>) </m:t>
                    </m:r>
                  </m:oMath>
                </a14:m>
                <a:r>
                  <a:rPr lang="en-US" dirty="0">
                    <a:solidFill>
                      <a:schemeClr val="bg1"/>
                    </a:solidFill>
                    <a:latin typeface="Beaufort for LOL" panose="02020503050000020004" pitchFamily="18" charset="0"/>
                    <a:cs typeface="Beaufort for LOL" panose="02020503050000020004" pitchFamily="18" charset="0"/>
                  </a:rPr>
                  <a:t>= probability space</a:t>
                </a:r>
                <a:endParaRPr lang="en-AT" dirty="0">
                  <a:solidFill>
                    <a:schemeClr val="bg1"/>
                  </a:solidFill>
                  <a:latin typeface="Beaufort for LOL" panose="02020503050000020004" pitchFamily="18" charset="0"/>
                  <a:cs typeface="Beaufort for LOL" panose="02020503050000020004" pitchFamily="18" charset="0"/>
                </a:endParaRPr>
              </a:p>
            </p:txBody>
          </p:sp>
        </mc:Choice>
        <mc:Fallback xmlns="">
          <p:sp>
            <p:nvSpPr>
              <p:cNvPr id="11" name="TextBox 10">
                <a:extLst>
                  <a:ext uri="{FF2B5EF4-FFF2-40B4-BE49-F238E27FC236}">
                    <a16:creationId xmlns:a16="http://schemas.microsoft.com/office/drawing/2014/main" id="{0B2C2166-AA5C-984F-5787-B19C535F79AC}"/>
                  </a:ext>
                </a:extLst>
              </p:cNvPr>
              <p:cNvSpPr txBox="1">
                <a:spLocks noRot="1" noChangeAspect="1" noMove="1" noResize="1" noEditPoints="1" noAdjustHandles="1" noChangeArrowheads="1" noChangeShapeType="1" noTextEdit="1"/>
              </p:cNvSpPr>
              <p:nvPr/>
            </p:nvSpPr>
            <p:spPr>
              <a:xfrm>
                <a:off x="7512643" y="5231879"/>
                <a:ext cx="3221583" cy="646331"/>
              </a:xfrm>
              <a:prstGeom prst="rect">
                <a:avLst/>
              </a:prstGeom>
              <a:blipFill>
                <a:blip r:embed="rId6"/>
                <a:stretch>
                  <a:fillRect t="-3774" b="-15094"/>
                </a:stretch>
              </a:blipFill>
            </p:spPr>
            <p:txBody>
              <a:bodyPr/>
              <a:lstStyle/>
              <a:p>
                <a:r>
                  <a:rPr lang="en-AT">
                    <a:noFill/>
                  </a:rPr>
                  <a:t> </a:t>
                </a:r>
              </a:p>
            </p:txBody>
          </p:sp>
        </mc:Fallback>
      </mc:AlternateContent>
    </p:spTree>
    <p:extLst>
      <p:ext uri="{BB962C8B-B14F-4D97-AF65-F5344CB8AC3E}">
        <p14:creationId xmlns:p14="http://schemas.microsoft.com/office/powerpoint/2010/main" val="350559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P spid="7" grpId="0"/>
      <p:bldP spid="8" grpId="0"/>
      <p:bldP spid="9"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59F9D-6E91-8317-9D2B-B37DFCC2B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C5881A-BDC5-0A63-EF24-DA0FDE949014}"/>
              </a:ext>
            </a:extLst>
          </p:cNvPr>
          <p:cNvSpPr>
            <a:spLocks noGrp="1"/>
          </p:cNvSpPr>
          <p:nvPr>
            <p:ph type="title"/>
          </p:nvPr>
        </p:nvSpPr>
        <p:spPr/>
        <p:txBody>
          <a:bodyPr/>
          <a:lstStyle/>
          <a:p>
            <a:r>
              <a:rPr lang="en-US" dirty="0"/>
              <a:t>Some intuition behind the axioms</a:t>
            </a:r>
            <a:endParaRPr lang="en-AT" dirty="0"/>
          </a:p>
        </p:txBody>
      </p:sp>
      <p:sp>
        <p:nvSpPr>
          <p:cNvPr id="3" name="Slide Number Placeholder 2">
            <a:extLst>
              <a:ext uri="{FF2B5EF4-FFF2-40B4-BE49-F238E27FC236}">
                <a16:creationId xmlns:a16="http://schemas.microsoft.com/office/drawing/2014/main" id="{C37AC53D-EFD6-A443-E0DA-1B08FA8BC284}"/>
              </a:ext>
            </a:extLst>
          </p:cNvPr>
          <p:cNvSpPr>
            <a:spLocks noGrp="1"/>
          </p:cNvSpPr>
          <p:nvPr>
            <p:ph type="sldNum" sz="quarter" idx="12"/>
          </p:nvPr>
        </p:nvSpPr>
        <p:spPr/>
        <p:txBody>
          <a:bodyPr/>
          <a:lstStyle/>
          <a:p>
            <a:fld id="{CC491BDB-77F2-4EF0-887C-9DE660584513}" type="slidenum">
              <a:rPr lang="en-GB" smtClean="0"/>
              <a:pPr/>
              <a:t>8</a:t>
            </a:fld>
            <a:endParaRPr lang="en-GB" dirty="0"/>
          </a:p>
        </p:txBody>
      </p:sp>
      <p:pic>
        <p:nvPicPr>
          <p:cNvPr id="4098" name="Picture 2" descr="Andrey Kolmogorov">
            <a:extLst>
              <a:ext uri="{FF2B5EF4-FFF2-40B4-BE49-F238E27FC236}">
                <a16:creationId xmlns:a16="http://schemas.microsoft.com/office/drawing/2014/main" id="{B301420E-5F41-14C3-3196-33F35F57C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7811" y="0"/>
            <a:ext cx="2504189" cy="2001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7373BD-B532-2FC9-2124-02C6F068ADAA}"/>
              </a:ext>
            </a:extLst>
          </p:cNvPr>
          <p:cNvSpPr txBox="1"/>
          <p:nvPr/>
        </p:nvSpPr>
        <p:spPr>
          <a:xfrm>
            <a:off x="9614028" y="1965622"/>
            <a:ext cx="2651754" cy="307777"/>
          </a:xfrm>
          <a:prstGeom prst="rect">
            <a:avLst/>
          </a:prstGeom>
          <a:noFill/>
        </p:spPr>
        <p:txBody>
          <a:bodyPr wrap="square" rtlCol="0">
            <a:spAutoFit/>
          </a:bodyPr>
          <a:lstStyle/>
          <a:p>
            <a:r>
              <a:rPr lang="en-US" sz="1400" dirty="0"/>
              <a:t>Andrey Kolmogorov (1903 - 1987)</a:t>
            </a:r>
            <a:endParaRPr lang="en-AT" sz="1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3DB523-D106-0A5E-F3E1-9D56B6EDC822}"/>
                  </a:ext>
                </a:extLst>
              </p:cNvPr>
              <p:cNvSpPr txBox="1"/>
              <p:nvPr/>
            </p:nvSpPr>
            <p:spPr>
              <a:xfrm>
                <a:off x="455849" y="1699128"/>
                <a:ext cx="9675628" cy="4829592"/>
              </a:xfrm>
              <a:prstGeom prst="rect">
                <a:avLst/>
              </a:prstGeom>
              <a:noFill/>
            </p:spPr>
            <p:txBody>
              <a:bodyPr wrap="square" rtlCol="0">
                <a:spAutoFit/>
              </a:bodyPr>
              <a:lstStyle/>
              <a:p>
                <a:pPr marL="457200" indent="-457200">
                  <a:spcAft>
                    <a:spcPts val="600"/>
                  </a:spcAft>
                  <a:buFont typeface="+mj-lt"/>
                  <a:buAutoNum type="arabicPeriod"/>
                </a:pP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𝑃</m:t>
                    </m:r>
                    <m:d>
                      <m:dPr>
                        <m:ctrlPr>
                          <a:rPr lang="en-US" sz="240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𝐸</m:t>
                        </m:r>
                      </m:e>
                    </m:d>
                    <m:r>
                      <a:rPr lang="en-US" sz="2400" b="0" i="1" dirty="0" smtClean="0">
                        <a:latin typeface="Cambria Math" panose="02040503050406030204" pitchFamily="18" charset="0"/>
                        <a:cs typeface="Beaufort for LOL" panose="02020503050000020004" pitchFamily="18" charset="0"/>
                      </a:rPr>
                      <m:t>≥0 </m:t>
                    </m:r>
                    <m:r>
                      <m:rPr>
                        <m:sty m:val="p"/>
                      </m:rPr>
                      <a:rPr lang="en-US" sz="2400" b="0" i="0" dirty="0" smtClean="0">
                        <a:latin typeface="Cambria Math" panose="02040503050406030204" pitchFamily="18" charset="0"/>
                        <a:cs typeface="Beaufort for LOL" panose="02020503050000020004" pitchFamily="18" charset="0"/>
                      </a:rPr>
                      <m:t>for</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all</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events</m:t>
                    </m:r>
                    <m:r>
                      <a:rPr lang="en-US" sz="2400" b="0" i="0"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𝐸</m:t>
                    </m:r>
                  </m:oMath>
                </a14:m>
                <a:br>
                  <a:rPr lang="en-US" sz="2400" i="1" dirty="0">
                    <a:latin typeface="Beaufort for LOL" panose="02020503050000020004" pitchFamily="18" charset="0"/>
                    <a:cs typeface="Beaufort for LOL" panose="02020503050000020004" pitchFamily="18" charset="0"/>
                  </a:rPr>
                </a:br>
                <a:r>
                  <a:rPr lang="en-US" sz="2400" i="1" dirty="0">
                    <a:latin typeface="Beaufort for LOL" panose="02020503050000020004" pitchFamily="18" charset="0"/>
                    <a:cs typeface="Beaufort for LOL" panose="02020503050000020004" pitchFamily="18" charset="0"/>
                  </a:rPr>
                  <a:t>Each event has a probability of 0 (doesn’t happen) or higher.</a:t>
                </a:r>
              </a:p>
              <a:p>
                <a:pPr marL="457200" indent="-457200">
                  <a:spcAft>
                    <a:spcPts val="600"/>
                  </a:spcAft>
                  <a:buFont typeface="+mj-lt"/>
                  <a:buAutoNum type="arabicPeriod"/>
                </a:pP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m:rPr>
                            <m:sty m:val="p"/>
                          </m:rPr>
                          <a:rPr lang="en-US" sz="2400" b="0" i="0" smtClean="0">
                            <a:latin typeface="Cambria Math" panose="02040503050406030204" pitchFamily="18" charset="0"/>
                            <a:cs typeface="Beaufort for LOL" panose="02020503050000020004" pitchFamily="18" charset="0"/>
                          </a:rPr>
                          <m:t>Ω</m:t>
                        </m:r>
                      </m:e>
                    </m:d>
                    <m:r>
                      <a:rPr lang="en-US" sz="2400" b="0" i="1" smtClean="0">
                        <a:latin typeface="Cambria Math" panose="02040503050406030204" pitchFamily="18" charset="0"/>
                        <a:cs typeface="Beaufort for LOL" panose="02020503050000020004" pitchFamily="18" charset="0"/>
                      </a:rPr>
                      <m:t>=1</m:t>
                    </m:r>
                  </m:oMath>
                </a14:m>
                <a:br>
                  <a:rPr lang="en-US" sz="2400" b="0" i="1" dirty="0">
                    <a:latin typeface="Beaufort for LOL" panose="02020503050000020004" pitchFamily="18" charset="0"/>
                    <a:cs typeface="Beaufort for LOL" panose="02020503050000020004" pitchFamily="18" charset="0"/>
                  </a:rPr>
                </a:br>
                <a:r>
                  <a:rPr lang="en-US" sz="2400" b="0" i="1" dirty="0">
                    <a:latin typeface="Beaufort for LOL" panose="02020503050000020004" pitchFamily="18" charset="0"/>
                    <a:cs typeface="Beaufort for LOL" panose="02020503050000020004" pitchFamily="18" charset="0"/>
                  </a:rPr>
                  <a:t>Normalization of all events. The prob. of </a:t>
                </a:r>
                <a:r>
                  <a:rPr lang="en-US" sz="2400" b="1" i="1" dirty="0">
                    <a:latin typeface="Beaufort for LOL" panose="02020503050000020004" pitchFamily="18" charset="0"/>
                    <a:cs typeface="Beaufort for LOL" panose="02020503050000020004" pitchFamily="18" charset="0"/>
                  </a:rPr>
                  <a:t>any event happening </a:t>
                </a:r>
                <a:r>
                  <a:rPr lang="en-US" sz="2400" b="0" i="1" dirty="0">
                    <a:latin typeface="Beaufort for LOL" panose="02020503050000020004" pitchFamily="18" charset="0"/>
                    <a:cs typeface="Beaufort for LOL" panose="02020503050000020004" pitchFamily="18" charset="0"/>
                  </a:rPr>
                  <a:t>is 1.</a:t>
                </a:r>
              </a:p>
              <a:p>
                <a:pPr marL="457200" indent="-457200">
                  <a:spcAft>
                    <a:spcPts val="600"/>
                  </a:spcAft>
                  <a:buFont typeface="+mj-lt"/>
                  <a:buAutoNum type="arabicPeriod"/>
                </a:pPr>
                <a14:m>
                  <m:oMath xmlns:m="http://schemas.openxmlformats.org/officeDocument/2006/math">
                    <m:r>
                      <a:rPr lang="en-US" sz="2400" i="1" dirty="0" smtClean="0">
                        <a:latin typeface="Cambria Math" panose="02040503050406030204" pitchFamily="18" charset="0"/>
                        <a:cs typeface="Beaufort for LOL" panose="02020503050000020004" pitchFamily="18" charset="0"/>
                      </a:rPr>
                      <m:t>𝑃</m:t>
                    </m:r>
                    <m:d>
                      <m:dPr>
                        <m:ctrlPr>
                          <a:rPr lang="en-US" sz="2400" i="1" dirty="0" smtClean="0">
                            <a:latin typeface="Cambria Math" panose="02040503050406030204" pitchFamily="18" charset="0"/>
                            <a:cs typeface="Beaufort for LOL" panose="02020503050000020004" pitchFamily="18" charset="0"/>
                          </a:rPr>
                        </m:ctrlPr>
                      </m:dPr>
                      <m:e>
                        <m:r>
                          <a:rPr lang="en-US" sz="2400" i="1" dirty="0" smtClean="0">
                            <a:latin typeface="Cambria Math" panose="02040503050406030204" pitchFamily="18" charset="0"/>
                            <a:cs typeface="Beaufort for LOL" panose="02020503050000020004" pitchFamily="18" charset="0"/>
                          </a:rPr>
                          <m:t>𝐴</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𝐵</m:t>
                        </m:r>
                      </m:e>
                    </m:d>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𝑃</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𝐴</m:t>
                        </m:r>
                      </m:e>
                    </m:d>
                    <m:r>
                      <a:rPr lang="en-US" sz="2400" b="0" i="1" dirty="0" smtClean="0">
                        <a:latin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cs typeface="Beaufort for LOL" panose="02020503050000020004" pitchFamily="18" charset="0"/>
                      </a:rPr>
                      <m:t>𝑃</m:t>
                    </m:r>
                    <m:d>
                      <m:dPr>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𝐵</m:t>
                        </m:r>
                      </m:e>
                    </m:d>
                    <m:r>
                      <a:rPr lang="en-US" sz="2400" b="0" i="1"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for</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all</m:t>
                    </m:r>
                    <m:r>
                      <a:rPr lang="en-US" sz="2400" b="0" i="0" dirty="0" smtClean="0">
                        <a:latin typeface="Cambria Math" panose="02040503050406030204" pitchFamily="18" charset="0"/>
                        <a:cs typeface="Beaufort for LOL" panose="02020503050000020004" pitchFamily="18" charset="0"/>
                      </a:rPr>
                      <m:t> </m:t>
                    </m:r>
                    <m:r>
                      <m:rPr>
                        <m:sty m:val="p"/>
                      </m:rPr>
                      <a:rPr lang="en-US" sz="2400" b="0" i="0" dirty="0" smtClean="0">
                        <a:latin typeface="Cambria Math" panose="02040503050406030204" pitchFamily="18" charset="0"/>
                        <a:cs typeface="Beaufort for LOL" panose="02020503050000020004" pitchFamily="18" charset="0"/>
                      </a:rPr>
                      <m:t>events</m:t>
                    </m:r>
                    <m:r>
                      <a:rPr lang="en-US" sz="2400" b="0" i="0"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𝐴</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𝐵</m:t>
                    </m:r>
                    <m:r>
                      <a:rPr lang="en-US" sz="2400" b="0" i="1" dirty="0" smtClean="0">
                        <a:latin typeface="Cambria Math" panose="02040503050406030204" pitchFamily="18" charset="0"/>
                        <a:ea typeface="Cambria Math" panose="02040503050406030204" pitchFamily="18" charset="0"/>
                        <a:cs typeface="Beaufort for LOL" panose="02020503050000020004" pitchFamily="18" charset="0"/>
                      </a:rPr>
                      <m:t>={}</m:t>
                    </m:r>
                  </m:oMath>
                </a14:m>
                <a:r>
                  <a:rPr lang="en-US" sz="2400" b="0" i="1" dirty="0">
                    <a:latin typeface="Beaufort for LOL" panose="02020503050000020004" pitchFamily="18" charset="0"/>
                    <a:cs typeface="Beaufort for LOL" panose="02020503050000020004" pitchFamily="18" charset="0"/>
                  </a:rPr>
                  <a:t>  </a:t>
                </a:r>
                <a:br>
                  <a:rPr lang="en-US" sz="2400" b="0" i="1" dirty="0">
                    <a:latin typeface="Beaufort for LOL" panose="02020503050000020004" pitchFamily="18" charset="0"/>
                    <a:cs typeface="Beaufort for LOL" panose="02020503050000020004" pitchFamily="18" charset="0"/>
                  </a:rPr>
                </a:br>
                <a:r>
                  <a:rPr lang="en-US" sz="2400" b="0" i="1" dirty="0">
                    <a:latin typeface="Beaufort for LOL" panose="02020503050000020004" pitchFamily="18" charset="0"/>
                    <a:cs typeface="Beaufort for LOL" panose="02020503050000020004" pitchFamily="18" charset="0"/>
                  </a:rPr>
                  <a:t>Probabilities of mutually exclusive events add up.</a:t>
                </a:r>
                <a:br>
                  <a:rPr lang="en-US" sz="2400" b="0" i="1" dirty="0">
                    <a:latin typeface="Beaufort for LOL" panose="02020503050000020004" pitchFamily="18" charset="0"/>
                    <a:cs typeface="Beaufort for LOL" panose="02020503050000020004" pitchFamily="18" charset="0"/>
                  </a:rPr>
                </a:br>
                <a:br>
                  <a:rPr lang="en-US" sz="2400" b="0" i="1" dirty="0">
                    <a:latin typeface="Beaufort for LOL" panose="02020503050000020004" pitchFamily="18" charset="0"/>
                    <a:cs typeface="Beaufort for LOL" panose="02020503050000020004" pitchFamily="18" charset="0"/>
                  </a:rPr>
                </a:br>
                <a:r>
                  <a:rPr lang="en-US" sz="2400" b="0" i="1" dirty="0">
                    <a:latin typeface="Beaufort for LOL" panose="02020503050000020004" pitchFamily="18" charset="0"/>
                    <a:cs typeface="Beaufort for LOL" panose="02020503050000020004" pitchFamily="18" charset="0"/>
                  </a:rPr>
                  <a:t>Example: throwing a 1 </a:t>
                </a:r>
                <a:r>
                  <a:rPr lang="en-US" sz="2400" b="1" i="1" dirty="0">
                    <a:latin typeface="Beaufort for LOL" panose="02020503050000020004" pitchFamily="18" charset="0"/>
                    <a:cs typeface="Beaufort for LOL" panose="02020503050000020004" pitchFamily="18" charset="0"/>
                  </a:rPr>
                  <a:t>or</a:t>
                </a:r>
                <a:r>
                  <a:rPr lang="en-US" sz="2400" b="0" i="1" dirty="0">
                    <a:latin typeface="Beaufort for LOL" panose="02020503050000020004" pitchFamily="18" charset="0"/>
                    <a:cs typeface="Beaufort for LOL" panose="02020503050000020004" pitchFamily="18" charset="0"/>
                  </a:rPr>
                  <a:t> a 2,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𝐴</m:t>
                    </m:r>
                    <m:r>
                      <a:rPr lang="en-US" sz="2400" b="0" i="1" dirty="0" smtClean="0">
                        <a:latin typeface="Cambria Math" panose="02040503050406030204" pitchFamily="18" charset="0"/>
                        <a:cs typeface="Beaufort for LOL" panose="02020503050000020004" pitchFamily="18" charset="0"/>
                      </a:rPr>
                      <m:t> = </m:t>
                    </m:r>
                    <m:d>
                      <m:dPr>
                        <m:begChr m:val="{"/>
                        <m:endChr m:val="}"/>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1</m:t>
                        </m:r>
                      </m:e>
                    </m:d>
                    <m:r>
                      <a:rPr lang="en-US" sz="2400" b="0" i="1" dirty="0" smtClean="0">
                        <a:latin typeface="Cambria Math" panose="02040503050406030204" pitchFamily="18" charset="0"/>
                        <a:cs typeface="Beaufort for LOL" panose="02020503050000020004" pitchFamily="18" charset="0"/>
                      </a:rPr>
                      <m:t>, </m:t>
                    </m:r>
                    <m:r>
                      <a:rPr lang="en-US" sz="2400" b="0" i="1" dirty="0" smtClean="0">
                        <a:latin typeface="Cambria Math" panose="02040503050406030204" pitchFamily="18" charset="0"/>
                        <a:cs typeface="Beaufort for LOL" panose="02020503050000020004" pitchFamily="18" charset="0"/>
                      </a:rPr>
                      <m:t>𝐵</m:t>
                    </m:r>
                    <m:r>
                      <a:rPr lang="en-US" sz="2400" b="0" i="1" dirty="0" smtClean="0">
                        <a:latin typeface="Cambria Math" panose="02040503050406030204" pitchFamily="18" charset="0"/>
                        <a:cs typeface="Beaufort for LOL" panose="02020503050000020004" pitchFamily="18" charset="0"/>
                      </a:rPr>
                      <m:t> = </m:t>
                    </m:r>
                    <m:d>
                      <m:dPr>
                        <m:begChr m:val="{"/>
                        <m:endChr m:val="}"/>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2</m:t>
                        </m:r>
                      </m:e>
                    </m:d>
                  </m:oMath>
                </a14:m>
                <a:br>
                  <a:rPr lang="en-US" sz="2400" b="0" i="1" dirty="0">
                    <a:latin typeface="Beaufort for LOL" panose="02020503050000020004" pitchFamily="18" charset="0"/>
                    <a:cs typeface="Beaufort for LOL" panose="02020503050000020004" pitchFamily="18" charset="0"/>
                  </a:rPr>
                </a:br>
                <a:r>
                  <a:rPr lang="en-US" sz="2400" b="0" i="1" dirty="0">
                    <a:latin typeface="Beaufort for LOL" panose="02020503050000020004" pitchFamily="18" charset="0"/>
                    <a:cs typeface="Beaufort for LOL" panose="02020503050000020004" pitchFamily="18" charset="0"/>
                  </a:rPr>
                  <a:t>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1,2</m:t>
                            </m:r>
                          </m:e>
                        </m:d>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1</m:t>
                            </m:r>
                          </m:e>
                        </m:d>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d>
                          <m:dPr>
                            <m:begChr m:val="{"/>
                            <m:endChr m:val="}"/>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2</m:t>
                            </m:r>
                          </m:e>
                        </m:d>
                      </m:e>
                    </m:d>
                    <m:r>
                      <a:rPr lang="en-US" sz="2400" b="0" i="1" smtClean="0">
                        <a:latin typeface="Cambria Math" panose="02040503050406030204" pitchFamily="18" charset="0"/>
                        <a:cs typeface="Beaufort for LOL" panose="02020503050000020004" pitchFamily="18" charset="0"/>
                      </a:rPr>
                      <m:t>  </m:t>
                    </m:r>
                  </m:oMath>
                </a14:m>
                <a:r>
                  <a:rPr lang="en-US" sz="2400" b="0" i="1" dirty="0">
                    <a:latin typeface="Beaufort for LOL" panose="02020503050000020004" pitchFamily="18" charset="0"/>
                    <a:cs typeface="Beaufort for LOL" panose="02020503050000020004" pitchFamily="18" charset="0"/>
                  </a:rPr>
                  <a:t> </a:t>
                </a:r>
                <a:br>
                  <a:rPr lang="en-US" sz="2400" b="0" i="1" dirty="0">
                    <a:latin typeface="Beaufort for LOL" panose="02020503050000020004" pitchFamily="18" charset="0"/>
                    <a:cs typeface="Beaufort for LOL" panose="02020503050000020004" pitchFamily="18" charset="0"/>
                  </a:rPr>
                </a:br>
                <a:br>
                  <a:rPr lang="en-US" sz="2400" b="0" i="1" dirty="0">
                    <a:latin typeface="Beaufort for LOL" panose="02020503050000020004" pitchFamily="18" charset="0"/>
                    <a:cs typeface="Beaufort for LOL" panose="02020503050000020004" pitchFamily="18" charset="0"/>
                  </a:rPr>
                </a:br>
                <a:r>
                  <a:rPr lang="en-US" sz="2400" b="0" i="1" dirty="0">
                    <a:latin typeface="Beaufort for LOL" panose="02020503050000020004" pitchFamily="18" charset="0"/>
                    <a:cs typeface="Beaufort for LOL" panose="02020503050000020004" pitchFamily="18" charset="0"/>
                  </a:rPr>
                  <a:t>Similarly, we have </a:t>
                </a:r>
                <a14:m>
                  <m:oMath xmlns:m="http://schemas.openxmlformats.org/officeDocument/2006/math">
                    <m:r>
                      <a:rPr lang="en-US" sz="2400" b="0" i="1" dirty="0" smtClean="0">
                        <a:latin typeface="Cambria Math" panose="02040503050406030204" pitchFamily="18" charset="0"/>
                        <a:cs typeface="Beaufort for LOL" panose="02020503050000020004" pitchFamily="18" charset="0"/>
                      </a:rPr>
                      <m:t>𝑃</m:t>
                    </m:r>
                    <m:d>
                      <m:dPr>
                        <m:ctrlPr>
                          <a:rPr lang="en-US" sz="2400" b="0" i="1" dirty="0" smtClean="0">
                            <a:latin typeface="Cambria Math" panose="02040503050406030204" pitchFamily="18" charset="0"/>
                            <a:cs typeface="Beaufort for LOL" panose="02020503050000020004" pitchFamily="18" charset="0"/>
                          </a:rPr>
                        </m:ctrlPr>
                      </m:dPr>
                      <m:e>
                        <m:d>
                          <m:dPr>
                            <m:begChr m:val="{"/>
                            <m:endChr m:val="}"/>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1,2,3,4,5,6</m:t>
                            </m:r>
                          </m:e>
                        </m:d>
                      </m:e>
                    </m:d>
                    <m:r>
                      <a:rPr lang="en-US" sz="2400" b="0" i="1" dirty="0" smtClean="0">
                        <a:latin typeface="Cambria Math" panose="02040503050406030204" pitchFamily="18" charset="0"/>
                        <a:cs typeface="Beaufort for LOL" panose="02020503050000020004" pitchFamily="18" charset="0"/>
                      </a:rPr>
                      <m:t>=</m:t>
                    </m:r>
                    <m:nary>
                      <m:naryPr>
                        <m:chr m:val="∑"/>
                        <m:ctrlPr>
                          <a:rPr lang="en-US" sz="2400" b="0" i="1" dirty="0" smtClean="0">
                            <a:latin typeface="Cambria Math" panose="02040503050406030204" pitchFamily="18" charset="0"/>
                            <a:cs typeface="Beaufort for LOL" panose="02020503050000020004" pitchFamily="18" charset="0"/>
                          </a:rPr>
                        </m:ctrlPr>
                      </m:naryPr>
                      <m:sub>
                        <m:r>
                          <a:rPr lang="en-US" sz="2400" b="0" i="1" dirty="0" smtClean="0">
                            <a:latin typeface="Cambria Math" panose="02040503050406030204" pitchFamily="18" charset="0"/>
                            <a:cs typeface="Beaufort for LOL" panose="02020503050000020004" pitchFamily="18" charset="0"/>
                          </a:rPr>
                          <m:t>𝑖</m:t>
                        </m:r>
                        <m:r>
                          <a:rPr lang="en-US" sz="2400" b="0" i="1" dirty="0" smtClean="0">
                            <a:latin typeface="Cambria Math" panose="02040503050406030204" pitchFamily="18" charset="0"/>
                            <a:cs typeface="Beaufort for LOL" panose="02020503050000020004" pitchFamily="18" charset="0"/>
                          </a:rPr>
                          <m:t>=1</m:t>
                        </m:r>
                      </m:sub>
                      <m:sup>
                        <m:r>
                          <a:rPr lang="en-US" sz="2400" b="0" i="1" dirty="0" smtClean="0">
                            <a:latin typeface="Cambria Math" panose="02040503050406030204" pitchFamily="18" charset="0"/>
                            <a:cs typeface="Beaufort for LOL" panose="02020503050000020004" pitchFamily="18" charset="0"/>
                          </a:rPr>
                          <m:t>6</m:t>
                        </m:r>
                      </m:sup>
                      <m:e>
                        <m:r>
                          <a:rPr lang="en-US" sz="2400" b="0" i="1" dirty="0" smtClean="0">
                            <a:latin typeface="Cambria Math" panose="02040503050406030204" pitchFamily="18" charset="0"/>
                            <a:cs typeface="Beaufort for LOL" panose="02020503050000020004" pitchFamily="18" charset="0"/>
                          </a:rPr>
                          <m:t>𝑃</m:t>
                        </m:r>
                        <m:d>
                          <m:dPr>
                            <m:ctrlPr>
                              <a:rPr lang="en-US" sz="2400" b="0" i="1" dirty="0" smtClean="0">
                                <a:latin typeface="Cambria Math" panose="02040503050406030204" pitchFamily="18" charset="0"/>
                                <a:cs typeface="Beaufort for LOL" panose="02020503050000020004" pitchFamily="18" charset="0"/>
                              </a:rPr>
                            </m:ctrlPr>
                          </m:dPr>
                          <m:e>
                            <m:d>
                              <m:dPr>
                                <m:begChr m:val="{"/>
                                <m:endChr m:val="}"/>
                                <m:ctrlPr>
                                  <a:rPr lang="en-US" sz="2400" b="0" i="1" dirty="0" smtClean="0">
                                    <a:latin typeface="Cambria Math" panose="02040503050406030204" pitchFamily="18" charset="0"/>
                                    <a:cs typeface="Beaufort for LOL" panose="02020503050000020004" pitchFamily="18" charset="0"/>
                                  </a:rPr>
                                </m:ctrlPr>
                              </m:dPr>
                              <m:e>
                                <m:r>
                                  <a:rPr lang="en-US" sz="2400" b="0" i="1" dirty="0" smtClean="0">
                                    <a:latin typeface="Cambria Math" panose="02040503050406030204" pitchFamily="18" charset="0"/>
                                    <a:cs typeface="Beaufort for LOL" panose="02020503050000020004" pitchFamily="18" charset="0"/>
                                  </a:rPr>
                                  <m:t>𝑖</m:t>
                                </m:r>
                              </m:e>
                            </m:d>
                          </m:e>
                        </m:d>
                        <m:r>
                          <a:rPr lang="en-US" sz="2400" b="0" i="1" dirty="0" smtClean="0">
                            <a:latin typeface="Cambria Math" panose="02040503050406030204" pitchFamily="18" charset="0"/>
                            <a:cs typeface="Beaufort for LOL" panose="02020503050000020004" pitchFamily="18" charset="0"/>
                          </a:rPr>
                          <m:t>=1</m:t>
                        </m:r>
                      </m:e>
                    </m:nary>
                  </m:oMath>
                </a14:m>
                <a:endParaRPr lang="en-US" sz="2400" b="0" i="1" dirty="0">
                  <a:latin typeface="Beaufort for LOL" panose="02020503050000020004" pitchFamily="18" charset="0"/>
                  <a:cs typeface="Beaufort for LOL" panose="02020503050000020004" pitchFamily="18" charset="0"/>
                </a:endParaRPr>
              </a:p>
              <a:p>
                <a:pPr marL="457200" indent="-457200">
                  <a:spcAft>
                    <a:spcPts val="600"/>
                  </a:spcAft>
                  <a:buFont typeface="+mj-lt"/>
                  <a:buAutoNum type="arabicPeriod"/>
                </a:pPr>
                <a:endParaRPr lang="en-US" sz="2400"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AE3DB523-D106-0A5E-F3E1-9D56B6EDC822}"/>
                  </a:ext>
                </a:extLst>
              </p:cNvPr>
              <p:cNvSpPr txBox="1">
                <a:spLocks noRot="1" noChangeAspect="1" noMove="1" noResize="1" noEditPoints="1" noAdjustHandles="1" noChangeArrowheads="1" noChangeShapeType="1" noTextEdit="1"/>
              </p:cNvSpPr>
              <p:nvPr/>
            </p:nvSpPr>
            <p:spPr>
              <a:xfrm>
                <a:off x="455849" y="1699128"/>
                <a:ext cx="9675628" cy="4829592"/>
              </a:xfrm>
              <a:prstGeom prst="rect">
                <a:avLst/>
              </a:prstGeom>
              <a:blipFill>
                <a:blip r:embed="rId3"/>
                <a:stretch>
                  <a:fillRect l="-945" t="-1010"/>
                </a:stretch>
              </a:blipFill>
            </p:spPr>
            <p:txBody>
              <a:bodyPr/>
              <a:lstStyle/>
              <a:p>
                <a:r>
                  <a:rPr lang="en-AT">
                    <a:noFill/>
                  </a:rPr>
                  <a:t> </a:t>
                </a:r>
              </a:p>
            </p:txBody>
          </p:sp>
        </mc:Fallback>
      </mc:AlternateContent>
      <p:sp>
        <p:nvSpPr>
          <p:cNvPr id="9" name="Rectangle: Rounded Corners 8">
            <a:extLst>
              <a:ext uri="{FF2B5EF4-FFF2-40B4-BE49-F238E27FC236}">
                <a16:creationId xmlns:a16="http://schemas.microsoft.com/office/drawing/2014/main" id="{47DFF7FD-BA92-7E3D-C050-D8A76AC433B3}"/>
              </a:ext>
            </a:extLst>
          </p:cNvPr>
          <p:cNvSpPr/>
          <p:nvPr/>
        </p:nvSpPr>
        <p:spPr>
          <a:xfrm>
            <a:off x="160726" y="1565232"/>
            <a:ext cx="9368241" cy="4829592"/>
          </a:xfrm>
          <a:prstGeom prst="roundRect">
            <a:avLst>
              <a:gd name="adj" fmla="val 8953"/>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20996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876F6-7413-3B2D-32BF-1B257013E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1E162-56E1-3108-35F9-36FCEA11BC5C}"/>
              </a:ext>
            </a:extLst>
          </p:cNvPr>
          <p:cNvSpPr>
            <a:spLocks noGrp="1"/>
          </p:cNvSpPr>
          <p:nvPr>
            <p:ph type="title"/>
          </p:nvPr>
        </p:nvSpPr>
        <p:spPr/>
        <p:txBody>
          <a:bodyPr/>
          <a:lstStyle/>
          <a:p>
            <a:r>
              <a:rPr lang="en-US" dirty="0"/>
              <a:t>Exercise time</a:t>
            </a:r>
            <a:endParaRPr lang="en-AT" dirty="0"/>
          </a:p>
        </p:txBody>
      </p:sp>
      <p:sp>
        <p:nvSpPr>
          <p:cNvPr id="3" name="Slide Number Placeholder 2">
            <a:extLst>
              <a:ext uri="{FF2B5EF4-FFF2-40B4-BE49-F238E27FC236}">
                <a16:creationId xmlns:a16="http://schemas.microsoft.com/office/drawing/2014/main" id="{D9366CF8-C691-06F4-73BC-9B1D8FA39A02}"/>
              </a:ext>
            </a:extLst>
          </p:cNvPr>
          <p:cNvSpPr>
            <a:spLocks noGrp="1"/>
          </p:cNvSpPr>
          <p:nvPr>
            <p:ph type="sldNum" sz="quarter" idx="12"/>
          </p:nvPr>
        </p:nvSpPr>
        <p:spPr/>
        <p:txBody>
          <a:bodyPr/>
          <a:lstStyle/>
          <a:p>
            <a:fld id="{CC491BDB-77F2-4EF0-887C-9DE660584513}" type="slidenum">
              <a:rPr lang="en-GB" smtClean="0"/>
              <a:pPr/>
              <a:t>9</a:t>
            </a:fld>
            <a:endParaRPr lang="en-GB"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7AA68C-323C-CD85-6E32-CCEA0A6439B5}"/>
                  </a:ext>
                </a:extLst>
              </p:cNvPr>
              <p:cNvSpPr txBox="1"/>
              <p:nvPr/>
            </p:nvSpPr>
            <p:spPr>
              <a:xfrm>
                <a:off x="399141" y="1782976"/>
                <a:ext cx="9675628" cy="1848006"/>
              </a:xfrm>
              <a:prstGeom prst="rect">
                <a:avLst/>
              </a:prstGeom>
              <a:noFill/>
            </p:spPr>
            <p:txBody>
              <a:bodyPr wrap="square" rtlCol="0">
                <a:spAutoFit/>
              </a:bodyPr>
              <a:lstStyle/>
              <a:p>
                <a:pPr marL="457200" indent="-457200">
                  <a:spcAft>
                    <a:spcPts val="600"/>
                  </a:spcAft>
                  <a:buFont typeface="+mj-lt"/>
                  <a:buAutoNum type="arabicPeriod"/>
                </a:pP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𝐶</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e>
                        </m:d>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e>
                    </m:d>
                    <m:r>
                      <a:rPr lang="en-US" sz="2400" b="0" i="1" smtClean="0">
                        <a:latin typeface="Cambria Math" panose="02040503050406030204" pitchFamily="18" charset="0"/>
                        <a:cs typeface="Beaufort for LOL" panose="02020503050000020004" pitchFamily="18" charset="0"/>
                      </a:rPr>
                      <m:t>=1</m:t>
                    </m:r>
                  </m:oMath>
                </a14:m>
                <a:r>
                  <a:rPr lang="en-US" sz="2400" dirty="0">
                    <a:latin typeface="Beaufort for LOL" panose="02020503050000020004" pitchFamily="18" charset="0"/>
                    <a:cs typeface="Beaufort for LOL" panose="02020503050000020004" pitchFamily="18" charset="0"/>
                  </a:rPr>
                  <a:t>, in particular </a:t>
                </a: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r>
                      <a:rPr lang="en-US" sz="2400" b="0" i="1" smtClean="0">
                        <a:latin typeface="Cambria Math" panose="02040503050406030204" pitchFamily="18" charset="0"/>
                        <a:cs typeface="Beaufort for LOL" panose="02020503050000020004" pitchFamily="18" charset="0"/>
                      </a:rPr>
                      <m:t>({})=0</m:t>
                    </m:r>
                  </m:oMath>
                </a14:m>
                <a:r>
                  <a:rPr lang="en-US" sz="2400" dirty="0">
                    <a:latin typeface="Beaufort for LOL" panose="02020503050000020004" pitchFamily="18" charset="0"/>
                    <a:cs typeface="Beaufort for LOL" panose="02020503050000020004" pitchFamily="18" charset="0"/>
                  </a:rPr>
                  <a:t> </a:t>
                </a:r>
              </a:p>
              <a:p>
                <a:pPr marL="457200" indent="-457200">
                  <a:spcAft>
                    <a:spcPts val="600"/>
                  </a:spcAft>
                  <a:buFont typeface="+mj-lt"/>
                  <a:buAutoNum type="arabicPeriod"/>
                </a:pPr>
                <a14:m>
                  <m:oMath xmlns:m="http://schemas.openxmlformats.org/officeDocument/2006/math">
                    <m:r>
                      <a:rPr lang="en-US" sz="240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𝐵</m:t>
                    </m:r>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𝐵</m:t>
                        </m:r>
                      </m:e>
                    </m:d>
                  </m:oMath>
                </a14:m>
                <a:endParaRPr lang="en-US" sz="2400" b="0" dirty="0">
                  <a:latin typeface="Beaufort for LOL" panose="02020503050000020004" pitchFamily="18" charset="0"/>
                  <a:cs typeface="Beaufort for LOL" panose="02020503050000020004" pitchFamily="18" charset="0"/>
                </a:endParaRPr>
              </a:p>
              <a:p>
                <a:pPr marL="457200" indent="-457200">
                  <a:spcAft>
                    <a:spcPts val="600"/>
                  </a:spcAft>
                  <a:buFont typeface="+mj-lt"/>
                  <a:buAutoNum type="arabicPeriod"/>
                </a:pP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cs typeface="Beaufort for LOL" panose="02020503050000020004" pitchFamily="18" charset="0"/>
                          </a:rPr>
                          <m:t> \</m:t>
                        </m:r>
                        <m:r>
                          <m:rPr>
                            <m:lit/>
                          </m:rPr>
                          <a:rPr lang="en-US" sz="2400" b="0" i="1" smtClean="0">
                            <a:latin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cs typeface="Beaufort for LOL" panose="02020503050000020004" pitchFamily="18" charset="0"/>
                          </a:rPr>
                          <m:t>𝐵</m:t>
                        </m:r>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e>
                    </m:d>
                    <m:r>
                      <a:rPr lang="en-US" sz="2400" b="0" i="1" smtClean="0">
                        <a:latin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400" b="0" i="0" smtClean="0">
                        <a:latin typeface="Cambria Math" panose="02040503050406030204" pitchFamily="18" charset="0"/>
                        <a:ea typeface="Cambria Math" panose="02040503050406030204" pitchFamily="18" charset="0"/>
                        <a:cs typeface="Beaufort for LOL" panose="02020503050000020004" pitchFamily="18" charset="0"/>
                      </a:rPr>
                      <m:t>with</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 \ </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 ∩</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𝐶</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e>
                    </m:d>
                  </m:oMath>
                </a14:m>
                <a:endParaRPr lang="en-US" sz="2400" b="0" dirty="0">
                  <a:latin typeface="Beaufort for LOL" panose="02020503050000020004" pitchFamily="18" charset="0"/>
                  <a:ea typeface="Cambria Math" panose="02040503050406030204" pitchFamily="18" charset="0"/>
                  <a:cs typeface="Beaufort for LOL" panose="02020503050000020004" pitchFamily="18" charset="0"/>
                </a:endParaRPr>
              </a:p>
              <a:p>
                <a:pPr marL="457200" indent="-457200">
                  <a:spcAft>
                    <a:spcPts val="600"/>
                  </a:spcAft>
                  <a:buFont typeface="+mj-lt"/>
                  <a:buAutoNum type="arabicPeriod"/>
                </a:pPr>
                <a14:m>
                  <m:oMath xmlns:m="http://schemas.openxmlformats.org/officeDocument/2006/math">
                    <m:r>
                      <a:rPr lang="en-US" sz="2400" b="0" i="1" smtClean="0">
                        <a:latin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𝐴</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𝑃</m:t>
                    </m:r>
                    <m:d>
                      <m:dPr>
                        <m:ctrlPr>
                          <a:rPr lang="en-US" sz="2400" b="0" i="1" smtClean="0">
                            <a:latin typeface="Cambria Math" panose="02040503050406030204" pitchFamily="18" charset="0"/>
                            <a:ea typeface="Cambria Math" panose="02040503050406030204" pitchFamily="18" charset="0"/>
                            <a:cs typeface="Beaufort for LOL" panose="02020503050000020004" pitchFamily="18" charset="0"/>
                          </a:rPr>
                        </m:ctrlPr>
                      </m:dPr>
                      <m:e>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e>
                    </m:d>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𝑃</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𝐴</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𝐵</m:t>
                    </m:r>
                    <m:r>
                      <a:rPr lang="en-US" sz="2400" b="0" i="1" smtClean="0">
                        <a:latin typeface="Cambria Math" panose="02040503050406030204" pitchFamily="18" charset="0"/>
                        <a:ea typeface="Cambria Math" panose="02040503050406030204" pitchFamily="18" charset="0"/>
                        <a:cs typeface="Beaufort for LOL" panose="02020503050000020004" pitchFamily="18" charset="0"/>
                      </a:rPr>
                      <m:t>)</m:t>
                    </m:r>
                  </m:oMath>
                </a14:m>
                <a:endParaRPr lang="en-US" sz="2400" b="1" dirty="0">
                  <a:latin typeface="Beaufort for LOL" panose="02020503050000020004" pitchFamily="18" charset="0"/>
                  <a:cs typeface="Beaufort for LOL" panose="02020503050000020004" pitchFamily="18" charset="0"/>
                </a:endParaRPr>
              </a:p>
            </p:txBody>
          </p:sp>
        </mc:Choice>
        <mc:Fallback xmlns="">
          <p:sp>
            <p:nvSpPr>
              <p:cNvPr id="8" name="TextBox 7">
                <a:extLst>
                  <a:ext uri="{FF2B5EF4-FFF2-40B4-BE49-F238E27FC236}">
                    <a16:creationId xmlns:a16="http://schemas.microsoft.com/office/drawing/2014/main" id="{377AA68C-323C-CD85-6E32-CCEA0A6439B5}"/>
                  </a:ext>
                </a:extLst>
              </p:cNvPr>
              <p:cNvSpPr txBox="1">
                <a:spLocks noRot="1" noChangeAspect="1" noMove="1" noResize="1" noEditPoints="1" noAdjustHandles="1" noChangeArrowheads="1" noChangeShapeType="1" noTextEdit="1"/>
              </p:cNvSpPr>
              <p:nvPr/>
            </p:nvSpPr>
            <p:spPr>
              <a:xfrm>
                <a:off x="399141" y="1782976"/>
                <a:ext cx="9675628" cy="1848006"/>
              </a:xfrm>
              <a:prstGeom prst="rect">
                <a:avLst/>
              </a:prstGeom>
              <a:blipFill>
                <a:blip r:embed="rId2"/>
                <a:stretch>
                  <a:fillRect l="-945" t="-1316" b="-5921"/>
                </a:stretch>
              </a:blipFill>
            </p:spPr>
            <p:txBody>
              <a:bodyPr/>
              <a:lstStyle/>
              <a:p>
                <a:r>
                  <a:rPr lang="en-AT">
                    <a:noFill/>
                  </a:rPr>
                  <a:t> </a:t>
                </a:r>
              </a:p>
            </p:txBody>
          </p:sp>
        </mc:Fallback>
      </mc:AlternateContent>
      <p:sp>
        <p:nvSpPr>
          <p:cNvPr id="9" name="Rectangle: Rounded Corners 8">
            <a:extLst>
              <a:ext uri="{FF2B5EF4-FFF2-40B4-BE49-F238E27FC236}">
                <a16:creationId xmlns:a16="http://schemas.microsoft.com/office/drawing/2014/main" id="{69A72C0D-FDAC-5451-83C9-C6AAF7FF8258}"/>
              </a:ext>
            </a:extLst>
          </p:cNvPr>
          <p:cNvSpPr/>
          <p:nvPr/>
        </p:nvSpPr>
        <p:spPr>
          <a:xfrm>
            <a:off x="169109" y="4305523"/>
            <a:ext cx="3501795" cy="2311545"/>
          </a:xfrm>
          <a:prstGeom prst="roundRect">
            <a:avLst>
              <a:gd name="adj" fmla="val 8953"/>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 name="TextBox 3">
            <a:extLst>
              <a:ext uri="{FF2B5EF4-FFF2-40B4-BE49-F238E27FC236}">
                <a16:creationId xmlns:a16="http://schemas.microsoft.com/office/drawing/2014/main" id="{C05DDE40-5C8E-32B2-027D-579F8976F1E0}"/>
              </a:ext>
            </a:extLst>
          </p:cNvPr>
          <p:cNvSpPr txBox="1"/>
          <p:nvPr/>
        </p:nvSpPr>
        <p:spPr>
          <a:xfrm>
            <a:off x="169109" y="1124360"/>
            <a:ext cx="8413898"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Prove the following relations using the Kolmogorov axioms:</a:t>
            </a:r>
            <a:endParaRPr lang="en-AT" sz="2400" dirty="0">
              <a:latin typeface="Beaufort for LOL" panose="02020503050000020004" pitchFamily="18" charset="0"/>
              <a:cs typeface="Beaufort for LOL" panose="02020503050000020004" pitchFamily="18" charset="0"/>
            </a:endParaRPr>
          </a:p>
        </p:txBody>
      </p:sp>
      <p:sp>
        <p:nvSpPr>
          <p:cNvPr id="5" name="TextBox 4">
            <a:extLst>
              <a:ext uri="{FF2B5EF4-FFF2-40B4-BE49-F238E27FC236}">
                <a16:creationId xmlns:a16="http://schemas.microsoft.com/office/drawing/2014/main" id="{DEED7FCE-BFF5-01D9-C990-8790102E7746}"/>
              </a:ext>
            </a:extLst>
          </p:cNvPr>
          <p:cNvSpPr txBox="1"/>
          <p:nvPr/>
        </p:nvSpPr>
        <p:spPr>
          <a:xfrm>
            <a:off x="242891" y="3827933"/>
            <a:ext cx="8413898" cy="461665"/>
          </a:xfrm>
          <a:prstGeom prst="rect">
            <a:avLst/>
          </a:prstGeom>
          <a:noFill/>
        </p:spPr>
        <p:txBody>
          <a:bodyPr wrap="square" rtlCol="0">
            <a:spAutoFit/>
          </a:bodyPr>
          <a:lstStyle/>
          <a:p>
            <a:r>
              <a:rPr lang="en-US" sz="2400" dirty="0">
                <a:latin typeface="Beaufort for LOL" panose="02020503050000020004" pitchFamily="18" charset="0"/>
                <a:cs typeface="Beaufort for LOL" panose="02020503050000020004" pitchFamily="18" charset="0"/>
              </a:rPr>
              <a:t>Some reminders:</a:t>
            </a:r>
            <a:endParaRPr lang="en-AT" sz="2400" dirty="0">
              <a:latin typeface="Beaufort for LOL" panose="02020503050000020004" pitchFamily="18" charset="0"/>
              <a:cs typeface="Beaufort for LOL" panose="020205030500000200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450247-E767-214A-EC05-CF11F76E6EE7}"/>
                  </a:ext>
                </a:extLst>
              </p:cNvPr>
              <p:cNvSpPr txBox="1"/>
              <p:nvPr/>
            </p:nvSpPr>
            <p:spPr>
              <a:xfrm>
                <a:off x="169109" y="4828880"/>
                <a:ext cx="6131442" cy="1169551"/>
              </a:xfrm>
              <a:prstGeom prst="rect">
                <a:avLst/>
              </a:prstGeom>
              <a:noFill/>
            </p:spPr>
            <p:txBody>
              <a:bodyPr wrap="square">
                <a:spAutoFit/>
              </a:bodyPr>
              <a:lstStyle/>
              <a:p>
                <a:pPr marL="457200" indent="-457200">
                  <a:spcAft>
                    <a:spcPts val="600"/>
                  </a:spcAft>
                  <a:buFont typeface="+mj-lt"/>
                  <a:buAutoNum type="arabicPeriod"/>
                </a:pP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𝑃</m:t>
                    </m:r>
                    <m:d>
                      <m:dPr>
                        <m:ctrlPr>
                          <a:rPr lang="en-US" sz="2000" i="1" dirty="0" smtClean="0">
                            <a:latin typeface="Cambria Math" panose="02040503050406030204" pitchFamily="18" charset="0"/>
                            <a:cs typeface="Beaufort for LOL" panose="02020503050000020004" pitchFamily="18" charset="0"/>
                          </a:rPr>
                        </m:ctrlPr>
                      </m:dPr>
                      <m:e>
                        <m:r>
                          <a:rPr lang="en-US" sz="2000" i="1" dirty="0" smtClean="0">
                            <a:latin typeface="Cambria Math" panose="02040503050406030204" pitchFamily="18" charset="0"/>
                            <a:cs typeface="Beaufort for LOL" panose="02020503050000020004" pitchFamily="18" charset="0"/>
                          </a:rPr>
                          <m:t>𝐸</m:t>
                        </m:r>
                      </m:e>
                    </m:d>
                    <m:r>
                      <a:rPr lang="en-US" sz="2000" b="0" i="1" dirty="0" smtClean="0">
                        <a:latin typeface="Cambria Math" panose="02040503050406030204" pitchFamily="18" charset="0"/>
                        <a:cs typeface="Beaufort for LOL" panose="02020503050000020004" pitchFamily="18" charset="0"/>
                      </a:rPr>
                      <m:t>≥0 </m:t>
                    </m:r>
                    <m:r>
                      <m:rPr>
                        <m:sty m:val="p"/>
                      </m:rPr>
                      <a:rPr lang="en-US" sz="2000" b="0" i="0" dirty="0" smtClean="0">
                        <a:latin typeface="Cambria Math" panose="02040503050406030204" pitchFamily="18" charset="0"/>
                        <a:cs typeface="Beaufort for LOL" panose="02020503050000020004" pitchFamily="18" charset="0"/>
                      </a:rPr>
                      <m:t>for</m:t>
                    </m:r>
                    <m:r>
                      <a:rPr lang="en-US" sz="2000" b="0" i="0" dirty="0" smtClean="0">
                        <a:latin typeface="Cambria Math" panose="02040503050406030204" pitchFamily="18" charset="0"/>
                        <a:cs typeface="Beaufort for LOL" panose="02020503050000020004" pitchFamily="18" charset="0"/>
                      </a:rPr>
                      <m:t> </m:t>
                    </m:r>
                    <m:r>
                      <m:rPr>
                        <m:sty m:val="p"/>
                      </m:rPr>
                      <a:rPr lang="en-US" sz="2000" b="0" i="0" dirty="0" smtClean="0">
                        <a:latin typeface="Cambria Math" panose="02040503050406030204" pitchFamily="18" charset="0"/>
                        <a:cs typeface="Beaufort for LOL" panose="02020503050000020004" pitchFamily="18" charset="0"/>
                      </a:rPr>
                      <m:t>all</m:t>
                    </m:r>
                    <m:r>
                      <a:rPr lang="en-US" sz="2000" b="0" i="0" dirty="0" smtClean="0">
                        <a:latin typeface="Cambria Math" panose="02040503050406030204" pitchFamily="18" charset="0"/>
                        <a:cs typeface="Beaufort for LOL" panose="02020503050000020004" pitchFamily="18" charset="0"/>
                      </a:rPr>
                      <m:t> </m:t>
                    </m:r>
                    <m:r>
                      <m:rPr>
                        <m:sty m:val="p"/>
                      </m:rPr>
                      <a:rPr lang="en-US" sz="2000" b="0" i="0" dirty="0" smtClean="0">
                        <a:latin typeface="Cambria Math" panose="02040503050406030204" pitchFamily="18" charset="0"/>
                        <a:cs typeface="Beaufort for LOL" panose="02020503050000020004" pitchFamily="18" charset="0"/>
                      </a:rPr>
                      <m:t>events</m:t>
                    </m:r>
                    <m:r>
                      <a:rPr lang="en-US" sz="2000" b="0" i="0" dirty="0" smtClean="0">
                        <a:latin typeface="Cambria Math" panose="02040503050406030204" pitchFamily="18" charset="0"/>
                        <a:cs typeface="Beaufort for LOL" panose="02020503050000020004" pitchFamily="18" charset="0"/>
                      </a:rPr>
                      <m:t> </m:t>
                    </m:r>
                    <m:r>
                      <a:rPr lang="en-US" sz="2000" b="0" i="1" dirty="0" smtClean="0">
                        <a:latin typeface="Cambria Math" panose="02040503050406030204" pitchFamily="18" charset="0"/>
                        <a:cs typeface="Beaufort for LOL" panose="02020503050000020004" pitchFamily="18" charset="0"/>
                      </a:rPr>
                      <m:t>𝐸</m:t>
                    </m:r>
                  </m:oMath>
                </a14:m>
                <a:endParaRPr lang="en-US" sz="2000" dirty="0">
                  <a:latin typeface="Beaufort for LOL" panose="02020503050000020004" pitchFamily="18" charset="0"/>
                  <a:cs typeface="Beaufort for LOL" panose="02020503050000020004" pitchFamily="18" charset="0"/>
                </a:endParaRPr>
              </a:p>
              <a:p>
                <a:pPr marL="457200" indent="-457200">
                  <a:spcAft>
                    <a:spcPts val="600"/>
                  </a:spcAft>
                  <a:buFont typeface="+mj-lt"/>
                  <a:buAutoNum type="arabicPeriod"/>
                </a:pPr>
                <a14:m>
                  <m:oMath xmlns:m="http://schemas.openxmlformats.org/officeDocument/2006/math">
                    <m:r>
                      <a:rPr lang="en-US" sz="2000" b="0" i="1" smtClean="0">
                        <a:latin typeface="Cambria Math" panose="02040503050406030204" pitchFamily="18" charset="0"/>
                        <a:cs typeface="Beaufort for LOL" panose="02020503050000020004" pitchFamily="18" charset="0"/>
                      </a:rPr>
                      <m:t>𝑃</m:t>
                    </m:r>
                    <m:d>
                      <m:dPr>
                        <m:ctrlPr>
                          <a:rPr lang="en-US" sz="2000" b="0" i="1" smtClean="0">
                            <a:latin typeface="Cambria Math" panose="02040503050406030204" pitchFamily="18" charset="0"/>
                            <a:cs typeface="Beaufort for LOL" panose="02020503050000020004" pitchFamily="18" charset="0"/>
                          </a:rPr>
                        </m:ctrlPr>
                      </m:dPr>
                      <m:e>
                        <m:r>
                          <m:rPr>
                            <m:sty m:val="p"/>
                          </m:rPr>
                          <a:rPr lang="en-US" sz="2000" b="0" i="0" smtClean="0">
                            <a:latin typeface="Cambria Math" panose="02040503050406030204" pitchFamily="18" charset="0"/>
                            <a:cs typeface="Beaufort for LOL" panose="02020503050000020004" pitchFamily="18" charset="0"/>
                          </a:rPr>
                          <m:t>Ω</m:t>
                        </m:r>
                      </m:e>
                    </m:d>
                    <m:r>
                      <a:rPr lang="en-US" sz="2000" b="0" i="1" smtClean="0">
                        <a:latin typeface="Cambria Math" panose="02040503050406030204" pitchFamily="18" charset="0"/>
                        <a:cs typeface="Beaufort for LOL" panose="02020503050000020004" pitchFamily="18" charset="0"/>
                      </a:rPr>
                      <m:t>=1</m:t>
                    </m:r>
                  </m:oMath>
                </a14:m>
                <a:endParaRPr lang="en-US" sz="2000" b="0" dirty="0">
                  <a:latin typeface="Beaufort for LOL" panose="02020503050000020004" pitchFamily="18" charset="0"/>
                  <a:cs typeface="Beaufort for LOL" panose="02020503050000020004" pitchFamily="18" charset="0"/>
                </a:endParaRPr>
              </a:p>
              <a:p>
                <a:pPr marL="457200" indent="-457200">
                  <a:spcAft>
                    <a:spcPts val="600"/>
                  </a:spcAft>
                  <a:buFont typeface="+mj-lt"/>
                  <a:buAutoNum type="arabicPeriod"/>
                </a:pP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𝑃</m:t>
                    </m:r>
                    <m:d>
                      <m:dPr>
                        <m:ctrlPr>
                          <a:rPr lang="en-US" sz="2000" i="1" dirty="0" smtClean="0">
                            <a:latin typeface="Cambria Math" panose="02040503050406030204" pitchFamily="18" charset="0"/>
                            <a:cs typeface="Beaufort for LOL" panose="02020503050000020004" pitchFamily="18" charset="0"/>
                          </a:rPr>
                        </m:ctrlPr>
                      </m:dPr>
                      <m:e>
                        <m:r>
                          <a:rPr lang="en-US" sz="2000" i="1" dirty="0" smtClean="0">
                            <a:latin typeface="Cambria Math" panose="02040503050406030204" pitchFamily="18" charset="0"/>
                            <a:cs typeface="Beaufort for LOL" panose="02020503050000020004" pitchFamily="18" charset="0"/>
                          </a:rPr>
                          <m:t>𝐴</m:t>
                        </m:r>
                        <m:r>
                          <a:rPr lang="en-US" sz="20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2000" b="0" i="1" dirty="0" smtClean="0">
                            <a:latin typeface="Cambria Math" panose="02040503050406030204" pitchFamily="18" charset="0"/>
                            <a:ea typeface="Cambria Math" panose="02040503050406030204" pitchFamily="18" charset="0"/>
                            <a:cs typeface="Beaufort for LOL" panose="02020503050000020004" pitchFamily="18" charset="0"/>
                          </a:rPr>
                          <m:t>𝐵</m:t>
                        </m:r>
                      </m:e>
                    </m:d>
                    <m:r>
                      <a:rPr lang="en-US" sz="2000" b="0" i="1" dirty="0" smtClean="0">
                        <a:latin typeface="Cambria Math" panose="02040503050406030204" pitchFamily="18" charset="0"/>
                        <a:cs typeface="Beaufort for LOL" panose="02020503050000020004" pitchFamily="18" charset="0"/>
                      </a:rPr>
                      <m:t>=</m:t>
                    </m:r>
                    <m:r>
                      <a:rPr lang="en-US" sz="2000" b="0" i="1" dirty="0" smtClean="0">
                        <a:latin typeface="Cambria Math" panose="02040503050406030204" pitchFamily="18" charset="0"/>
                        <a:cs typeface="Beaufort for LOL" panose="02020503050000020004" pitchFamily="18" charset="0"/>
                      </a:rPr>
                      <m:t>𝑃</m:t>
                    </m:r>
                    <m:d>
                      <m:dPr>
                        <m:ctrlPr>
                          <a:rPr lang="en-US" sz="2000" b="0" i="1" dirty="0" smtClean="0">
                            <a:latin typeface="Cambria Math" panose="02040503050406030204" pitchFamily="18" charset="0"/>
                            <a:cs typeface="Beaufort for LOL" panose="02020503050000020004" pitchFamily="18" charset="0"/>
                          </a:rPr>
                        </m:ctrlPr>
                      </m:dPr>
                      <m:e>
                        <m:r>
                          <a:rPr lang="en-US" sz="2000" b="0" i="1" dirty="0" smtClean="0">
                            <a:latin typeface="Cambria Math" panose="02040503050406030204" pitchFamily="18" charset="0"/>
                            <a:cs typeface="Beaufort for LOL" panose="02020503050000020004" pitchFamily="18" charset="0"/>
                          </a:rPr>
                          <m:t>𝐴</m:t>
                        </m:r>
                      </m:e>
                    </m:d>
                    <m:r>
                      <a:rPr lang="en-US" sz="2000" b="0" i="1" dirty="0" smtClean="0">
                        <a:latin typeface="Cambria Math" panose="02040503050406030204" pitchFamily="18" charset="0"/>
                        <a:cs typeface="Beaufort for LOL" panose="02020503050000020004" pitchFamily="18" charset="0"/>
                      </a:rPr>
                      <m:t>+</m:t>
                    </m:r>
                    <m:r>
                      <a:rPr lang="en-US" sz="2000" b="0" i="1" dirty="0" smtClean="0">
                        <a:latin typeface="Cambria Math" panose="02040503050406030204" pitchFamily="18" charset="0"/>
                        <a:cs typeface="Beaufort for LOL" panose="02020503050000020004" pitchFamily="18" charset="0"/>
                      </a:rPr>
                      <m:t>𝑃</m:t>
                    </m:r>
                    <m:d>
                      <m:dPr>
                        <m:ctrlPr>
                          <a:rPr lang="en-US" sz="2000" b="0" i="1" dirty="0" smtClean="0">
                            <a:latin typeface="Cambria Math" panose="02040503050406030204" pitchFamily="18" charset="0"/>
                            <a:cs typeface="Beaufort for LOL" panose="02020503050000020004" pitchFamily="18" charset="0"/>
                          </a:rPr>
                        </m:ctrlPr>
                      </m:dPr>
                      <m:e>
                        <m:r>
                          <a:rPr lang="en-US" sz="2000" b="0" i="1" dirty="0" smtClean="0">
                            <a:latin typeface="Cambria Math" panose="02040503050406030204" pitchFamily="18" charset="0"/>
                            <a:cs typeface="Beaufort for LOL" panose="02020503050000020004" pitchFamily="18" charset="0"/>
                          </a:rPr>
                          <m:t>𝐵</m:t>
                        </m:r>
                      </m:e>
                    </m:d>
                  </m:oMath>
                </a14:m>
                <a:endParaRPr lang="en-US" sz="2000" b="0" i="1" dirty="0">
                  <a:latin typeface="Beaufort for LOL" panose="02020503050000020004" pitchFamily="18" charset="0"/>
                  <a:cs typeface="Beaufort for LOL" panose="02020503050000020004" pitchFamily="18" charset="0"/>
                </a:endParaRPr>
              </a:p>
            </p:txBody>
          </p:sp>
        </mc:Choice>
        <mc:Fallback xmlns="">
          <p:sp>
            <p:nvSpPr>
              <p:cNvPr id="10" name="TextBox 9">
                <a:extLst>
                  <a:ext uri="{FF2B5EF4-FFF2-40B4-BE49-F238E27FC236}">
                    <a16:creationId xmlns:a16="http://schemas.microsoft.com/office/drawing/2014/main" id="{46450247-E767-214A-EC05-CF11F76E6EE7}"/>
                  </a:ext>
                </a:extLst>
              </p:cNvPr>
              <p:cNvSpPr txBox="1">
                <a:spLocks noRot="1" noChangeAspect="1" noMove="1" noResize="1" noEditPoints="1" noAdjustHandles="1" noChangeArrowheads="1" noChangeShapeType="1" noTextEdit="1"/>
              </p:cNvSpPr>
              <p:nvPr/>
            </p:nvSpPr>
            <p:spPr>
              <a:xfrm>
                <a:off x="169109" y="4828880"/>
                <a:ext cx="6131442" cy="1169551"/>
              </a:xfrm>
              <a:prstGeom prst="rect">
                <a:avLst/>
              </a:prstGeom>
              <a:blipFill>
                <a:blip r:embed="rId3"/>
                <a:stretch>
                  <a:fillRect l="-994" t="-2604" b="-7813"/>
                </a:stretch>
              </a:blipFill>
            </p:spPr>
            <p:txBody>
              <a:bodyPr/>
              <a:lstStyle/>
              <a:p>
                <a:r>
                  <a:rPr lang="en-AT">
                    <a:noFill/>
                  </a:rPr>
                  <a:t> </a:t>
                </a:r>
              </a:p>
            </p:txBody>
          </p:sp>
        </mc:Fallback>
      </mc:AlternateContent>
      <p:sp>
        <p:nvSpPr>
          <p:cNvPr id="11" name="Rectangle: Rounded Corners 10">
            <a:extLst>
              <a:ext uri="{FF2B5EF4-FFF2-40B4-BE49-F238E27FC236}">
                <a16:creationId xmlns:a16="http://schemas.microsoft.com/office/drawing/2014/main" id="{B368ABED-7D61-45C7-68E8-2F597BD65133}"/>
              </a:ext>
            </a:extLst>
          </p:cNvPr>
          <p:cNvSpPr/>
          <p:nvPr/>
        </p:nvSpPr>
        <p:spPr>
          <a:xfrm>
            <a:off x="3809296" y="4305522"/>
            <a:ext cx="8195370" cy="2311547"/>
          </a:xfrm>
          <a:prstGeom prst="roundRect">
            <a:avLst>
              <a:gd name="adj" fmla="val 8953"/>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4C9883-9DBD-2453-F313-160F420FA3B9}"/>
                  </a:ext>
                </a:extLst>
              </p:cNvPr>
              <p:cNvSpPr txBox="1"/>
              <p:nvPr/>
            </p:nvSpPr>
            <p:spPr>
              <a:xfrm>
                <a:off x="3909744" y="4678078"/>
                <a:ext cx="10703443" cy="1938992"/>
              </a:xfrm>
              <a:prstGeom prst="rect">
                <a:avLst/>
              </a:prstGeom>
              <a:noFill/>
            </p:spPr>
            <p:txBody>
              <a:bodyPr wrap="square" rtlCol="0">
                <a:spAutoFit/>
              </a:bodyPr>
              <a:lstStyle/>
              <a:p>
                <a:pPr>
                  <a:spcAft>
                    <a:spcPts val="600"/>
                  </a:spcAft>
                </a:pPr>
                <a:r>
                  <a:rPr lang="en-US" sz="2000" b="1" dirty="0">
                    <a:latin typeface="Beaufort for LOL" panose="02020503050000020004" pitchFamily="18" charset="0"/>
                    <a:cs typeface="Beaufort for LOL" panose="02020503050000020004" pitchFamily="18" charset="0"/>
                  </a:rPr>
                  <a:t>Subset</a:t>
                </a:r>
                <a:r>
                  <a:rPr lang="en-US" sz="2000" dirty="0">
                    <a:latin typeface="Beaufort for LOL" panose="02020503050000020004" pitchFamily="18" charset="0"/>
                    <a:cs typeface="Beaufort for LOL" panose="02020503050000020004" pitchFamily="18" charset="0"/>
                  </a:rPr>
                  <a:t>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𝐴</m:t>
                    </m:r>
                    <m:r>
                      <a:rPr lang="en-US" sz="2000" b="0" i="1" dirty="0" smtClean="0">
                        <a:latin typeface="Cambria Math" panose="02040503050406030204" pitchFamily="18" charset="0"/>
                        <a:cs typeface="Beaufort for LOL" panose="02020503050000020004" pitchFamily="18" charset="0"/>
                      </a:rPr>
                      <m:t>⊂</m:t>
                    </m:r>
                    <m:r>
                      <a:rPr lang="en-US" sz="2000" b="0" i="1" dirty="0" smtClean="0">
                        <a:latin typeface="Cambria Math" panose="02040503050406030204" pitchFamily="18" charset="0"/>
                        <a:cs typeface="Beaufort for LOL" panose="02020503050000020004" pitchFamily="18" charset="0"/>
                      </a:rPr>
                      <m:t>𝑄</m:t>
                    </m:r>
                    <m:r>
                      <a:rPr lang="en-US" sz="2000" b="0" i="1" dirty="0" smtClean="0">
                        <a:latin typeface="Cambria Math" panose="02040503050406030204" pitchFamily="18" charset="0"/>
                        <a:cs typeface="Beaufort for LOL" panose="02020503050000020004" pitchFamily="18" charset="0"/>
                      </a:rPr>
                      <m:t>:</m:t>
                    </m:r>
                    <m:r>
                      <a:rPr lang="en-US" sz="2000" b="0" i="1" dirty="0" smtClean="0">
                        <a:latin typeface="Cambria Math" panose="02040503050406030204" pitchFamily="18" charset="0"/>
                        <a:cs typeface="Beaufort for LOL" panose="02020503050000020004" pitchFamily="18" charset="0"/>
                      </a:rPr>
                      <m:t>𝑥</m:t>
                    </m:r>
                    <m:r>
                      <a:rPr lang="en-US" sz="2000" b="0" i="1" dirty="0" smtClean="0">
                        <a:latin typeface="Cambria Math" panose="02040503050406030204" pitchFamily="18" charset="0"/>
                        <a:cs typeface="Beaufort for LOL" panose="02020503050000020004" pitchFamily="18" charset="0"/>
                      </a:rPr>
                      <m:t>∈</m:t>
                    </m:r>
                    <m:r>
                      <a:rPr lang="en-US" sz="2000" b="0" i="1" dirty="0" smtClean="0">
                        <a:latin typeface="Cambria Math" panose="02040503050406030204" pitchFamily="18" charset="0"/>
                        <a:cs typeface="Beaufort for LOL" panose="02020503050000020004" pitchFamily="18" charset="0"/>
                      </a:rPr>
                      <m:t>𝐴</m:t>
                    </m:r>
                    <m:r>
                      <a:rPr lang="en-US" sz="2000" b="0" i="1" dirty="0" smtClean="0">
                        <a:latin typeface="Cambria Math" panose="02040503050406030204" pitchFamily="18" charset="0"/>
                        <a:cs typeface="Beaufort for LOL" panose="02020503050000020004" pitchFamily="18" charset="0"/>
                      </a:rPr>
                      <m:t>→</m:t>
                    </m:r>
                    <m:r>
                      <a:rPr lang="en-US" sz="2000" b="0" i="1" dirty="0" smtClean="0">
                        <a:latin typeface="Cambria Math" panose="02040503050406030204" pitchFamily="18" charset="0"/>
                        <a:cs typeface="Beaufort for LOL" panose="02020503050000020004" pitchFamily="18" charset="0"/>
                      </a:rPr>
                      <m:t>𝑥</m:t>
                    </m:r>
                    <m:r>
                      <a:rPr lang="en-US" sz="2000" b="0" i="1" dirty="0" smtClean="0">
                        <a:latin typeface="Cambria Math" panose="02040503050406030204" pitchFamily="18" charset="0"/>
                        <a:cs typeface="Beaufort for LOL" panose="02020503050000020004" pitchFamily="18" charset="0"/>
                      </a:rPr>
                      <m:t>∈</m:t>
                    </m:r>
                    <m:r>
                      <a:rPr lang="en-US" sz="2000" b="0" i="1" dirty="0" smtClean="0">
                        <a:latin typeface="Cambria Math" panose="02040503050406030204" pitchFamily="18" charset="0"/>
                        <a:cs typeface="Beaufort for LOL" panose="02020503050000020004" pitchFamily="18" charset="0"/>
                      </a:rPr>
                      <m:t>𝑄</m:t>
                    </m:r>
                    <m:r>
                      <a:rPr lang="en-US" sz="2000" b="0" i="1" dirty="0" smtClean="0">
                        <a:latin typeface="Cambria Math" panose="02040503050406030204" pitchFamily="18" charset="0"/>
                        <a:cs typeface="Beaufort for LOL" panose="02020503050000020004" pitchFamily="18" charset="0"/>
                      </a:rPr>
                      <m:t> </m:t>
                    </m:r>
                  </m:oMath>
                </a14:m>
                <a:r>
                  <a:rPr lang="en-US" sz="2000" dirty="0">
                    <a:latin typeface="Beaufort for LOL" panose="02020503050000020004" pitchFamily="18" charset="0"/>
                    <a:cs typeface="Beaufort for LOL" panose="02020503050000020004" pitchFamily="18" charset="0"/>
                  </a:rPr>
                  <a:t>(but not necessarily the opposite!) </a:t>
                </a:r>
              </a:p>
              <a:p>
                <a:pPr>
                  <a:spcAft>
                    <a:spcPts val="600"/>
                  </a:spcAft>
                </a:pPr>
                <a:r>
                  <a:rPr lang="en-US" sz="2000" b="1" dirty="0">
                    <a:latin typeface="Beaufort for LOL" panose="02020503050000020004" pitchFamily="18" charset="0"/>
                    <a:cs typeface="Beaufort for LOL" panose="02020503050000020004" pitchFamily="18" charset="0"/>
                  </a:rPr>
                  <a:t>Intersection:</a:t>
                </a:r>
                <a:r>
                  <a:rPr lang="en-US" sz="2000" dirty="0">
                    <a:latin typeface="Beaufort for LOL" panose="02020503050000020004" pitchFamily="18" charset="0"/>
                    <a:cs typeface="Beaufort for LOL" panose="02020503050000020004" pitchFamily="18" charset="0"/>
                  </a:rPr>
                  <a:t>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𝐴</m:t>
                    </m:r>
                    <m:r>
                      <a:rPr lang="en-US" sz="2000" b="0" i="1" smtClean="0">
                        <a:latin typeface="Cambria Math" panose="02040503050406030204" pitchFamily="18" charset="0"/>
                        <a:cs typeface="Beaufort for LOL" panose="02020503050000020004" pitchFamily="18" charset="0"/>
                      </a:rPr>
                      <m:t> ∩</m:t>
                    </m:r>
                    <m:r>
                      <a:rPr lang="en-US" sz="2000" b="0" i="1" smtClean="0">
                        <a:latin typeface="Cambria Math" panose="02040503050406030204" pitchFamily="18" charset="0"/>
                        <a:ea typeface="Cambria Math" panose="02040503050406030204" pitchFamily="18" charset="0"/>
                        <a:cs typeface="Beaufort for LOL" panose="02020503050000020004" pitchFamily="18" charset="0"/>
                      </a:rPr>
                      <m:t>𝐵</m:t>
                    </m:r>
                    <m:r>
                      <a:rPr lang="en-US" sz="2000" b="0" i="1" smtClean="0">
                        <a:latin typeface="Cambria Math" panose="02040503050406030204" pitchFamily="18" charset="0"/>
                        <a:ea typeface="Cambria Math" panose="02040503050406030204" pitchFamily="18" charset="0"/>
                        <a:cs typeface="Beaufort for LOL" panose="02020503050000020004" pitchFamily="18" charset="0"/>
                      </a:rPr>
                      <m:t>=</m:t>
                    </m:r>
                    <m:r>
                      <m:rPr>
                        <m:sty m:val="p"/>
                      </m:rPr>
                      <a:rPr lang="en-US" sz="2000" b="0" i="0" smtClean="0">
                        <a:latin typeface="Cambria Math" panose="02040503050406030204" pitchFamily="18" charset="0"/>
                        <a:ea typeface="Cambria Math" panose="02040503050406030204" pitchFamily="18" charset="0"/>
                        <a:cs typeface="Beaufort for LOL" panose="02020503050000020004" pitchFamily="18" charset="0"/>
                      </a:rPr>
                      <m:t>set</m:t>
                    </m:r>
                    <m:r>
                      <a:rPr lang="en-US" sz="20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ea typeface="Cambria Math" panose="02040503050406030204" pitchFamily="18" charset="0"/>
                        <a:cs typeface="Beaufort for LOL" panose="02020503050000020004" pitchFamily="18" charset="0"/>
                      </a:rPr>
                      <m:t>of</m:t>
                    </m:r>
                    <m:r>
                      <a:rPr lang="en-US" sz="20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ea typeface="Cambria Math" panose="02040503050406030204" pitchFamily="18" charset="0"/>
                        <a:cs typeface="Beaufort for LOL" panose="02020503050000020004" pitchFamily="18" charset="0"/>
                      </a:rPr>
                      <m:t>elements</m:t>
                    </m:r>
                    <m:r>
                      <a:rPr lang="en-US" sz="20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ea typeface="Cambria Math" panose="02040503050406030204" pitchFamily="18" charset="0"/>
                        <a:cs typeface="Beaufort for LOL" panose="02020503050000020004" pitchFamily="18" charset="0"/>
                      </a:rPr>
                      <m:t>that</m:t>
                    </m:r>
                    <m:r>
                      <a:rPr lang="en-US" sz="20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ea typeface="Cambria Math" panose="02040503050406030204" pitchFamily="18" charset="0"/>
                        <a:cs typeface="Beaufort for LOL" panose="02020503050000020004" pitchFamily="18" charset="0"/>
                      </a:rPr>
                      <m:t>are</m:t>
                    </m:r>
                    <m:r>
                      <a:rPr lang="en-US" sz="20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ea typeface="Cambria Math" panose="02040503050406030204" pitchFamily="18" charset="0"/>
                        <a:cs typeface="Beaufort for LOL" panose="02020503050000020004" pitchFamily="18" charset="0"/>
                      </a:rPr>
                      <m:t>both</m:t>
                    </m:r>
                    <m:r>
                      <a:rPr lang="en-US" sz="20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ea typeface="Cambria Math" panose="02040503050406030204" pitchFamily="18" charset="0"/>
                        <a:cs typeface="Beaufort for LOL" panose="02020503050000020004" pitchFamily="18" charset="0"/>
                      </a:rPr>
                      <m:t>in</m:t>
                    </m:r>
                    <m:r>
                      <a:rPr lang="en-US" sz="2000" b="0" i="0" smtClean="0">
                        <a:latin typeface="Cambria Math" panose="02040503050406030204" pitchFamily="18" charset="0"/>
                        <a:ea typeface="Cambria Math" panose="02040503050406030204" pitchFamily="18" charset="0"/>
                        <a:cs typeface="Beaufort for LOL" panose="02020503050000020004" pitchFamily="18" charset="0"/>
                      </a:rPr>
                      <m:t> </m:t>
                    </m:r>
                    <m:r>
                      <a:rPr lang="en-US" sz="2000" b="0" i="1" dirty="0" smtClean="0">
                        <a:latin typeface="Cambria Math" panose="02040503050406030204" pitchFamily="18" charset="0"/>
                        <a:ea typeface="Cambria Math" panose="02040503050406030204" pitchFamily="18" charset="0"/>
                        <a:cs typeface="Beaufort for LOL" panose="02020503050000020004" pitchFamily="18" charset="0"/>
                      </a:rPr>
                      <m:t>𝐴</m:t>
                    </m:r>
                    <m:r>
                      <a:rPr lang="en-US" sz="2000" b="0" i="0" smtClean="0">
                        <a:latin typeface="Cambria Math" panose="02040503050406030204" pitchFamily="18" charset="0"/>
                        <a:ea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ea typeface="Cambria Math" panose="02040503050406030204" pitchFamily="18" charset="0"/>
                        <a:cs typeface="Beaufort for LOL" panose="02020503050000020004" pitchFamily="18" charset="0"/>
                      </a:rPr>
                      <m:t>and</m:t>
                    </m:r>
                    <m:r>
                      <a:rPr lang="en-US" sz="2000" b="0" i="0" smtClean="0">
                        <a:latin typeface="Cambria Math" panose="02040503050406030204" pitchFamily="18" charset="0"/>
                        <a:ea typeface="Cambria Math" panose="02040503050406030204" pitchFamily="18" charset="0"/>
                        <a:cs typeface="Beaufort for LOL" panose="02020503050000020004" pitchFamily="18" charset="0"/>
                      </a:rPr>
                      <m:t> </m:t>
                    </m:r>
                    <m:r>
                      <a:rPr lang="en-US" sz="2000" b="0" i="1" dirty="0" smtClean="0">
                        <a:latin typeface="Cambria Math" panose="02040503050406030204" pitchFamily="18" charset="0"/>
                        <a:ea typeface="Cambria Math" panose="02040503050406030204" pitchFamily="18" charset="0"/>
                        <a:cs typeface="Beaufort for LOL" panose="02020503050000020004" pitchFamily="18" charset="0"/>
                      </a:rPr>
                      <m:t>𝐵</m:t>
                    </m:r>
                  </m:oMath>
                </a14:m>
                <a:endParaRPr lang="en-US" sz="2000" b="0" dirty="0">
                  <a:latin typeface="Beaufort for LOL" panose="02020503050000020004" pitchFamily="18" charset="0"/>
                  <a:ea typeface="Cambria Math" panose="02040503050406030204" pitchFamily="18" charset="0"/>
                  <a:cs typeface="Beaufort for LOL" panose="02020503050000020004" pitchFamily="18" charset="0"/>
                </a:endParaRPr>
              </a:p>
              <a:p>
                <a:pPr>
                  <a:spcAft>
                    <a:spcPts val="600"/>
                  </a:spcAft>
                </a:pPr>
                <a:r>
                  <a:rPr lang="en-US" sz="2000" b="1" dirty="0">
                    <a:latin typeface="Beaufort for LOL" panose="02020503050000020004" pitchFamily="18" charset="0"/>
                    <a:cs typeface="Beaufort for LOL" panose="02020503050000020004" pitchFamily="18" charset="0"/>
                  </a:rPr>
                  <a:t>Union: </a:t>
                </a:r>
                <a14:m>
                  <m:oMath xmlns:m="http://schemas.openxmlformats.org/officeDocument/2006/math">
                    <m:r>
                      <a:rPr lang="en-US" sz="2000" b="0" i="1" smtClean="0">
                        <a:latin typeface="Cambria Math" panose="02040503050406030204" pitchFamily="18" charset="0"/>
                        <a:cs typeface="Beaufort for LOL" panose="02020503050000020004" pitchFamily="18" charset="0"/>
                      </a:rPr>
                      <m:t>𝐴</m:t>
                    </m:r>
                    <m:r>
                      <a:rPr lang="en-US" sz="2000" b="0" i="1" smtClean="0">
                        <a:latin typeface="Cambria Math" panose="02040503050406030204" pitchFamily="18" charset="0"/>
                        <a:cs typeface="Beaufort for LOL" panose="02020503050000020004" pitchFamily="18" charset="0"/>
                      </a:rPr>
                      <m:t> ∪</m:t>
                    </m:r>
                    <m:r>
                      <a:rPr lang="en-US" sz="2000" b="0" i="1" smtClean="0">
                        <a:latin typeface="Cambria Math" panose="02040503050406030204" pitchFamily="18" charset="0"/>
                        <a:ea typeface="Cambria Math" panose="02040503050406030204" pitchFamily="18" charset="0"/>
                        <a:cs typeface="Beaufort for LOL" panose="02020503050000020004" pitchFamily="18" charset="0"/>
                      </a:rPr>
                      <m:t>𝐵</m:t>
                    </m:r>
                  </m:oMath>
                </a14:m>
                <a:r>
                  <a:rPr lang="en-US" sz="2000" dirty="0">
                    <a:latin typeface="Beaufort for LOL" panose="02020503050000020004" pitchFamily="18" charset="0"/>
                    <a:cs typeface="Beaufort for LOL" panose="02020503050000020004" pitchFamily="18" charset="0"/>
                  </a:rPr>
                  <a:t> = set of elements that are in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𝐴</m:t>
                    </m:r>
                  </m:oMath>
                </a14:m>
                <a:r>
                  <a:rPr lang="en-US" sz="2000" dirty="0">
                    <a:latin typeface="Beaufort for LOL" panose="02020503050000020004" pitchFamily="18" charset="0"/>
                    <a:cs typeface="Beaufort for LOL" panose="02020503050000020004" pitchFamily="18" charset="0"/>
                  </a:rPr>
                  <a:t> or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𝐵</m:t>
                    </m:r>
                  </m:oMath>
                </a14:m>
                <a:endParaRPr lang="en-US" sz="2000" dirty="0">
                  <a:latin typeface="Beaufort for LOL" panose="02020503050000020004" pitchFamily="18" charset="0"/>
                  <a:cs typeface="Beaufort for LOL" panose="02020503050000020004" pitchFamily="18" charset="0"/>
                </a:endParaRPr>
              </a:p>
              <a:p>
                <a:pPr>
                  <a:spcAft>
                    <a:spcPts val="600"/>
                  </a:spcAft>
                </a:pPr>
                <a:r>
                  <a:rPr lang="en-US" sz="2000" b="1" dirty="0">
                    <a:latin typeface="Beaufort for LOL" panose="02020503050000020004" pitchFamily="18" charset="0"/>
                    <a:cs typeface="Beaufort for LOL" panose="02020503050000020004" pitchFamily="18" charset="0"/>
                  </a:rPr>
                  <a:t>Difference:</a:t>
                </a:r>
                <a:r>
                  <a:rPr lang="en-US" sz="2000" dirty="0">
                    <a:latin typeface="Beaufort for LOL" panose="02020503050000020004" pitchFamily="18" charset="0"/>
                    <a:cs typeface="Beaufort for LOL" panose="02020503050000020004" pitchFamily="18" charset="0"/>
                  </a:rPr>
                  <a:t>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𝐴</m:t>
                    </m:r>
                    <m:r>
                      <a:rPr lang="en-US" sz="2000" i="1" dirty="0">
                        <a:latin typeface="Cambria Math" panose="02040503050406030204" pitchFamily="18" charset="0"/>
                        <a:cs typeface="Beaufort for LOL" panose="02020503050000020004" pitchFamily="18" charset="0"/>
                      </a:rPr>
                      <m:t> </m:t>
                    </m:r>
                    <m:r>
                      <a:rPr lang="en-US" sz="2000" b="0" i="1" dirty="0" smtClean="0">
                        <a:latin typeface="Cambria Math" panose="02040503050406030204" pitchFamily="18" charset="0"/>
                        <a:cs typeface="Beaufort for LOL" panose="02020503050000020004" pitchFamily="18" charset="0"/>
                      </a:rPr>
                      <m:t>\</m:t>
                    </m:r>
                    <m:r>
                      <m:rPr>
                        <m:lit/>
                      </m:rPr>
                      <a:rPr lang="en-US" sz="2000" i="1" dirty="0">
                        <a:latin typeface="Cambria Math" panose="02040503050406030204" pitchFamily="18" charset="0"/>
                        <a:cs typeface="Beaufort for LOL" panose="02020503050000020004" pitchFamily="18" charset="0"/>
                      </a:rPr>
                      <m:t> </m:t>
                    </m:r>
                    <m:r>
                      <a:rPr lang="en-US" sz="2000" i="1" dirty="0">
                        <a:latin typeface="Cambria Math" panose="02040503050406030204" pitchFamily="18" charset="0"/>
                        <a:cs typeface="Beaufort for LOL" panose="02020503050000020004" pitchFamily="18" charset="0"/>
                      </a:rPr>
                      <m:t>𝐵</m:t>
                    </m:r>
                  </m:oMath>
                </a14:m>
                <a:r>
                  <a:rPr lang="en-US" sz="2000" dirty="0">
                    <a:latin typeface="Beaufort for LOL" panose="02020503050000020004" pitchFamily="18" charset="0"/>
                    <a:cs typeface="Beaufort for LOL" panose="02020503050000020004" pitchFamily="18" charset="0"/>
                  </a:rPr>
                  <a:t> = set of elements that are only in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𝐴</m:t>
                    </m:r>
                  </m:oMath>
                </a14:m>
                <a:r>
                  <a:rPr lang="en-US" sz="2000" dirty="0">
                    <a:latin typeface="Beaufort for LOL" panose="02020503050000020004" pitchFamily="18" charset="0"/>
                    <a:cs typeface="Beaufort for LOL" panose="02020503050000020004" pitchFamily="18" charset="0"/>
                  </a:rPr>
                  <a:t>, not in </a:t>
                </a:r>
                <a14:m>
                  <m:oMath xmlns:m="http://schemas.openxmlformats.org/officeDocument/2006/math">
                    <m:r>
                      <a:rPr lang="en-US" sz="2000" i="1" dirty="0" smtClean="0">
                        <a:latin typeface="Cambria Math" panose="02040503050406030204" pitchFamily="18" charset="0"/>
                        <a:cs typeface="Beaufort for LOL" panose="02020503050000020004" pitchFamily="18" charset="0"/>
                      </a:rPr>
                      <m:t>𝐵</m:t>
                    </m:r>
                  </m:oMath>
                </a14:m>
                <a:endParaRPr lang="en-US" sz="2000" dirty="0">
                  <a:latin typeface="Beaufort for LOL" panose="02020503050000020004" pitchFamily="18" charset="0"/>
                  <a:cs typeface="Beaufort for LOL" panose="02020503050000020004" pitchFamily="18" charset="0"/>
                </a:endParaRPr>
              </a:p>
              <a:p>
                <a:pPr>
                  <a:spcAft>
                    <a:spcPts val="600"/>
                  </a:spcAft>
                </a:pPr>
                <a:r>
                  <a:rPr lang="en-US" sz="2000" b="1" dirty="0">
                    <a:latin typeface="Beaufort for LOL" panose="02020503050000020004" pitchFamily="18" charset="0"/>
                    <a:cs typeface="Beaufort for LOL" panose="02020503050000020004" pitchFamily="18" charset="0"/>
                  </a:rPr>
                  <a:t>Complement: </a:t>
                </a:r>
                <a14:m>
                  <m:oMath xmlns:m="http://schemas.openxmlformats.org/officeDocument/2006/math">
                    <m:r>
                      <m:rPr>
                        <m:sty m:val="p"/>
                      </m:rPr>
                      <a:rPr lang="en-US" sz="2000" b="0" i="0" smtClean="0">
                        <a:latin typeface="Cambria Math" panose="02040503050406030204" pitchFamily="18" charset="0"/>
                        <a:cs typeface="Beaufort for LOL" panose="02020503050000020004" pitchFamily="18" charset="0"/>
                      </a:rPr>
                      <m:t>for</m:t>
                    </m:r>
                    <m:r>
                      <a:rPr lang="en-US" sz="2000" b="0" i="1" smtClean="0">
                        <a:latin typeface="Cambria Math" panose="02040503050406030204" pitchFamily="18" charset="0"/>
                        <a:cs typeface="Beaufort for LOL" panose="02020503050000020004" pitchFamily="18" charset="0"/>
                      </a:rPr>
                      <m:t> </m:t>
                    </m:r>
                    <m:r>
                      <a:rPr lang="en-US" sz="2000" b="0" i="1" smtClean="0">
                        <a:latin typeface="Cambria Math" panose="02040503050406030204" pitchFamily="18" charset="0"/>
                        <a:cs typeface="Beaufort for LOL" panose="02020503050000020004" pitchFamily="18" charset="0"/>
                      </a:rPr>
                      <m:t>𝐴</m:t>
                    </m:r>
                    <m:r>
                      <a:rPr lang="en-US" sz="2000" b="0" i="1" smtClean="0">
                        <a:latin typeface="Cambria Math" panose="02040503050406030204" pitchFamily="18" charset="0"/>
                        <a:cs typeface="Beaufort for LOL" panose="02020503050000020004" pitchFamily="18" charset="0"/>
                      </a:rPr>
                      <m:t>⊂</m:t>
                    </m:r>
                    <m:r>
                      <a:rPr lang="en-US" sz="2000" b="0" i="1" smtClean="0">
                        <a:latin typeface="Cambria Math" panose="02040503050406030204" pitchFamily="18" charset="0"/>
                        <a:cs typeface="Beaufort for LOL" panose="02020503050000020004" pitchFamily="18" charset="0"/>
                      </a:rPr>
                      <m:t>𝑄</m:t>
                    </m:r>
                    <m:r>
                      <a:rPr lang="en-US" sz="2000" b="0" i="1" smtClean="0">
                        <a:latin typeface="Cambria Math" panose="02040503050406030204" pitchFamily="18" charset="0"/>
                        <a:cs typeface="Beaufort for LOL" panose="02020503050000020004" pitchFamily="18" charset="0"/>
                      </a:rPr>
                      <m:t>, </m:t>
                    </m:r>
                    <m:r>
                      <a:rPr lang="en-US" sz="2000" b="0" i="1" smtClean="0">
                        <a:latin typeface="Cambria Math" panose="02040503050406030204" pitchFamily="18" charset="0"/>
                        <a:cs typeface="Beaufort for LOL" panose="02020503050000020004" pitchFamily="18" charset="0"/>
                      </a:rPr>
                      <m:t>𝐶</m:t>
                    </m:r>
                    <m:d>
                      <m:dPr>
                        <m:ctrlPr>
                          <a:rPr lang="en-US" sz="2000" b="0" i="1" smtClean="0">
                            <a:latin typeface="Cambria Math" panose="02040503050406030204" pitchFamily="18" charset="0"/>
                            <a:cs typeface="Beaufort for LOL" panose="02020503050000020004" pitchFamily="18" charset="0"/>
                          </a:rPr>
                        </m:ctrlPr>
                      </m:dPr>
                      <m:e>
                        <m:r>
                          <a:rPr lang="en-US" sz="2000" b="0" i="1" smtClean="0">
                            <a:latin typeface="Cambria Math" panose="02040503050406030204" pitchFamily="18" charset="0"/>
                            <a:cs typeface="Beaufort for LOL" panose="02020503050000020004" pitchFamily="18" charset="0"/>
                          </a:rPr>
                          <m:t>𝐴</m:t>
                        </m:r>
                      </m:e>
                    </m:d>
                    <m:r>
                      <a:rPr lang="en-US" sz="2000" b="0" i="1" smtClean="0">
                        <a:latin typeface="Cambria Math" panose="02040503050406030204" pitchFamily="18" charset="0"/>
                        <a:cs typeface="Beaufort for LOL" panose="02020503050000020004" pitchFamily="18" charset="0"/>
                      </a:rPr>
                      <m:t>=</m:t>
                    </m:r>
                    <m:r>
                      <m:rPr>
                        <m:sty m:val="p"/>
                      </m:rPr>
                      <a:rPr lang="en-US" sz="2000" b="0" i="0" smtClean="0">
                        <a:latin typeface="Cambria Math" panose="02040503050406030204" pitchFamily="18" charset="0"/>
                        <a:cs typeface="Beaufort for LOL" panose="02020503050000020004" pitchFamily="18" charset="0"/>
                      </a:rPr>
                      <m:t>set</m:t>
                    </m:r>
                    <m:r>
                      <a:rPr lang="en-US" sz="2000" b="0" i="0" smtClean="0">
                        <a:latin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cs typeface="Beaufort for LOL" panose="02020503050000020004" pitchFamily="18" charset="0"/>
                      </a:rPr>
                      <m:t>of</m:t>
                    </m:r>
                    <m:r>
                      <a:rPr lang="en-US" sz="2000" b="0" i="0" smtClean="0">
                        <a:latin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cs typeface="Beaufort for LOL" panose="02020503050000020004" pitchFamily="18" charset="0"/>
                      </a:rPr>
                      <m:t>all</m:t>
                    </m:r>
                    <m:r>
                      <a:rPr lang="en-US" sz="2000" b="0" i="0" smtClean="0">
                        <a:latin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cs typeface="Beaufort for LOL" panose="02020503050000020004" pitchFamily="18" charset="0"/>
                      </a:rPr>
                      <m:t>elements</m:t>
                    </m:r>
                    <m:r>
                      <a:rPr lang="en-US" sz="2000" b="0" i="0" smtClean="0">
                        <a:latin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cs typeface="Beaufort for LOL" panose="02020503050000020004" pitchFamily="18" charset="0"/>
                      </a:rPr>
                      <m:t>in</m:t>
                    </m:r>
                    <m:r>
                      <a:rPr lang="en-US" sz="2000" b="0" i="0" smtClean="0">
                        <a:latin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cs typeface="Beaufort for LOL" panose="02020503050000020004" pitchFamily="18" charset="0"/>
                      </a:rPr>
                      <m:t>Q</m:t>
                    </m:r>
                    <m:r>
                      <a:rPr lang="en-US" sz="2000" b="0" i="0" smtClean="0">
                        <a:latin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cs typeface="Beaufort for LOL" panose="02020503050000020004" pitchFamily="18" charset="0"/>
                      </a:rPr>
                      <m:t>that</m:t>
                    </m:r>
                    <m:r>
                      <a:rPr lang="en-US" sz="2000" b="0" i="0" smtClean="0">
                        <a:latin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cs typeface="Beaufort for LOL" panose="02020503050000020004" pitchFamily="18" charset="0"/>
                      </a:rPr>
                      <m:t>are</m:t>
                    </m:r>
                    <m:r>
                      <a:rPr lang="en-US" sz="2000" b="0" i="0" smtClean="0">
                        <a:latin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cs typeface="Beaufort for LOL" panose="02020503050000020004" pitchFamily="18" charset="0"/>
                      </a:rPr>
                      <m:t>not</m:t>
                    </m:r>
                    <m:r>
                      <a:rPr lang="en-US" sz="2000" b="0" i="0" smtClean="0">
                        <a:latin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cs typeface="Beaufort for LOL" panose="02020503050000020004" pitchFamily="18" charset="0"/>
                      </a:rPr>
                      <m:t>in</m:t>
                    </m:r>
                    <m:r>
                      <a:rPr lang="en-US" sz="2000" b="0" i="0" smtClean="0">
                        <a:latin typeface="Cambria Math" panose="02040503050406030204" pitchFamily="18" charset="0"/>
                        <a:cs typeface="Beaufort for LOL" panose="02020503050000020004" pitchFamily="18" charset="0"/>
                      </a:rPr>
                      <m:t> </m:t>
                    </m:r>
                    <m:r>
                      <m:rPr>
                        <m:sty m:val="p"/>
                      </m:rPr>
                      <a:rPr lang="en-US" sz="2000" b="0" i="0" smtClean="0">
                        <a:latin typeface="Cambria Math" panose="02040503050406030204" pitchFamily="18" charset="0"/>
                        <a:cs typeface="Beaufort for LOL" panose="02020503050000020004" pitchFamily="18" charset="0"/>
                      </a:rPr>
                      <m:t>A</m:t>
                    </m:r>
                  </m:oMath>
                </a14:m>
                <a:endParaRPr lang="en-AT" sz="2000" dirty="0">
                  <a:latin typeface="Beaufort for LOL" panose="02020503050000020004" pitchFamily="18" charset="0"/>
                  <a:cs typeface="Beaufort for LOL" panose="02020503050000020004" pitchFamily="18" charset="0"/>
                </a:endParaRPr>
              </a:p>
            </p:txBody>
          </p:sp>
        </mc:Choice>
        <mc:Fallback xmlns="">
          <p:sp>
            <p:nvSpPr>
              <p:cNvPr id="12" name="TextBox 11">
                <a:extLst>
                  <a:ext uri="{FF2B5EF4-FFF2-40B4-BE49-F238E27FC236}">
                    <a16:creationId xmlns:a16="http://schemas.microsoft.com/office/drawing/2014/main" id="{524C9883-9DBD-2453-F313-160F420FA3B9}"/>
                  </a:ext>
                </a:extLst>
              </p:cNvPr>
              <p:cNvSpPr txBox="1">
                <a:spLocks noRot="1" noChangeAspect="1" noMove="1" noResize="1" noEditPoints="1" noAdjustHandles="1" noChangeArrowheads="1" noChangeShapeType="1" noTextEdit="1"/>
              </p:cNvSpPr>
              <p:nvPr/>
            </p:nvSpPr>
            <p:spPr>
              <a:xfrm>
                <a:off x="3909744" y="4678078"/>
                <a:ext cx="10703443" cy="1938992"/>
              </a:xfrm>
              <a:prstGeom prst="rect">
                <a:avLst/>
              </a:prstGeom>
              <a:blipFill>
                <a:blip r:embed="rId4"/>
                <a:stretch>
                  <a:fillRect l="-569" t="-1572" b="-4717"/>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079D34-7C3D-185A-FFF0-75F47FA8FB34}"/>
                  </a:ext>
                </a:extLst>
              </p:cNvPr>
              <p:cNvSpPr txBox="1"/>
              <p:nvPr/>
            </p:nvSpPr>
            <p:spPr>
              <a:xfrm>
                <a:off x="587322" y="5966426"/>
                <a:ext cx="4796972" cy="446276"/>
              </a:xfrm>
              <a:prstGeom prst="rect">
                <a:avLst/>
              </a:prstGeom>
              <a:noFill/>
            </p:spPr>
            <p:txBody>
              <a:bodyPr wrap="square">
                <a:spAutoFit/>
              </a:bodyPr>
              <a:lstStyle/>
              <a:p>
                <a:pPr>
                  <a:spcAft>
                    <a:spcPts val="600"/>
                  </a:spcAft>
                </a:pPr>
                <a14:m>
                  <m:oMathPara xmlns:m="http://schemas.openxmlformats.org/officeDocument/2006/math">
                    <m:oMathParaPr>
                      <m:jc m:val="left"/>
                    </m:oMathParaPr>
                    <m:oMath xmlns:m="http://schemas.openxmlformats.org/officeDocument/2006/math">
                      <m:r>
                        <m:rPr>
                          <m:sty m:val="p"/>
                        </m:rPr>
                        <a:rPr lang="en-US" sz="1800" b="0" i="0" dirty="0" smtClean="0">
                          <a:latin typeface="Cambria Math" panose="02040503050406030204" pitchFamily="18" charset="0"/>
                          <a:cs typeface="Beaufort for LOL" panose="02020503050000020004" pitchFamily="18" charset="0"/>
                        </a:rPr>
                        <m:t>for</m:t>
                      </m:r>
                      <m:r>
                        <a:rPr lang="en-US" sz="1800" b="0" i="0" dirty="0" smtClean="0">
                          <a:latin typeface="Cambria Math" panose="02040503050406030204" pitchFamily="18" charset="0"/>
                          <a:cs typeface="Beaufort for LOL" panose="02020503050000020004" pitchFamily="18" charset="0"/>
                        </a:rPr>
                        <m:t> </m:t>
                      </m:r>
                      <m:r>
                        <m:rPr>
                          <m:sty m:val="p"/>
                        </m:rPr>
                        <a:rPr lang="en-US" sz="1800" b="0" i="0" dirty="0" smtClean="0">
                          <a:latin typeface="Cambria Math" panose="02040503050406030204" pitchFamily="18" charset="0"/>
                          <a:cs typeface="Beaufort for LOL" panose="02020503050000020004" pitchFamily="18" charset="0"/>
                        </a:rPr>
                        <m:t>all</m:t>
                      </m:r>
                      <m:r>
                        <a:rPr lang="en-US" sz="1800" b="0" i="0" dirty="0" smtClean="0">
                          <a:latin typeface="Cambria Math" panose="02040503050406030204" pitchFamily="18" charset="0"/>
                          <a:cs typeface="Beaufort for LOL" panose="02020503050000020004" pitchFamily="18" charset="0"/>
                        </a:rPr>
                        <m:t> </m:t>
                      </m:r>
                      <m:r>
                        <m:rPr>
                          <m:sty m:val="p"/>
                        </m:rPr>
                        <a:rPr lang="en-US" sz="1800" b="0" i="0" dirty="0" smtClean="0">
                          <a:latin typeface="Cambria Math" panose="02040503050406030204" pitchFamily="18" charset="0"/>
                          <a:cs typeface="Beaufort for LOL" panose="02020503050000020004" pitchFamily="18" charset="0"/>
                        </a:rPr>
                        <m:t>events</m:t>
                      </m:r>
                      <m:r>
                        <a:rPr lang="en-US" sz="1800" b="0" i="0" dirty="0" smtClean="0">
                          <a:latin typeface="Cambria Math" panose="02040503050406030204" pitchFamily="18" charset="0"/>
                          <a:cs typeface="Beaufort for LOL" panose="02020503050000020004" pitchFamily="18" charset="0"/>
                        </a:rPr>
                        <m:t> </m:t>
                      </m:r>
                      <m:r>
                        <a:rPr lang="en-US" sz="1800" b="0" i="1" dirty="0" smtClean="0">
                          <a:latin typeface="Cambria Math" panose="02040503050406030204" pitchFamily="18" charset="0"/>
                          <a:cs typeface="Beaufort for LOL" panose="02020503050000020004" pitchFamily="18" charset="0"/>
                        </a:rPr>
                        <m:t>𝐴</m:t>
                      </m:r>
                      <m:r>
                        <a:rPr lang="en-US" sz="1800" b="0" i="1" dirty="0" smtClean="0">
                          <a:latin typeface="Cambria Math" panose="02040503050406030204" pitchFamily="18" charset="0"/>
                          <a:ea typeface="Cambria Math" panose="02040503050406030204" pitchFamily="18" charset="0"/>
                          <a:cs typeface="Beaufort for LOL" panose="02020503050000020004" pitchFamily="18" charset="0"/>
                        </a:rPr>
                        <m:t>∩</m:t>
                      </m:r>
                      <m:r>
                        <a:rPr lang="en-US" sz="1800" b="0" i="1" dirty="0" smtClean="0">
                          <a:latin typeface="Cambria Math" panose="02040503050406030204" pitchFamily="18" charset="0"/>
                          <a:ea typeface="Cambria Math" panose="02040503050406030204" pitchFamily="18" charset="0"/>
                          <a:cs typeface="Beaufort for LOL" panose="02020503050000020004" pitchFamily="18" charset="0"/>
                        </a:rPr>
                        <m:t>𝐵</m:t>
                      </m:r>
                      <m:r>
                        <a:rPr lang="en-US" sz="1800" b="0" i="1" dirty="0" smtClean="0">
                          <a:latin typeface="Cambria Math" panose="02040503050406030204" pitchFamily="18" charset="0"/>
                          <a:ea typeface="Cambria Math" panose="02040503050406030204" pitchFamily="18" charset="0"/>
                          <a:cs typeface="Beaufort for LOL" panose="02020503050000020004" pitchFamily="18" charset="0"/>
                        </a:rPr>
                        <m:t>={}</m:t>
                      </m:r>
                    </m:oMath>
                  </m:oMathPara>
                </a14:m>
                <a:endParaRPr lang="en-US" sz="1800" b="0" i="1" dirty="0">
                  <a:latin typeface="Beaufort for LOL" panose="02020503050000020004" pitchFamily="18" charset="0"/>
                  <a:cs typeface="Beaufort for LOL" panose="02020503050000020004" pitchFamily="18" charset="0"/>
                </a:endParaRPr>
              </a:p>
            </p:txBody>
          </p:sp>
        </mc:Choice>
        <mc:Fallback xmlns="">
          <p:sp>
            <p:nvSpPr>
              <p:cNvPr id="14" name="TextBox 13">
                <a:extLst>
                  <a:ext uri="{FF2B5EF4-FFF2-40B4-BE49-F238E27FC236}">
                    <a16:creationId xmlns:a16="http://schemas.microsoft.com/office/drawing/2014/main" id="{B3079D34-7C3D-185A-FFF0-75F47FA8FB34}"/>
                  </a:ext>
                </a:extLst>
              </p:cNvPr>
              <p:cNvSpPr txBox="1">
                <a:spLocks noRot="1" noChangeAspect="1" noMove="1" noResize="1" noEditPoints="1" noAdjustHandles="1" noChangeArrowheads="1" noChangeShapeType="1" noTextEdit="1"/>
              </p:cNvSpPr>
              <p:nvPr/>
            </p:nvSpPr>
            <p:spPr>
              <a:xfrm>
                <a:off x="587322" y="5966426"/>
                <a:ext cx="4796972" cy="446276"/>
              </a:xfrm>
              <a:prstGeom prst="rect">
                <a:avLst/>
              </a:prstGeom>
              <a:blipFill>
                <a:blip r:embed="rId5"/>
                <a:stretch>
                  <a:fillRect/>
                </a:stretch>
              </a:blipFill>
            </p:spPr>
            <p:txBody>
              <a:bodyPr/>
              <a:lstStyle/>
              <a:p>
                <a:r>
                  <a:rPr lang="en-AT">
                    <a:noFill/>
                  </a:rPr>
                  <a:t> </a:t>
                </a:r>
              </a:p>
            </p:txBody>
          </p:sp>
        </mc:Fallback>
      </mc:AlternateContent>
      <p:sp>
        <p:nvSpPr>
          <p:cNvPr id="15" name="TextBox 14">
            <a:extLst>
              <a:ext uri="{FF2B5EF4-FFF2-40B4-BE49-F238E27FC236}">
                <a16:creationId xmlns:a16="http://schemas.microsoft.com/office/drawing/2014/main" id="{5E0EE557-E2E8-0970-7276-7746CC730346}"/>
              </a:ext>
            </a:extLst>
          </p:cNvPr>
          <p:cNvSpPr txBox="1"/>
          <p:nvPr/>
        </p:nvSpPr>
        <p:spPr>
          <a:xfrm>
            <a:off x="169109" y="4315564"/>
            <a:ext cx="841389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Kolmogorov axioms</a:t>
            </a:r>
            <a:endParaRPr lang="en-AT" sz="2400" b="1" dirty="0">
              <a:latin typeface="Beaufort for LOL" panose="02020503050000020004" pitchFamily="18" charset="0"/>
              <a:cs typeface="Beaufort for LOL" panose="02020503050000020004" pitchFamily="18" charset="0"/>
            </a:endParaRPr>
          </a:p>
        </p:txBody>
      </p:sp>
      <p:sp>
        <p:nvSpPr>
          <p:cNvPr id="16" name="TextBox 15">
            <a:extLst>
              <a:ext uri="{FF2B5EF4-FFF2-40B4-BE49-F238E27FC236}">
                <a16:creationId xmlns:a16="http://schemas.microsoft.com/office/drawing/2014/main" id="{5060B1F4-4CAF-EFC5-5AD8-80B4CCDF0E51}"/>
              </a:ext>
            </a:extLst>
          </p:cNvPr>
          <p:cNvSpPr txBox="1"/>
          <p:nvPr/>
        </p:nvSpPr>
        <p:spPr>
          <a:xfrm>
            <a:off x="3909744" y="4301243"/>
            <a:ext cx="8413898" cy="461665"/>
          </a:xfrm>
          <a:prstGeom prst="rect">
            <a:avLst/>
          </a:prstGeom>
          <a:noFill/>
        </p:spPr>
        <p:txBody>
          <a:bodyPr wrap="square" rtlCol="0">
            <a:spAutoFit/>
          </a:bodyPr>
          <a:lstStyle/>
          <a:p>
            <a:r>
              <a:rPr lang="en-US" sz="2400" b="1" dirty="0">
                <a:latin typeface="Beaufort for LOL" panose="02020503050000020004" pitchFamily="18" charset="0"/>
                <a:cs typeface="Beaufort for LOL" panose="02020503050000020004" pitchFamily="18" charset="0"/>
              </a:rPr>
              <a:t>Set operations</a:t>
            </a:r>
            <a:endParaRPr lang="en-AT" sz="2400" b="1" dirty="0">
              <a:latin typeface="Beaufort for LOL" panose="02020503050000020004" pitchFamily="18" charset="0"/>
              <a:cs typeface="Beaufort for LOL" panose="02020503050000020004" pitchFamily="18" charset="0"/>
            </a:endParaRPr>
          </a:p>
        </p:txBody>
      </p:sp>
    </p:spTree>
    <p:extLst>
      <p:ext uri="{BB962C8B-B14F-4D97-AF65-F5344CB8AC3E}">
        <p14:creationId xmlns:p14="http://schemas.microsoft.com/office/powerpoint/2010/main" val="30452200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5311f40d-647f-40b4-9b5b-142c00ca9342"/>
  <p:tag name="SLIDO_EVENT_SECTION_UUID" val="7a2d99f2-9e2e-45df-851b-dda95dead1cd"/>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lnDef>
      <a:spPr>
        <a:ln w="38100" cap="rnd" cmpd="sng">
          <a:solidFill>
            <a:schemeClr val="tx1"/>
          </a:solidFill>
        </a:ln>
        <a:effectLst>
          <a:outerShdw blurRad="50800" dist="38100" dir="2700000" algn="tl" rotWithShape="0">
            <a:prstClr val="black">
              <a:alpha val="40000"/>
            </a:prstClr>
          </a:outerShd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976fa30-1907-4356-8241-62ea5e1c0256}" enabled="1" method="Standard" siteId="{9a5cacd0-2bef-4dd7-ac5c-7ebe1f54f495}" contentBits="0" removed="0"/>
</clbl:labelList>
</file>

<file path=docProps/app.xml><?xml version="1.0" encoding="utf-8"?>
<Properties xmlns="http://schemas.openxmlformats.org/officeDocument/2006/extended-properties" xmlns:vt="http://schemas.openxmlformats.org/officeDocument/2006/docPropsVTypes">
  <Template/>
  <TotalTime>3324</TotalTime>
  <Words>4154</Words>
  <Application>Microsoft Office PowerPoint</Application>
  <PresentationFormat>Widescreen</PresentationFormat>
  <Paragraphs>437</Paragraphs>
  <Slides>42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Beaufort for LOL</vt:lpstr>
      <vt:lpstr>Beaufort for LOL</vt:lpstr>
      <vt:lpstr>Calibri</vt:lpstr>
      <vt:lpstr>Calibri Light</vt:lpstr>
      <vt:lpstr>Cambria Math</vt:lpstr>
      <vt:lpstr>Wingdings 2</vt:lpstr>
      <vt:lpstr>HDOfficeLightV0</vt:lpstr>
      <vt:lpstr>PowerPoint Presentation</vt:lpstr>
      <vt:lpstr>PowerPoint Presentation</vt:lpstr>
      <vt:lpstr>Content</vt:lpstr>
      <vt:lpstr>PowerPoint Presentation</vt:lpstr>
      <vt:lpstr>Towards probabilities: set theory</vt:lpstr>
      <vt:lpstr>Set operations</vt:lpstr>
      <vt:lpstr>Probability: Kolmogorov axioms</vt:lpstr>
      <vt:lpstr>Some intuition behind the axioms</vt:lpstr>
      <vt:lpstr>Exercise time</vt:lpstr>
      <vt:lpstr>Example: rolling a die</vt:lpstr>
      <vt:lpstr>Laplacian probability</vt:lpstr>
      <vt:lpstr>Conditional probabilities</vt:lpstr>
      <vt:lpstr>Conditional probabilities: visualization</vt:lpstr>
      <vt:lpstr>Bayes theorem</vt:lpstr>
      <vt:lpstr>Example: the Monty Hall problem (“Ziegenproblem”)</vt:lpstr>
      <vt:lpstr>Another example</vt:lpstr>
      <vt:lpstr>Random variables</vt:lpstr>
      <vt:lpstr>Getting probabilities for random variables</vt:lpstr>
      <vt:lpstr>Characterizing probability distributions</vt:lpstr>
      <vt:lpstr>Characterizing probability distributions</vt:lpstr>
      <vt:lpstr>Exercise time</vt:lpstr>
      <vt:lpstr>Time to reflect a bit…</vt:lpstr>
      <vt:lpstr>Useful bound: Chebyshev inequality</vt:lpstr>
      <vt:lpstr>A direct consequence: law of large numbers (LLN)</vt:lpstr>
      <vt:lpstr>Some useful random distributions</vt:lpstr>
      <vt:lpstr>Transforming random variables</vt:lpstr>
      <vt:lpstr>Examples</vt:lpstr>
      <vt:lpstr>Adding (and subtracting) random variables</vt:lpstr>
      <vt:lpstr>Multiplying and dividing random variables</vt:lpstr>
      <vt:lpstr>Exercise time</vt:lpstr>
      <vt:lpstr>Examples</vt:lpstr>
      <vt:lpstr>Moment-generating function</vt:lpstr>
      <vt:lpstr>Moment-generating function of a Gaussian</vt:lpstr>
      <vt:lpstr>Application 1: Central limit theorem (never forget!)</vt:lpstr>
      <vt:lpstr>Examples</vt:lpstr>
      <vt:lpstr>Application 2: improved bounds</vt:lpstr>
      <vt:lpstr>Comparison with LLN</vt:lpstr>
      <vt:lpstr>A fundamental theorem: Hoeffding’s inequality</vt:lpstr>
      <vt:lpstr>Example of applying Hoeffding’s inequality</vt:lpstr>
      <vt:lpstr>Information: measuring surprise of random variables</vt:lpstr>
      <vt:lpstr>Shannon entropy and data compression</vt:lpstr>
      <vt:lpstr>Kullback-Leibler divergence and thermodynamics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Dominik Dold</dc:creator>
  <cp:lastModifiedBy>Dominik Dold</cp:lastModifiedBy>
  <cp:revision>2255</cp:revision>
  <dcterms:created xsi:type="dcterms:W3CDTF">2017-08-27T14:17:57Z</dcterms:created>
  <dcterms:modified xsi:type="dcterms:W3CDTF">2026-01-09T09:23:25Z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59b6cd5-d141-4a33-8bf1-0ca04484304f_Enabled">
    <vt:lpwstr>true</vt:lpwstr>
  </property>
  <property fmtid="{D5CDD505-2E9C-101B-9397-08002B2CF9AE}" pid="3" name="MSIP_Label_a59b6cd5-d141-4a33-8bf1-0ca04484304f_SetDate">
    <vt:lpwstr>2021-06-14T13:58:30Z</vt:lpwstr>
  </property>
  <property fmtid="{D5CDD505-2E9C-101B-9397-08002B2CF9AE}" pid="4" name="MSIP_Label_a59b6cd5-d141-4a33-8bf1-0ca04484304f_Method">
    <vt:lpwstr>Standard</vt:lpwstr>
  </property>
  <property fmtid="{D5CDD505-2E9C-101B-9397-08002B2CF9AE}" pid="5" name="MSIP_Label_a59b6cd5-d141-4a33-8bf1-0ca04484304f_Name">
    <vt:lpwstr>restricted-default</vt:lpwstr>
  </property>
  <property fmtid="{D5CDD505-2E9C-101B-9397-08002B2CF9AE}" pid="6" name="MSIP_Label_a59b6cd5-d141-4a33-8bf1-0ca04484304f_SiteId">
    <vt:lpwstr>38ae3bcd-9579-4fd4-adda-b42e1495d55a</vt:lpwstr>
  </property>
  <property fmtid="{D5CDD505-2E9C-101B-9397-08002B2CF9AE}" pid="7" name="MSIP_Label_a59b6cd5-d141-4a33-8bf1-0ca04484304f_ActionId">
    <vt:lpwstr>019346cb-a4db-4d12-938d-860f2c088c79</vt:lpwstr>
  </property>
  <property fmtid="{D5CDD505-2E9C-101B-9397-08002B2CF9AE}" pid="8" name="MSIP_Label_a59b6cd5-d141-4a33-8bf1-0ca04484304f_ContentBits">
    <vt:lpwstr>0</vt:lpwstr>
  </property>
  <property fmtid="{D5CDD505-2E9C-101B-9397-08002B2CF9AE}" pid="9" name="Document_Confidentiality">
    <vt:lpwstr>Restricted</vt:lpwstr>
  </property>
  <property fmtid="{D5CDD505-2E9C-101B-9397-08002B2CF9AE}" pid="10" name="SlidoAppVersion">
    <vt:lpwstr>1.5.3.3511</vt:lpwstr>
  </property>
</Properties>
</file>